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4"/>
  </p:notesMasterIdLst>
  <p:sldIdLst>
    <p:sldId id="257" r:id="rId4"/>
    <p:sldId id="258" r:id="rId5"/>
    <p:sldId id="259" r:id="rId6"/>
    <p:sldId id="304" r:id="rId7"/>
    <p:sldId id="293" r:id="rId8"/>
    <p:sldId id="314" r:id="rId9"/>
    <p:sldId id="265" r:id="rId10"/>
    <p:sldId id="296" r:id="rId11"/>
    <p:sldId id="295" r:id="rId12"/>
    <p:sldId id="305" r:id="rId13"/>
    <p:sldId id="311" r:id="rId14"/>
    <p:sldId id="312" r:id="rId15"/>
    <p:sldId id="313" r:id="rId16"/>
    <p:sldId id="299" r:id="rId17"/>
    <p:sldId id="317" r:id="rId18"/>
    <p:sldId id="275" r:id="rId19"/>
    <p:sldId id="315" r:id="rId20"/>
    <p:sldId id="316" r:id="rId21"/>
    <p:sldId id="300" r:id="rId22"/>
    <p:sldId id="318"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482" autoAdjust="0"/>
  </p:normalViewPr>
  <p:slideViewPr>
    <p:cSldViewPr>
      <p:cViewPr varScale="1">
        <p:scale>
          <a:sx n="65" d="100"/>
          <a:sy n="65" d="100"/>
        </p:scale>
        <p:origin x="810"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4CA5134-85C3-4815-AE32-E57D387DCCD1}" type="datetimeFigureOut">
              <a:rPr lang="en-US"/>
              <a:pPr>
                <a:defRPr/>
              </a:pPr>
              <a:t>10/26/2015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701BAC8D-C372-4592-BA4E-8A01CBCBC135}" type="slidenum">
              <a:rPr lang="en-US" altLang="en-US"/>
              <a:pPr/>
              <a:t>‹#›</a:t>
            </a:fld>
            <a:endParaRPr lang="en-US" altLang="en-US"/>
          </a:p>
        </p:txBody>
      </p:sp>
    </p:spTree>
    <p:extLst>
      <p:ext uri="{BB962C8B-B14F-4D97-AF65-F5344CB8AC3E}">
        <p14:creationId xmlns:p14="http://schemas.microsoft.com/office/powerpoint/2010/main" val="16931393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74750" lvl="1" indent="-727075" eaLnBrk="1" hangingPunct="1">
              <a:spcBef>
                <a:spcPct val="0"/>
              </a:spcBef>
            </a:pPr>
            <a:r>
              <a:rPr lang="en-US" altLang="en-US" smtClean="0"/>
              <a:t>What country is this?  What city is this?  What language do they speak?  Why did the Portuguese settle here?   Rio is considered the most beautiful and is called the “Marvelous City.” </a:t>
            </a:r>
          </a:p>
          <a:p>
            <a:pPr marL="1174750" lvl="1" indent="-727075" eaLnBrk="1" hangingPunct="1">
              <a:spcBef>
                <a:spcPct val="0"/>
              </a:spcBef>
            </a:pPr>
            <a:endParaRPr lang="en-US" altLang="en-US" smtClean="0"/>
          </a:p>
        </p:txBody>
      </p:sp>
      <p:sp>
        <p:nvSpPr>
          <p:cNvPr id="215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F9873A-45F0-4623-877C-0886DC7EE8B8}"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2334517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What words describe this city?  The public places mirror the city planning and architectural designs prevalent in Europe.  </a:t>
            </a:r>
          </a:p>
          <a:p>
            <a:pPr eaLnBrk="1" hangingPunct="1">
              <a:spcBef>
                <a:spcPct val="0"/>
              </a:spcBef>
            </a:pPr>
            <a:endParaRPr lang="en-US" altLang="en-US" smtClean="0"/>
          </a:p>
          <a:p>
            <a:pPr eaLnBrk="1" hangingPunct="1">
              <a:spcBef>
                <a:spcPct val="0"/>
              </a:spcBef>
            </a:pPr>
            <a:r>
              <a:rPr lang="en-US" altLang="en-US" smtClean="0"/>
              <a:t>Parque Lage, with the “Jesus” statue in the background</a:t>
            </a:r>
          </a:p>
          <a:p>
            <a:pPr eaLnBrk="1" hangingPunct="1">
              <a:spcBef>
                <a:spcPct val="0"/>
              </a:spcBef>
            </a:pPr>
            <a:endParaRPr lang="en-US" altLang="en-US" smtClean="0"/>
          </a:p>
        </p:txBody>
      </p:sp>
      <p:sp>
        <p:nvSpPr>
          <p:cNvPr id="2458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0A5DDA6-5FA4-43B8-88C1-B399AEE8E11F}" type="slidenum">
              <a:rPr lang="en-US" altLang="en-US"/>
              <a:pPr algn="r" eaLnBrk="1" hangingPunct="1">
                <a:spcBef>
                  <a:spcPct val="0"/>
                </a:spcBef>
              </a:pPr>
              <a:t>4</a:t>
            </a:fld>
            <a:endParaRPr lang="en-US" altLang="en-US"/>
          </a:p>
        </p:txBody>
      </p:sp>
    </p:spTree>
    <p:extLst>
      <p:ext uri="{BB962C8B-B14F-4D97-AF65-F5344CB8AC3E}">
        <p14:creationId xmlns:p14="http://schemas.microsoft.com/office/powerpoint/2010/main" val="3593758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Is this still Rio de Janeiro?  Describe what this neighborhood is like (Look for clues).  What is life in this neighborhood like?    </a:t>
            </a:r>
          </a:p>
        </p:txBody>
      </p:sp>
      <p:sp>
        <p:nvSpPr>
          <p:cNvPr id="235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534966-2E0F-479F-9F63-200C2797931E}"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1633651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poor neighborhoods, called favelas, are as spectacular as the wealthy areas.   Where are they located?  Floodplains, near rivers, steep hillsides  WHY are they located there?  </a:t>
            </a:r>
          </a:p>
        </p:txBody>
      </p:sp>
      <p:sp>
        <p:nvSpPr>
          <p:cNvPr id="245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DAEC6E-6531-4DD3-BED2-1288298018C3}"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2490163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0EB8A1-C130-4E63-A49C-49EEA06D4597}"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2569431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So how do people live in such poverty?  The Brazilians have a saying, “Ju Chinyo”  Find the way.  The way isn’t always legal.  What’s in these pictures?  The wires are illegally tapping into powerlines.  </a:t>
            </a:r>
          </a:p>
        </p:txBody>
      </p:sp>
    </p:spTree>
    <p:extLst>
      <p:ext uri="{BB962C8B-B14F-4D97-AF65-F5344CB8AC3E}">
        <p14:creationId xmlns:p14="http://schemas.microsoft.com/office/powerpoint/2010/main" val="435257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How </a:t>
            </a:r>
          </a:p>
        </p:txBody>
      </p:sp>
      <p:sp>
        <p:nvSpPr>
          <p:cNvPr id="276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F2EE65-D381-4589-AE07-0B2FCA6AD314}"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23109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Rio de Janeiro will be hosting the World Cup and the Olympics soon.  </a:t>
            </a:r>
          </a:p>
        </p:txBody>
      </p:sp>
      <p:sp>
        <p:nvSpPr>
          <p:cNvPr id="28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E4AB37-6848-4AD1-A92B-EBC628CBCE71}" type="slidenum">
              <a:rPr lang="en-US" altLang="en-US">
                <a:latin typeface="Calibri" panose="020F0502020204030204" pitchFamily="34" charset="0"/>
              </a:rPr>
              <a:pPr eaLnBrk="1" hangingPunct="1"/>
              <a:t>13</a:t>
            </a:fld>
            <a:endParaRPr lang="en-US" altLang="en-US">
              <a:latin typeface="Calibri" panose="020F0502020204030204" pitchFamily="34" charset="0"/>
            </a:endParaRPr>
          </a:p>
        </p:txBody>
      </p:sp>
    </p:spTree>
    <p:extLst>
      <p:ext uri="{BB962C8B-B14F-4D97-AF65-F5344CB8AC3E}">
        <p14:creationId xmlns:p14="http://schemas.microsoft.com/office/powerpoint/2010/main" val="1518232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3CEAE98-E04C-4695-878D-3B79023B1015}" type="datetimeFigureOut">
              <a:rPr lang="en-US"/>
              <a:pPr>
                <a:defRPr/>
              </a:pPr>
              <a:t>10/26/2015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8EDC8C9-E2DF-40D8-BF7C-A0CD0F11983B}" type="slidenum">
              <a:rPr lang="en-US" altLang="en-US"/>
              <a:pPr/>
              <a:t>‹#›</a:t>
            </a:fld>
            <a:endParaRPr lang="en-US" altLang="en-US"/>
          </a:p>
        </p:txBody>
      </p:sp>
    </p:spTree>
    <p:extLst>
      <p:ext uri="{BB962C8B-B14F-4D97-AF65-F5344CB8AC3E}">
        <p14:creationId xmlns:p14="http://schemas.microsoft.com/office/powerpoint/2010/main" val="3280497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F745C1E-D30F-4FC8-9CA3-C033B6BB9842}" type="datetimeFigureOut">
              <a:rPr lang="en-US"/>
              <a:pPr>
                <a:defRPr/>
              </a:pPr>
              <a:t>10/26/2015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0672C8C-5E93-4021-B18C-C4804EBB22BE}" type="slidenum">
              <a:rPr lang="en-US" altLang="en-US"/>
              <a:pPr/>
              <a:t>‹#›</a:t>
            </a:fld>
            <a:endParaRPr lang="en-US" altLang="en-US"/>
          </a:p>
        </p:txBody>
      </p:sp>
    </p:spTree>
    <p:extLst>
      <p:ext uri="{BB962C8B-B14F-4D97-AF65-F5344CB8AC3E}">
        <p14:creationId xmlns:p14="http://schemas.microsoft.com/office/powerpoint/2010/main" val="2790254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37771D-3894-42E3-83A3-DFC91FEF0DF0}" type="datetimeFigureOut">
              <a:rPr lang="en-US"/>
              <a:pPr>
                <a:defRPr/>
              </a:pPr>
              <a:t>10/26/2015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06C4518-C032-492A-BDDF-36427FBDBACE}" type="slidenum">
              <a:rPr lang="en-US" altLang="en-US"/>
              <a:pPr/>
              <a:t>‹#›</a:t>
            </a:fld>
            <a:endParaRPr lang="en-US" altLang="en-US"/>
          </a:p>
        </p:txBody>
      </p:sp>
    </p:spTree>
    <p:extLst>
      <p:ext uri="{BB962C8B-B14F-4D97-AF65-F5344CB8AC3E}">
        <p14:creationId xmlns:p14="http://schemas.microsoft.com/office/powerpoint/2010/main" val="1111871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117AEF3-3D0D-4F28-9135-8118A9627FBC}" type="datetimeFigureOut">
              <a:rPr lang="en-US"/>
              <a:pPr>
                <a:defRPr/>
              </a:pPr>
              <a:t>10/26/2015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3B96E8A-C06C-41A4-9331-1CD6E0AB7FB3}" type="slidenum">
              <a:rPr lang="en-US" altLang="en-US"/>
              <a:pPr/>
              <a:t>‹#›</a:t>
            </a:fld>
            <a:endParaRPr lang="en-US" altLang="en-US"/>
          </a:p>
        </p:txBody>
      </p:sp>
    </p:spTree>
    <p:extLst>
      <p:ext uri="{BB962C8B-B14F-4D97-AF65-F5344CB8AC3E}">
        <p14:creationId xmlns:p14="http://schemas.microsoft.com/office/powerpoint/2010/main" val="1478683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C770B3C-96A2-4B24-945A-ABFE6E3A1BC6}" type="datetimeFigureOut">
              <a:rPr lang="en-US"/>
              <a:pPr>
                <a:defRPr/>
              </a:pPr>
              <a:t>10/26/2015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23D6ABB1-7232-40A2-9131-CF3A8EFB25CB}" type="slidenum">
              <a:rPr lang="en-US" altLang="en-US"/>
              <a:pPr/>
              <a:t>‹#›</a:t>
            </a:fld>
            <a:endParaRPr lang="en-US" altLang="en-US"/>
          </a:p>
        </p:txBody>
      </p:sp>
    </p:spTree>
    <p:extLst>
      <p:ext uri="{BB962C8B-B14F-4D97-AF65-F5344CB8AC3E}">
        <p14:creationId xmlns:p14="http://schemas.microsoft.com/office/powerpoint/2010/main" val="274060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8CC407A-B2F6-4404-84A1-3ABEAB9CB63D}" type="datetimeFigureOut">
              <a:rPr lang="en-US"/>
              <a:pPr>
                <a:defRPr/>
              </a:pPr>
              <a:t>10/26/2015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9A26F6D-2FEE-4A04-9A65-3438B3533DAE}" type="slidenum">
              <a:rPr lang="en-US" altLang="en-US"/>
              <a:pPr/>
              <a:t>‹#›</a:t>
            </a:fld>
            <a:endParaRPr lang="en-US" altLang="en-US"/>
          </a:p>
        </p:txBody>
      </p:sp>
    </p:spTree>
    <p:extLst>
      <p:ext uri="{BB962C8B-B14F-4D97-AF65-F5344CB8AC3E}">
        <p14:creationId xmlns:p14="http://schemas.microsoft.com/office/powerpoint/2010/main" val="822008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6A4A0BA-3B5E-4D4A-AE8D-4F6A96CF37EE}" type="datetimeFigureOut">
              <a:rPr lang="en-US"/>
              <a:pPr>
                <a:defRPr/>
              </a:pPr>
              <a:t>10/26/2015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DF270FB-6062-402C-BCC2-A0B348F0C650}" type="slidenum">
              <a:rPr lang="en-US" altLang="en-US"/>
              <a:pPr/>
              <a:t>‹#›</a:t>
            </a:fld>
            <a:endParaRPr lang="en-US" altLang="en-US"/>
          </a:p>
        </p:txBody>
      </p:sp>
    </p:spTree>
    <p:extLst>
      <p:ext uri="{BB962C8B-B14F-4D97-AF65-F5344CB8AC3E}">
        <p14:creationId xmlns:p14="http://schemas.microsoft.com/office/powerpoint/2010/main" val="1595618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31DA3F-1504-48E7-ABBC-F057104A1BF0}" type="datetimeFigureOut">
              <a:rPr lang="en-US"/>
              <a:pPr>
                <a:defRPr/>
              </a:pPr>
              <a:t>10/26/2015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DD0A7BF-367E-4992-BC10-3C132F271A44}" type="slidenum">
              <a:rPr lang="en-US" altLang="en-US"/>
              <a:pPr/>
              <a:t>‹#›</a:t>
            </a:fld>
            <a:endParaRPr lang="en-US" altLang="en-US"/>
          </a:p>
        </p:txBody>
      </p:sp>
    </p:spTree>
    <p:extLst>
      <p:ext uri="{BB962C8B-B14F-4D97-AF65-F5344CB8AC3E}">
        <p14:creationId xmlns:p14="http://schemas.microsoft.com/office/powerpoint/2010/main" val="1405181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554635-3DC0-48B4-ABFD-DBDD8C35E5C8}" type="datetimeFigureOut">
              <a:rPr lang="en-US"/>
              <a:pPr>
                <a:defRPr/>
              </a:pPr>
              <a:t>10/26/2015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86E5562-CBA2-4C14-AF93-8B14486F2A0F}" type="slidenum">
              <a:rPr lang="en-US" altLang="en-US"/>
              <a:pPr/>
              <a:t>‹#›</a:t>
            </a:fld>
            <a:endParaRPr lang="en-US" altLang="en-US"/>
          </a:p>
        </p:txBody>
      </p:sp>
    </p:spTree>
    <p:extLst>
      <p:ext uri="{BB962C8B-B14F-4D97-AF65-F5344CB8AC3E}">
        <p14:creationId xmlns:p14="http://schemas.microsoft.com/office/powerpoint/2010/main" val="1767366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E415CC-9F8A-44AC-AE70-45DA5D2A8C06}" type="datetimeFigureOut">
              <a:rPr lang="en-US"/>
              <a:pPr>
                <a:defRPr/>
              </a:pPr>
              <a:t>10/26/2015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2A7824F-28A6-48F4-9E8B-A72B13E37B82}" type="slidenum">
              <a:rPr lang="en-US" altLang="en-US"/>
              <a:pPr/>
              <a:t>‹#›</a:t>
            </a:fld>
            <a:endParaRPr lang="en-US" altLang="en-US"/>
          </a:p>
        </p:txBody>
      </p:sp>
    </p:spTree>
    <p:extLst>
      <p:ext uri="{BB962C8B-B14F-4D97-AF65-F5344CB8AC3E}">
        <p14:creationId xmlns:p14="http://schemas.microsoft.com/office/powerpoint/2010/main" val="75956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3973370-FEB7-40D8-A74E-366745CE96F2}" type="datetimeFigureOut">
              <a:rPr lang="en-US"/>
              <a:pPr>
                <a:defRPr/>
              </a:pPr>
              <a:t>10/26/2015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6D8A205-0B15-4456-BD11-44C1BA6D8019}" type="slidenum">
              <a:rPr lang="en-US" altLang="en-US"/>
              <a:pPr/>
              <a:t>‹#›</a:t>
            </a:fld>
            <a:endParaRPr lang="en-US" altLang="en-US"/>
          </a:p>
        </p:txBody>
      </p:sp>
    </p:spTree>
    <p:extLst>
      <p:ext uri="{BB962C8B-B14F-4D97-AF65-F5344CB8AC3E}">
        <p14:creationId xmlns:p14="http://schemas.microsoft.com/office/powerpoint/2010/main" val="1620329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0CB4233-D0FC-43F0-828D-837AF2A45857}" type="datetimeFigureOut">
              <a:rPr lang="en-US"/>
              <a:pPr>
                <a:defRPr/>
              </a:pPr>
              <a:t>10/26/2015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4BB2872-98E4-4A5D-9839-C564017CFA0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hyperlink" Target="http://www.facebook.com/geographyeducation" TargetMode="External"/><Relationship Id="rId3" Type="http://schemas.openxmlformats.org/officeDocument/2006/relationships/image" Target="../media/image1.jpeg"/><Relationship Id="rId7" Type="http://schemas.openxmlformats.org/officeDocument/2006/relationships/hyperlink" Target="http://www.scoop.it/t/geography-education" TargetMode="External"/><Relationship Id="rId12" Type="http://schemas.openxmlformats.org/officeDocument/2006/relationships/image" Target="../media/image6.png"/><Relationship Id="rId2" Type="http://schemas.openxmlformats.org/officeDocument/2006/relationships/hyperlink" Target="http://www.scoop.it/t/geography-education/p/1743107787/the-artist-behind-the-apple-globe" TargetMode="External"/><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jpeg"/><Relationship Id="rId11" Type="http://schemas.openxmlformats.org/officeDocument/2006/relationships/hyperlink" Target="http://twitter.com/ProfessorDixon" TargetMode="External"/><Relationship Id="rId5" Type="http://schemas.openxmlformats.org/officeDocument/2006/relationships/image" Target="../media/image2.jpeg"/><Relationship Id="rId15" Type="http://schemas.openxmlformats.org/officeDocument/2006/relationships/hyperlink" Target="http://pinterest.com/geogeducation/" TargetMode="External"/><Relationship Id="rId10" Type="http://schemas.openxmlformats.org/officeDocument/2006/relationships/image" Target="../media/image5.png"/><Relationship Id="rId4" Type="http://schemas.openxmlformats.org/officeDocument/2006/relationships/hyperlink" Target="http://geographyeducation.org/" TargetMode="External"/><Relationship Id="rId9" Type="http://schemas.openxmlformats.org/officeDocument/2006/relationships/hyperlink" Target="http://rigea.org/" TargetMode="External"/><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hyperlink" Target="http://www.scoop.it/t/geography-education/p/1743107787/the-artist-behind-the-apple-globe"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hyperlink" Target="http://www.scoop.it/t/geography-education/p/1743107787/the-artist-behind-the-apple-globe" TargetMode="Externa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scoop.it/t/geography-education/p/3998408860/2013/03/15/population-7-billion" TargetMode="Externa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www.scoop.it/t/geography-education/p/3761936169/2012/12/18/favela-images"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3.jpeg"/><Relationship Id="rId7" Type="http://schemas.openxmlformats.org/officeDocument/2006/relationships/hyperlink" Target="http://www.scoop.it/t/geography-education/p/1743107787/the-artist-behind-the-apple-globe"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7.png"/><Relationship Id="rId7" Type="http://schemas.openxmlformats.org/officeDocument/2006/relationships/hyperlink" Target="http://www.scoop.it/t/geography-education/p/3375670035/2012/11/17/2014-world-cup-will-brazil-be-ready"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13.jpeg"/><Relationship Id="rId4" Type="http://schemas.openxmlformats.org/officeDocument/2006/relationships/hyperlink" Target="http://www.scoop.it/t/geography-education/p/1743107787/the-artist-behind-the-apple-glob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scoop.it/t/geography-education?q=rio+olympics" TargetMode="External"/><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hyperlink" Target="http://www.scoop.it/t/geography-education/p/1220405917/2012/02/16/brazil-s-disappearing-favela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www.scoop.it/t/geography-education/p/4018873657/2014/04/02/in-pictures-crackdown-in-brazil-s-favelas" TargetMode="External"/><Relationship Id="rId5" Type="http://schemas.openxmlformats.org/officeDocument/2006/relationships/image" Target="../media/image43.png"/><Relationship Id="rId4" Type="http://schemas.openxmlformats.org/officeDocument/2006/relationships/hyperlink" Target="http://www.scoop.it/t/geography-education/p/1213004377/2012/02/15/taming-the-city-of-go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hyperlink" Target="http://www.scoop.it/t/geography-education/p/1743107787/the-artist-behind-the-apple-glob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o.lt/6iJGG9" TargetMode="External"/><Relationship Id="rId2" Type="http://schemas.openxmlformats.org/officeDocument/2006/relationships/image" Target="../media/image55.wmf"/><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hyperlink" Target="http://www.scoop.it/t/geography-education/p/4012264372/2013/12/06/protests-and-the-world-cu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www.scoop.it/t/geography-education/p/4028068832/2014/09/15/squatters-on-the-skyline" TargetMode="Externa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hyperlink" Target="http://www.scoop.it/t/geography-education/p/3997043644/2013/02/16/megacities-reflect-growing-urbanization-trend"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hyperlink" Target="http://www.facebook.com/geographyeducation" TargetMode="External"/><Relationship Id="rId3" Type="http://schemas.openxmlformats.org/officeDocument/2006/relationships/hyperlink" Target="http://www.scoop.it/t/geography-education/p/1743107787/the-artist-behind-the-apple-globe" TargetMode="External"/><Relationship Id="rId7" Type="http://schemas.openxmlformats.org/officeDocument/2006/relationships/hyperlink" Target="http://www.scoop.it/t/geography-education" TargetMode="External"/><Relationship Id="rId12" Type="http://schemas.openxmlformats.org/officeDocument/2006/relationships/image" Target="../media/image6.png"/><Relationship Id="rId2" Type="http://schemas.openxmlformats.org/officeDocument/2006/relationships/image" Target="../media/image62.png"/><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jpeg"/><Relationship Id="rId11" Type="http://schemas.openxmlformats.org/officeDocument/2006/relationships/hyperlink" Target="http://twitter.com/ProfessorDixon" TargetMode="External"/><Relationship Id="rId5" Type="http://schemas.openxmlformats.org/officeDocument/2006/relationships/hyperlink" Target="http://geographyeducation.org/" TargetMode="External"/><Relationship Id="rId15" Type="http://schemas.openxmlformats.org/officeDocument/2006/relationships/hyperlink" Target="http://pinterest.com/geogeducation/" TargetMode="External"/><Relationship Id="rId10" Type="http://schemas.openxmlformats.org/officeDocument/2006/relationships/image" Target="../media/image5.png"/><Relationship Id="rId4" Type="http://schemas.openxmlformats.org/officeDocument/2006/relationships/image" Target="../media/image1.jpeg"/><Relationship Id="rId9" Type="http://schemas.openxmlformats.org/officeDocument/2006/relationships/hyperlink" Target="http://rigea.org/" TargetMode="External"/><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505200"/>
            <a:ext cx="9144000" cy="2308225"/>
          </a:xfrm>
          <a:prstGeom prst="rect">
            <a:avLst/>
          </a:prstGeom>
          <a:noFill/>
        </p:spPr>
        <p:txBody>
          <a:bodyPr>
            <a:spAutoFit/>
          </a:bodyPr>
          <a:lstStyle/>
          <a:p>
            <a:pPr algn="ctr" fontAlgn="auto">
              <a:spcBef>
                <a:spcPts val="0"/>
              </a:spcBef>
              <a:spcAft>
                <a:spcPts val="0"/>
              </a:spcAft>
              <a:defRPr/>
            </a:pPr>
            <a:r>
              <a:rPr lang="en-US" sz="4800" dirty="0">
                <a:solidFill>
                  <a:srgbClr val="C00000"/>
                </a:solidFill>
                <a:effectLst>
                  <a:outerShdw blurRad="38100" dist="38100" dir="2700000" algn="tl">
                    <a:srgbClr val="000000">
                      <a:alpha val="43137"/>
                    </a:srgbClr>
                  </a:outerShdw>
                </a:effectLst>
                <a:latin typeface="Arial Rounded MT Bold" pitchFamily="34" charset="0"/>
                <a:cs typeface="+mn-cs"/>
              </a:rPr>
              <a:t>Practical Strategies </a:t>
            </a:r>
            <a:br>
              <a:rPr lang="en-US" sz="4800" dirty="0">
                <a:solidFill>
                  <a:srgbClr val="C00000"/>
                </a:solidFill>
                <a:effectLst>
                  <a:outerShdw blurRad="38100" dist="38100" dir="2700000" algn="tl">
                    <a:srgbClr val="000000">
                      <a:alpha val="43137"/>
                    </a:srgbClr>
                  </a:outerShdw>
                </a:effectLst>
                <a:latin typeface="Arial Rounded MT Bold" pitchFamily="34" charset="0"/>
                <a:cs typeface="+mn-cs"/>
              </a:rPr>
            </a:br>
            <a:r>
              <a:rPr lang="en-US" sz="4800" dirty="0">
                <a:solidFill>
                  <a:srgbClr val="C00000"/>
                </a:solidFill>
                <a:effectLst>
                  <a:outerShdw blurRad="38100" dist="38100" dir="2700000" algn="tl">
                    <a:srgbClr val="000000">
                      <a:alpha val="43137"/>
                    </a:srgbClr>
                  </a:outerShdw>
                </a:effectLst>
                <a:latin typeface="Arial Rounded MT Bold" pitchFamily="34" charset="0"/>
                <a:cs typeface="+mn-cs"/>
              </a:rPr>
              <a:t>for Teaching Geography</a:t>
            </a:r>
          </a:p>
          <a:p>
            <a:pPr algn="ctr" fontAlgn="auto">
              <a:spcBef>
                <a:spcPts val="0"/>
              </a:spcBef>
              <a:spcAft>
                <a:spcPts val="0"/>
              </a:spcAft>
              <a:defRPr/>
            </a:pPr>
            <a:r>
              <a:rPr lang="en-US" sz="4800" dirty="0">
                <a:solidFill>
                  <a:srgbClr val="C00000"/>
                </a:solidFill>
                <a:effectLst>
                  <a:outerShdw blurRad="38100" dist="38100" dir="2700000" algn="tl">
                    <a:srgbClr val="000000">
                      <a:alpha val="43137"/>
                    </a:srgbClr>
                  </a:outerShdw>
                </a:effectLst>
                <a:latin typeface="Arial Rounded MT Bold" pitchFamily="34" charset="0"/>
                <a:cs typeface="+mn-cs"/>
              </a:rPr>
              <a:t> </a:t>
            </a:r>
          </a:p>
        </p:txBody>
      </p:sp>
      <p:pic>
        <p:nvPicPr>
          <p:cNvPr id="2051" name="Picture 10" descr="applemap.jpg">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52400"/>
            <a:ext cx="3276600" cy="3403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12" descr="Profile PixEarthView.jpg">
            <a:hlinkClick r:id="rId4"/>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3" descr="Geography198.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24250" y="1066800"/>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2">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5391150"/>
            <a:ext cx="1905000" cy="1314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a:hlinkClick r:id="rId9"/>
          </p:cNvPr>
          <p:cNvPicPr>
            <a:picLocks noChangeAspect="1"/>
          </p:cNvPicPr>
          <p:nvPr/>
        </p:nvPicPr>
        <p:blipFill>
          <a:blip r:embed="rId10"/>
          <a:stretch>
            <a:fillRect/>
          </a:stretch>
        </p:blipFill>
        <p:spPr>
          <a:xfrm>
            <a:off x="7277100" y="5175536"/>
            <a:ext cx="1504950" cy="1504950"/>
          </a:xfrm>
          <a:prstGeom prst="rect">
            <a:avLst/>
          </a:prstGeom>
          <a:ln>
            <a:solidFill>
              <a:schemeClr val="tx1"/>
            </a:solidFill>
          </a:ln>
        </p:spPr>
      </p:pic>
      <p:pic>
        <p:nvPicPr>
          <p:cNvPr id="3" name="Picture 2">
            <a:hlinkClick r:id="rId11"/>
          </p:cNvPr>
          <p:cNvPicPr>
            <a:picLocks noChangeAspect="1"/>
          </p:cNvPicPr>
          <p:nvPr/>
        </p:nvPicPr>
        <p:blipFill>
          <a:blip r:embed="rId12"/>
          <a:stretch>
            <a:fillRect/>
          </a:stretch>
        </p:blipFill>
        <p:spPr>
          <a:xfrm>
            <a:off x="3047967" y="5963101"/>
            <a:ext cx="762066" cy="749873"/>
          </a:xfrm>
          <a:prstGeom prst="rect">
            <a:avLst/>
          </a:prstGeom>
          <a:ln>
            <a:solidFill>
              <a:srgbClr val="000000"/>
            </a:solidFill>
          </a:ln>
        </p:spPr>
      </p:pic>
      <p:pic>
        <p:nvPicPr>
          <p:cNvPr id="11" name="Picture 3">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12615" y="5977382"/>
            <a:ext cx="721310" cy="7213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hlinkClick r:id="rId15"/>
          </p:cNvPr>
          <p:cNvPicPr>
            <a:picLocks noChangeAspect="1"/>
          </p:cNvPicPr>
          <p:nvPr/>
        </p:nvPicPr>
        <p:blipFill>
          <a:blip r:embed="rId16"/>
          <a:stretch>
            <a:fillRect/>
          </a:stretch>
        </p:blipFill>
        <p:spPr>
          <a:xfrm>
            <a:off x="4957979" y="5930613"/>
            <a:ext cx="743776" cy="749873"/>
          </a:xfrm>
          <a:prstGeom prst="rect">
            <a:avLst/>
          </a:prstGeom>
          <a:ln>
            <a:solidFill>
              <a:schemeClr val="tx1"/>
            </a:solid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152400" y="609600"/>
            <a:ext cx="8763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a:solidFill>
                  <a:srgbClr val="003296"/>
                </a:solidFill>
              </a:rPr>
              <a:t>How can competent teachers</a:t>
            </a:r>
            <a:r>
              <a:rPr lang="en-US" altLang="en-US" sz="4000" i="1">
                <a:solidFill>
                  <a:srgbClr val="003296"/>
                </a:solidFill>
              </a:rPr>
              <a:t> </a:t>
            </a:r>
            <a:r>
              <a:rPr lang="en-US" altLang="en-US" sz="4000">
                <a:solidFill>
                  <a:srgbClr val="003296"/>
                </a:solidFill>
              </a:rPr>
              <a:t>help students understand a complex interconnected world? </a:t>
            </a:r>
          </a:p>
          <a:p>
            <a:pPr algn="ctr" eaLnBrk="1" hangingPunct="1">
              <a:spcBef>
                <a:spcPct val="0"/>
              </a:spcBef>
              <a:buFontTx/>
              <a:buNone/>
            </a:pPr>
            <a:r>
              <a:rPr lang="en-US" altLang="en-US" sz="4000">
                <a:solidFill>
                  <a:srgbClr val="003296"/>
                </a:solidFill>
              </a:rPr>
              <a:t> </a:t>
            </a:r>
          </a:p>
          <a:p>
            <a:pPr algn="ctr" eaLnBrk="1" hangingPunct="1">
              <a:spcBef>
                <a:spcPct val="0"/>
              </a:spcBef>
              <a:buFontTx/>
              <a:buNone/>
            </a:pPr>
            <a:r>
              <a:rPr lang="en-US" altLang="en-US" sz="3000"/>
              <a:t>Provide geographic </a:t>
            </a:r>
            <a:r>
              <a:rPr lang="en-US" altLang="en-US" sz="3000" b="1"/>
              <a:t>information</a:t>
            </a:r>
          </a:p>
          <a:p>
            <a:pPr algn="ctr" eaLnBrk="1" hangingPunct="1">
              <a:spcBef>
                <a:spcPct val="0"/>
              </a:spcBef>
              <a:buFontTx/>
              <a:buNone/>
            </a:pPr>
            <a:r>
              <a:rPr lang="en-US" altLang="en-US" sz="3000"/>
              <a:t>Teach geographic </a:t>
            </a:r>
            <a:r>
              <a:rPr lang="en-US" altLang="en-US" sz="3000" b="1"/>
              <a:t>concepts</a:t>
            </a:r>
            <a:r>
              <a:rPr lang="en-US" altLang="en-US" sz="3000" i="1"/>
              <a:t> </a:t>
            </a:r>
            <a:endParaRPr lang="en-US" altLang="en-US" sz="3000"/>
          </a:p>
          <a:p>
            <a:pPr algn="ctr" eaLnBrk="1" hangingPunct="1">
              <a:spcBef>
                <a:spcPct val="0"/>
              </a:spcBef>
              <a:buFontTx/>
              <a:buNone/>
            </a:pPr>
            <a:r>
              <a:rPr lang="en-US" altLang="en-US" sz="3000" b="1"/>
              <a:t>Use</a:t>
            </a:r>
            <a:r>
              <a:rPr lang="en-US" altLang="en-US" sz="3000"/>
              <a:t> data, maps, and geospatial technology</a:t>
            </a:r>
          </a:p>
          <a:p>
            <a:pPr algn="ctr" eaLnBrk="1" hangingPunct="1">
              <a:spcBef>
                <a:spcPct val="0"/>
              </a:spcBef>
              <a:buFontTx/>
              <a:buNone/>
            </a:pPr>
            <a:r>
              <a:rPr lang="en-US" altLang="en-US" sz="3000" b="1"/>
              <a:t>Ask</a:t>
            </a:r>
            <a:r>
              <a:rPr lang="en-US" altLang="en-US" sz="3000"/>
              <a:t> questions which encourage </a:t>
            </a:r>
            <a:r>
              <a:rPr lang="en-US" altLang="en-US" sz="3000" b="1"/>
              <a:t>spatial thinking</a:t>
            </a:r>
            <a:r>
              <a:rPr lang="en-US" altLang="en-US" sz="3000"/>
              <a:t>.  </a:t>
            </a:r>
          </a:p>
        </p:txBody>
      </p:sp>
      <p:sp>
        <p:nvSpPr>
          <p:cNvPr id="3" name="Rectangle 2"/>
          <p:cNvSpPr>
            <a:spLocks noChangeArrowheads="1"/>
          </p:cNvSpPr>
          <p:nvPr/>
        </p:nvSpPr>
        <p:spPr bwMode="auto">
          <a:xfrm>
            <a:off x="1828800" y="4960938"/>
            <a:ext cx="5259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a:solidFill>
                  <a:srgbClr val="003296"/>
                </a:solidFill>
              </a:rPr>
              <a:t>Geographic Literacy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5"/>
          <p:cNvSpPr txBox="1">
            <a:spLocks noChangeArrowheads="1"/>
          </p:cNvSpPr>
          <p:nvPr/>
        </p:nvSpPr>
        <p:spPr bwMode="auto">
          <a:xfrm>
            <a:off x="2209800" y="15240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600">
                <a:solidFill>
                  <a:srgbClr val="003296"/>
                </a:solidFill>
              </a:rPr>
              <a:t>1. Give students a prompt </a:t>
            </a:r>
          </a:p>
        </p:txBody>
      </p:sp>
      <p:sp>
        <p:nvSpPr>
          <p:cNvPr id="25603" name="Rectangle 7"/>
          <p:cNvSpPr>
            <a:spLocks noChangeArrowheads="1"/>
          </p:cNvSpPr>
          <p:nvPr/>
        </p:nvSpPr>
        <p:spPr bwMode="auto">
          <a:xfrm>
            <a:off x="838200" y="1371600"/>
            <a:ext cx="807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1200150" indent="-7429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3200" b="1">
                <a:solidFill>
                  <a:srgbClr val="C00000"/>
                </a:solidFill>
              </a:rPr>
              <a:t>	</a:t>
            </a: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88" y="1258888"/>
            <a:ext cx="3389312"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792163"/>
            <a:ext cx="4419600" cy="278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657600"/>
            <a:ext cx="39655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3636963"/>
            <a:ext cx="457200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0" descr="applemap.jpg">
            <a:hlinkClick r:id="rId7"/>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 y="76200"/>
            <a:ext cx="8794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idx="4294967295"/>
          </p:nvPr>
        </p:nvSpPr>
        <p:spPr/>
        <p:txBody>
          <a:bodyPr/>
          <a:lstStyle/>
          <a:p>
            <a:pPr eaLnBrk="1" hangingPunct="1"/>
            <a:endParaRPr lang="en-US" altLang="en-US" smtClean="0"/>
          </a:p>
        </p:txBody>
      </p:sp>
      <p:sp>
        <p:nvSpPr>
          <p:cNvPr id="5123" name="Content Placeholder 2"/>
          <p:cNvSpPr>
            <a:spLocks noGrp="1"/>
          </p:cNvSpPr>
          <p:nvPr>
            <p:ph idx="4294967295"/>
          </p:nvPr>
        </p:nvSpPr>
        <p:spPr/>
        <p:txBody>
          <a:bodyPr/>
          <a:lstStyle/>
          <a:p>
            <a:pPr eaLnBrk="1" hangingPunct="1"/>
            <a:endParaRPr lang="en-US" altLang="en-US" smtClean="0"/>
          </a:p>
        </p:txBody>
      </p:sp>
      <p:pic>
        <p:nvPicPr>
          <p:cNvPr id="51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289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200" y="0"/>
            <a:ext cx="4368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25" y="3352800"/>
            <a:ext cx="24288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3352800"/>
            <a:ext cx="35052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114800"/>
            <a:ext cx="312420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09800" y="152400"/>
            <a:ext cx="6096000" cy="1077913"/>
          </a:xfrm>
          <a:prstGeom prst="rect">
            <a:avLst/>
          </a:prstGeom>
          <a:noFill/>
        </p:spPr>
        <p:txBody>
          <a:bodyPr>
            <a:spAutoFit/>
          </a:bodyPr>
          <a:lstStyle/>
          <a:p>
            <a:pPr algn="ctr" fontAlgn="auto">
              <a:spcBef>
                <a:spcPts val="0"/>
              </a:spcBef>
              <a:spcAft>
                <a:spcPts val="0"/>
              </a:spcAft>
              <a:defRPr/>
            </a:pPr>
            <a:r>
              <a:rPr lang="en-US" sz="3200" dirty="0">
                <a:solidFill>
                  <a:srgbClr val="003296"/>
                </a:solidFill>
                <a:latin typeface="Calibri" pitchFamily="34" charset="0"/>
                <a:cs typeface="+mn-cs"/>
              </a:rPr>
              <a:t>2. Kids forget…Students need to translate information</a:t>
            </a:r>
            <a:endParaRPr lang="en-US" sz="3000" dirty="0">
              <a:solidFill>
                <a:srgbClr val="003296"/>
              </a:solidFill>
              <a:effectLst>
                <a:outerShdw blurRad="38100" dist="38100" dir="2700000" algn="tl">
                  <a:srgbClr val="000000">
                    <a:alpha val="43137"/>
                  </a:srgbClr>
                </a:outerShdw>
              </a:effectLst>
              <a:latin typeface="Arial Rounded MT Bold" pitchFamily="34" charset="0"/>
              <a:cs typeface="+mn-cs"/>
            </a:endParaRPr>
          </a:p>
        </p:txBody>
      </p:sp>
      <p:sp>
        <p:nvSpPr>
          <p:cNvPr id="6147" name="TextBox 6"/>
          <p:cNvSpPr txBox="1">
            <a:spLocks noChangeArrowheads="1"/>
          </p:cNvSpPr>
          <p:nvPr/>
        </p:nvSpPr>
        <p:spPr bwMode="auto">
          <a:xfrm>
            <a:off x="152400" y="1295400"/>
            <a:ext cx="8763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3200" i="1">
                <a:solidFill>
                  <a:srgbClr val="C00000"/>
                </a:solidFill>
              </a:rPr>
              <a:t>Questions to IDENTIFY, DESCRIBE and EXPLAIN </a:t>
            </a:r>
          </a:p>
          <a:p>
            <a:pPr eaLnBrk="1" hangingPunct="1">
              <a:spcBef>
                <a:spcPct val="0"/>
              </a:spcBef>
              <a:buFontTx/>
              <a:buNone/>
            </a:pPr>
            <a:endParaRPr lang="en-US" altLang="en-US" sz="2400">
              <a:solidFill>
                <a:srgbClr val="003296"/>
              </a:solidFill>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79600"/>
            <a:ext cx="365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9050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9" descr="applemap.jpg">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 y="76200"/>
            <a:ext cx="8794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152400"/>
            <a:ext cx="4800600" cy="1143000"/>
          </a:xfrm>
        </p:spPr>
        <p:txBody>
          <a:bodyPr rtlCol="0">
            <a:normAutofit fontScale="90000"/>
          </a:bodyPr>
          <a:lstStyle/>
          <a:p>
            <a:pPr eaLnBrk="1" fontAlgn="auto" hangingPunct="1">
              <a:spcAft>
                <a:spcPts val="0"/>
              </a:spcAft>
              <a:defRPr/>
            </a:pPr>
            <a:r>
              <a:rPr lang="en-US" dirty="0" smtClean="0"/>
              <a:t>The City from Above</a:t>
            </a:r>
          </a:p>
        </p:txBody>
      </p:sp>
      <p:pic>
        <p:nvPicPr>
          <p:cNvPr id="7171"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19200"/>
            <a:ext cx="3756025" cy="5419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2"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76200"/>
            <a:ext cx="3771900" cy="670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09800" y="152400"/>
            <a:ext cx="6400800" cy="584200"/>
          </a:xfrm>
          <a:prstGeom prst="rect">
            <a:avLst/>
          </a:prstGeom>
          <a:noFill/>
        </p:spPr>
        <p:txBody>
          <a:bodyPr>
            <a:spAutoFit/>
          </a:bodyPr>
          <a:lstStyle/>
          <a:p>
            <a:pPr algn="ctr" fontAlgn="auto">
              <a:spcBef>
                <a:spcPts val="0"/>
              </a:spcBef>
              <a:spcAft>
                <a:spcPts val="0"/>
              </a:spcAft>
              <a:defRPr/>
            </a:pPr>
            <a:r>
              <a:rPr lang="en-US" sz="3200" dirty="0">
                <a:solidFill>
                  <a:srgbClr val="003296"/>
                </a:solidFill>
                <a:latin typeface="Calibri" pitchFamily="34" charset="0"/>
                <a:cs typeface="+mn-cs"/>
              </a:rPr>
              <a:t>3. Make Connections </a:t>
            </a:r>
            <a:r>
              <a:rPr lang="en-US" sz="2000" dirty="0">
                <a:solidFill>
                  <a:srgbClr val="003296"/>
                </a:solidFill>
                <a:latin typeface="Calibri" pitchFamily="34" charset="0"/>
                <a:cs typeface="+mn-cs"/>
              </a:rPr>
              <a:t>(scaffold new content 1</a:t>
            </a:r>
            <a:r>
              <a:rPr lang="en-US" sz="2000" baseline="30000" dirty="0">
                <a:solidFill>
                  <a:srgbClr val="003296"/>
                </a:solidFill>
                <a:latin typeface="Calibri" pitchFamily="34" charset="0"/>
                <a:cs typeface="+mn-cs"/>
              </a:rPr>
              <a:t>st</a:t>
            </a:r>
            <a:r>
              <a:rPr lang="en-US" sz="2000" dirty="0">
                <a:solidFill>
                  <a:srgbClr val="003296"/>
                </a:solidFill>
                <a:latin typeface="Calibri" pitchFamily="34" charset="0"/>
                <a:cs typeface="+mn-cs"/>
              </a:rPr>
              <a:t>) </a:t>
            </a:r>
            <a:endParaRPr lang="en-US" sz="3000" dirty="0">
              <a:solidFill>
                <a:srgbClr val="003296"/>
              </a:solidFill>
              <a:effectLst>
                <a:outerShdw blurRad="38100" dist="38100" dir="2700000" algn="tl">
                  <a:srgbClr val="000000">
                    <a:alpha val="43137"/>
                  </a:srgbClr>
                </a:outerShdw>
              </a:effectLst>
              <a:latin typeface="Arial Rounded MT Bold" pitchFamily="34" charset="0"/>
              <a:cs typeface="+mn-cs"/>
            </a:endParaRPr>
          </a:p>
        </p:txBody>
      </p:sp>
      <p:pic>
        <p:nvPicPr>
          <p:cNvPr id="8195" name="Picture 5"/>
          <p:cNvPicPr>
            <a:picLocks noChangeAspect="1" noChangeArrowheads="1"/>
          </p:cNvPicPr>
          <p:nvPr/>
        </p:nvPicPr>
        <p:blipFill>
          <a:blip r:embed="rId3">
            <a:extLst>
              <a:ext uri="{28A0092B-C50C-407E-A947-70E740481C1C}">
                <a14:useLocalDpi xmlns:a14="http://schemas.microsoft.com/office/drawing/2010/main" val="0"/>
              </a:ext>
            </a:extLst>
          </a:blip>
          <a:srcRect r="1785"/>
          <a:stretch>
            <a:fillRect/>
          </a:stretch>
        </p:blipFill>
        <p:spPr bwMode="auto">
          <a:xfrm>
            <a:off x="609600" y="1371600"/>
            <a:ext cx="35052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7188" y="1295400"/>
            <a:ext cx="3554412"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114800"/>
            <a:ext cx="3505200" cy="243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descr="slum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038600"/>
            <a:ext cx="3657600"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0" descr="applemap.jpg">
            <a:hlinkClick r:id="rId7"/>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 y="76200"/>
            <a:ext cx="8794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01725"/>
            <a:ext cx="9144000" cy="568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itle 2"/>
          <p:cNvSpPr>
            <a:spLocks noGrp="1"/>
          </p:cNvSpPr>
          <p:nvPr>
            <p:ph type="title"/>
          </p:nvPr>
        </p:nvSpPr>
        <p:spPr>
          <a:xfrm>
            <a:off x="0" y="0"/>
            <a:ext cx="9144000" cy="762000"/>
          </a:xfrm>
        </p:spPr>
        <p:txBody>
          <a:bodyPr/>
          <a:lstStyle/>
          <a:p>
            <a:pPr eaLnBrk="1" hangingPunct="1"/>
            <a:r>
              <a:rPr lang="en-US" altLang="en-US" sz="3200" smtClean="0"/>
              <a:t>Physical Geog: Slopes, Moisture, Vegetation cover</a:t>
            </a: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47713"/>
            <a:ext cx="9144000" cy="565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9950" y="381000"/>
            <a:ext cx="44640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452596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2488" y="3733800"/>
            <a:ext cx="4481512"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33800"/>
            <a:ext cx="4608513" cy="304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457200" y="-228600"/>
            <a:ext cx="8229600" cy="1143000"/>
          </a:xfrm>
        </p:spPr>
        <p:txBody>
          <a:bodyPr/>
          <a:lstStyle/>
          <a:p>
            <a:pPr eaLnBrk="1" hangingPunct="1"/>
            <a:r>
              <a:rPr lang="en-US" altLang="en-US" sz="3400" smtClean="0"/>
              <a:t>Human Geog: Poverty, Informal Housing</a:t>
            </a:r>
          </a:p>
        </p:txBody>
      </p:sp>
      <p:pic>
        <p:nvPicPr>
          <p:cNvPr id="11267" name="Picture 3" descr="Favela"/>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706938" y="693738"/>
            <a:ext cx="3979862" cy="2800350"/>
          </a:xfrm>
        </p:spPr>
      </p:pic>
      <p:pic>
        <p:nvPicPr>
          <p:cNvPr id="11268" name="Picture 6"/>
          <p:cNvPicPr>
            <a:picLocks noChangeAspect="1" noChangeArrowheads="1"/>
          </p:cNvPicPr>
          <p:nvPr/>
        </p:nvPicPr>
        <p:blipFill>
          <a:blip r:embed="rId4">
            <a:extLst>
              <a:ext uri="{28A0092B-C50C-407E-A947-70E740481C1C}">
                <a14:useLocalDpi xmlns:a14="http://schemas.microsoft.com/office/drawing/2010/main" val="0"/>
              </a:ext>
            </a:extLst>
          </a:blip>
          <a:srcRect r="2338"/>
          <a:stretch>
            <a:fillRect/>
          </a:stretch>
        </p:blipFill>
        <p:spPr bwMode="auto">
          <a:xfrm>
            <a:off x="304800" y="3733800"/>
            <a:ext cx="35814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7"/>
          <p:cNvPicPr>
            <a:picLocks noChangeAspect="1" noChangeArrowheads="1"/>
          </p:cNvPicPr>
          <p:nvPr/>
        </p:nvPicPr>
        <p:blipFill>
          <a:blip r:embed="rId5">
            <a:extLst>
              <a:ext uri="{28A0092B-C50C-407E-A947-70E740481C1C}">
                <a14:useLocalDpi xmlns:a14="http://schemas.microsoft.com/office/drawing/2010/main" val="0"/>
              </a:ext>
            </a:extLst>
          </a:blip>
          <a:srcRect r="2000"/>
          <a:stretch>
            <a:fillRect/>
          </a:stretch>
        </p:blipFill>
        <p:spPr bwMode="auto">
          <a:xfrm>
            <a:off x="152400" y="693738"/>
            <a:ext cx="37338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3733800"/>
            <a:ext cx="4362450"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http://thebrazilshow.com/wp-content/uploads/2010/07/rio_brazil_world_cup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00" y="3505200"/>
            <a:ext cx="2654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209800" y="152400"/>
            <a:ext cx="6096000" cy="1077913"/>
          </a:xfrm>
          <a:prstGeom prst="rect">
            <a:avLst/>
          </a:prstGeom>
          <a:noFill/>
        </p:spPr>
        <p:txBody>
          <a:bodyPr>
            <a:spAutoFit/>
          </a:bodyPr>
          <a:lstStyle/>
          <a:p>
            <a:pPr algn="ctr" fontAlgn="auto">
              <a:spcBef>
                <a:spcPts val="0"/>
              </a:spcBef>
              <a:spcAft>
                <a:spcPts val="0"/>
              </a:spcAft>
              <a:defRPr/>
            </a:pPr>
            <a:r>
              <a:rPr lang="en-US" sz="3200" dirty="0">
                <a:solidFill>
                  <a:srgbClr val="003296"/>
                </a:solidFill>
                <a:latin typeface="+mn-lt"/>
                <a:cs typeface="+mn-cs"/>
              </a:rPr>
              <a:t>4. Ask questions/develop activities  </a:t>
            </a:r>
          </a:p>
          <a:p>
            <a:pPr algn="ctr" fontAlgn="auto">
              <a:spcBef>
                <a:spcPts val="0"/>
              </a:spcBef>
              <a:spcAft>
                <a:spcPts val="0"/>
              </a:spcAft>
              <a:defRPr/>
            </a:pPr>
            <a:r>
              <a:rPr lang="en-US" sz="3200" dirty="0">
                <a:solidFill>
                  <a:srgbClr val="003296"/>
                </a:solidFill>
                <a:latin typeface="+mn-lt"/>
                <a:cs typeface="+mn-cs"/>
              </a:rPr>
              <a:t>     which encourage spatial thinking</a:t>
            </a:r>
            <a:endParaRPr lang="en-US" sz="3000" dirty="0">
              <a:solidFill>
                <a:srgbClr val="003296"/>
              </a:solidFill>
              <a:effectLst>
                <a:outerShdw blurRad="38100" dist="38100" dir="2700000" algn="tl">
                  <a:srgbClr val="000000">
                    <a:alpha val="43137"/>
                  </a:srgbClr>
                </a:outerShdw>
              </a:effectLst>
              <a:latin typeface="Arial Rounded MT Bold" pitchFamily="34" charset="0"/>
              <a:cs typeface="+mn-cs"/>
            </a:endParaRPr>
          </a:p>
        </p:txBody>
      </p:sp>
      <p:pic>
        <p:nvPicPr>
          <p:cNvPr id="12292" name="Picture 8" descr="applemap.jpg">
            <a:hlinkClick r:id="rId4"/>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76200"/>
            <a:ext cx="8794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2" descr="http://www.deviantart.com/download/293891074/rio_olympics_2016_by_the_manwaring-d4uz3s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546225"/>
            <a:ext cx="388620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4">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1352550"/>
            <a:ext cx="4076700" cy="5276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944563"/>
          </a:xfrm>
        </p:spPr>
        <p:txBody>
          <a:bodyPr rtlCol="0">
            <a:normAutofit fontScale="90000"/>
          </a:bodyPr>
          <a:lstStyle/>
          <a:p>
            <a:pPr eaLnBrk="1" fontAlgn="auto" hangingPunct="1">
              <a:spcAft>
                <a:spcPts val="0"/>
              </a:spcAft>
              <a:defRPr/>
            </a:pPr>
            <a:r>
              <a:rPr lang="en-US" dirty="0" smtClean="0"/>
              <a:t>How will these events change the city?</a:t>
            </a:r>
          </a:p>
        </p:txBody>
      </p:sp>
      <p:pic>
        <p:nvPicPr>
          <p:cNvPr id="13315" name="Picture 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19200"/>
            <a:ext cx="4419600" cy="5291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16" name="Picture 1">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 y="1219200"/>
            <a:ext cx="4486275" cy="445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rtlCol="0">
            <a:normAutofit fontScale="90000"/>
          </a:bodyPr>
          <a:lstStyle/>
          <a:p>
            <a:pPr eaLnBrk="1" fontAlgn="auto" hangingPunct="1">
              <a:spcAft>
                <a:spcPts val="0"/>
              </a:spcAft>
              <a:defRPr/>
            </a:pPr>
            <a:r>
              <a:rPr lang="en-US" dirty="0" smtClean="0"/>
              <a:t>Police Interventions and Demolitions</a:t>
            </a:r>
          </a:p>
        </p:txBody>
      </p:sp>
      <p:pic>
        <p:nvPicPr>
          <p:cNvPr id="14339" name="Picture 2" descr="http://thomaspmbarnett.com/storage/201024amm965.gif?__SQUARESPACE_CACHEVERSION=12770614177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1913" y="609600"/>
            <a:ext cx="519588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762000"/>
            <a:ext cx="3711575"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1" name="Picture 5">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9313" y="3759200"/>
            <a:ext cx="3570287" cy="294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endParaRPr lang="en-US" altLang="en-US" smtClean="0"/>
          </a:p>
        </p:txBody>
      </p:sp>
      <p:sp>
        <p:nvSpPr>
          <p:cNvPr id="15363" name="Content Placeholder 2"/>
          <p:cNvSpPr>
            <a:spLocks noGrp="1"/>
          </p:cNvSpPr>
          <p:nvPr>
            <p:ph idx="1"/>
          </p:nvPr>
        </p:nvSpPr>
        <p:spPr/>
        <p:txBody>
          <a:bodyPr/>
          <a:lstStyle/>
          <a:p>
            <a:pPr eaLnBrk="1" hangingPunct="1"/>
            <a:endParaRPr lang="en-US" altLang="en-US" smtClean="0"/>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7688" y="228600"/>
            <a:ext cx="4786312"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285750"/>
            <a:ext cx="4257675"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25" y="3429000"/>
            <a:ext cx="471487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5" y="3657600"/>
            <a:ext cx="4349750"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US" altLang="en-US" smtClean="0"/>
          </a:p>
        </p:txBody>
      </p:sp>
      <p:sp>
        <p:nvSpPr>
          <p:cNvPr id="16387" name="Content Placeholder 2"/>
          <p:cNvSpPr>
            <a:spLocks noGrp="1"/>
          </p:cNvSpPr>
          <p:nvPr>
            <p:ph idx="1"/>
          </p:nvPr>
        </p:nvSpPr>
        <p:spPr/>
        <p:txBody>
          <a:bodyPr/>
          <a:lstStyle/>
          <a:p>
            <a:endParaRPr lang="en-US" altLang="en-US" smtClean="0"/>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738"/>
            <a:ext cx="4419600" cy="293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76200"/>
            <a:ext cx="430530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00400"/>
            <a:ext cx="4419600"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6300" y="3200400"/>
            <a:ext cx="430530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09800" y="152400"/>
            <a:ext cx="6096000" cy="584200"/>
          </a:xfrm>
          <a:prstGeom prst="rect">
            <a:avLst/>
          </a:prstGeom>
          <a:noFill/>
        </p:spPr>
        <p:txBody>
          <a:bodyPr>
            <a:spAutoFit/>
          </a:bodyPr>
          <a:lstStyle/>
          <a:p>
            <a:pPr algn="ctr" fontAlgn="auto">
              <a:spcBef>
                <a:spcPts val="0"/>
              </a:spcBef>
              <a:spcAft>
                <a:spcPts val="0"/>
              </a:spcAft>
              <a:defRPr/>
            </a:pPr>
            <a:r>
              <a:rPr lang="en-US" sz="3200" dirty="0">
                <a:solidFill>
                  <a:srgbClr val="003296"/>
                </a:solidFill>
                <a:latin typeface="Calibri" pitchFamily="34" charset="0"/>
                <a:cs typeface="+mn-cs"/>
              </a:rPr>
              <a:t>5. Make Comparisons</a:t>
            </a:r>
            <a:endParaRPr lang="en-US" sz="3000" dirty="0">
              <a:solidFill>
                <a:srgbClr val="003296"/>
              </a:solidFill>
              <a:effectLst>
                <a:outerShdw blurRad="38100" dist="38100" dir="2700000" algn="tl">
                  <a:srgbClr val="000000">
                    <a:alpha val="43137"/>
                  </a:srgbClr>
                </a:outerShdw>
              </a:effectLst>
              <a:latin typeface="Arial Rounded MT Bold" pitchFamily="34" charset="0"/>
              <a:cs typeface="+mn-cs"/>
            </a:endParaRPr>
          </a:p>
        </p:txBody>
      </p:sp>
      <p:pic>
        <p:nvPicPr>
          <p:cNvPr id="174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179513"/>
            <a:ext cx="8077200"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35052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6"/>
          <p:cNvSpPr txBox="1">
            <a:spLocks noChangeArrowheads="1"/>
          </p:cNvSpPr>
          <p:nvPr/>
        </p:nvSpPr>
        <p:spPr bwMode="auto">
          <a:xfrm>
            <a:off x="4419600" y="6488113"/>
            <a:ext cx="2570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Paraisópolis Sao Paulo</a:t>
            </a:r>
          </a:p>
        </p:txBody>
      </p:sp>
      <p:pic>
        <p:nvPicPr>
          <p:cNvPr id="17414" name="Picture 9" descr="applemap.jpg">
            <a:hlinkClick r:id="rId4"/>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76200"/>
            <a:ext cx="8794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277813"/>
            <a:ext cx="5892800" cy="1398587"/>
          </a:xfrm>
        </p:spPr>
        <p:txBody>
          <a:bodyPr/>
          <a:lstStyle/>
          <a:p>
            <a:pPr eaLnBrk="1" hangingPunct="1"/>
            <a:r>
              <a:rPr lang="en-US" altLang="en-US" sz="3800" b="1" smtClean="0"/>
              <a:t>BRIC</a:t>
            </a:r>
            <a:r>
              <a:rPr lang="en-US" altLang="en-US" sz="3800" smtClean="0"/>
              <a:t>-Poised for the future</a:t>
            </a:r>
            <a:br>
              <a:rPr lang="en-US" altLang="en-US" sz="3800" smtClean="0"/>
            </a:br>
            <a:r>
              <a:rPr lang="en-US" altLang="en-US" sz="3800" smtClean="0"/>
              <a:t>(</a:t>
            </a:r>
            <a:r>
              <a:rPr lang="en-US" altLang="en-US" sz="3200" b="1" smtClean="0">
                <a:latin typeface="Arial Black" panose="020B0A04020102020204" pitchFamily="34" charset="0"/>
              </a:rPr>
              <a:t>B</a:t>
            </a:r>
            <a:r>
              <a:rPr lang="en-US" altLang="en-US" sz="3200" smtClean="0"/>
              <a:t>razil, </a:t>
            </a:r>
            <a:r>
              <a:rPr lang="en-US" altLang="en-US" sz="3200" b="1" smtClean="0">
                <a:latin typeface="Arial Black" panose="020B0A04020102020204" pitchFamily="34" charset="0"/>
              </a:rPr>
              <a:t>R</a:t>
            </a:r>
            <a:r>
              <a:rPr lang="en-US" altLang="en-US" sz="3200" smtClean="0"/>
              <a:t>ussia, </a:t>
            </a:r>
            <a:r>
              <a:rPr lang="en-US" altLang="en-US" sz="3200" b="1" smtClean="0">
                <a:latin typeface="Arial Black" panose="020B0A04020102020204" pitchFamily="34" charset="0"/>
              </a:rPr>
              <a:t>I</a:t>
            </a:r>
            <a:r>
              <a:rPr lang="en-US" altLang="en-US" sz="3200" smtClean="0"/>
              <a:t>ndia, </a:t>
            </a:r>
            <a:r>
              <a:rPr lang="en-US" altLang="en-US" sz="3200" b="1" smtClean="0">
                <a:latin typeface="Arial Black" panose="020B0A04020102020204" pitchFamily="34" charset="0"/>
              </a:rPr>
              <a:t>C</a:t>
            </a:r>
            <a:r>
              <a:rPr lang="en-US" altLang="en-US" sz="3200" smtClean="0"/>
              <a:t>hina</a:t>
            </a:r>
            <a:r>
              <a:rPr lang="en-US" altLang="en-US" sz="3800" smtClean="0"/>
              <a:t>)</a:t>
            </a:r>
          </a:p>
        </p:txBody>
      </p:sp>
      <p:sp>
        <p:nvSpPr>
          <p:cNvPr id="18435" name="Rectangle 3"/>
          <p:cNvSpPr>
            <a:spLocks noGrp="1" noChangeArrowheads="1"/>
          </p:cNvSpPr>
          <p:nvPr>
            <p:ph type="body" idx="1"/>
          </p:nvPr>
        </p:nvSpPr>
        <p:spPr>
          <a:xfrm>
            <a:off x="685800" y="1524000"/>
            <a:ext cx="7772400" cy="4267200"/>
          </a:xfrm>
        </p:spPr>
        <p:txBody>
          <a:bodyPr/>
          <a:lstStyle/>
          <a:p>
            <a:pPr eaLnBrk="1" hangingPunct="1"/>
            <a:r>
              <a:rPr lang="en-US" altLang="en-US" sz="2400" dirty="0" smtClean="0"/>
              <a:t>5</a:t>
            </a:r>
            <a:r>
              <a:rPr lang="en-US" altLang="en-US" sz="2400" baseline="30000" dirty="0" smtClean="0"/>
              <a:t>th</a:t>
            </a:r>
            <a:r>
              <a:rPr lang="en-US" altLang="en-US" sz="2400" dirty="0" smtClean="0"/>
              <a:t> –Area &amp; Population</a:t>
            </a:r>
          </a:p>
          <a:p>
            <a:pPr eaLnBrk="1" hangingPunct="1"/>
            <a:r>
              <a:rPr lang="en-US" altLang="en-US" sz="2400" dirty="0" smtClean="0"/>
              <a:t>6</a:t>
            </a:r>
            <a:r>
              <a:rPr lang="en-US" altLang="en-US" sz="2400" baseline="30000" dirty="0" smtClean="0"/>
              <a:t>th</a:t>
            </a:r>
            <a:r>
              <a:rPr lang="en-US" altLang="en-US" sz="2400" dirty="0" smtClean="0"/>
              <a:t>-Economy</a:t>
            </a:r>
          </a:p>
          <a:p>
            <a:pPr eaLnBrk="1" hangingPunct="1"/>
            <a:r>
              <a:rPr lang="en-US" altLang="en-US" sz="2400" dirty="0" smtClean="0"/>
              <a:t>Rich, diverse resource base</a:t>
            </a:r>
          </a:p>
          <a:p>
            <a:pPr eaLnBrk="1" hangingPunct="1"/>
            <a:r>
              <a:rPr lang="en-US" altLang="en-US" sz="2400" dirty="0" smtClean="0"/>
              <a:t>Large labor base</a:t>
            </a:r>
          </a:p>
          <a:p>
            <a:pPr eaLnBrk="1" hangingPunct="1"/>
            <a:r>
              <a:rPr lang="en-US" altLang="en-US" sz="2400" dirty="0" smtClean="0"/>
              <a:t>Foreign Investments</a:t>
            </a:r>
          </a:p>
        </p:txBody>
      </p:sp>
      <p:grpSp>
        <p:nvGrpSpPr>
          <p:cNvPr id="18436" name="Group 4"/>
          <p:cNvGrpSpPr>
            <a:grpSpLocks/>
          </p:cNvGrpSpPr>
          <p:nvPr/>
        </p:nvGrpSpPr>
        <p:grpSpPr bwMode="auto">
          <a:xfrm>
            <a:off x="5876925" y="1979613"/>
            <a:ext cx="3190875" cy="4649787"/>
            <a:chOff x="767" y="1064"/>
            <a:chExt cx="2010" cy="2929"/>
          </a:xfrm>
        </p:grpSpPr>
        <p:sp>
          <p:nvSpPr>
            <p:cNvPr id="18439" name="Freeform 5"/>
            <p:cNvSpPr>
              <a:spLocks/>
            </p:cNvSpPr>
            <p:nvPr/>
          </p:nvSpPr>
          <p:spPr bwMode="auto">
            <a:xfrm>
              <a:off x="1094" y="1359"/>
              <a:ext cx="1683" cy="1623"/>
            </a:xfrm>
            <a:custGeom>
              <a:avLst/>
              <a:gdLst>
                <a:gd name="T0" fmla="*/ 1 w 2483"/>
                <a:gd name="T1" fmla="*/ 1 h 2394"/>
                <a:gd name="T2" fmla="*/ 1 w 2483"/>
                <a:gd name="T3" fmla="*/ 1 h 2394"/>
                <a:gd name="T4" fmla="*/ 0 w 2483"/>
                <a:gd name="T5" fmla="*/ 1 h 2394"/>
                <a:gd name="T6" fmla="*/ 1 w 2483"/>
                <a:gd name="T7" fmla="*/ 1 h 2394"/>
                <a:gd name="T8" fmla="*/ 1 w 2483"/>
                <a:gd name="T9" fmla="*/ 1 h 2394"/>
                <a:gd name="T10" fmla="*/ 1 w 2483"/>
                <a:gd name="T11" fmla="*/ 1 h 2394"/>
                <a:gd name="T12" fmla="*/ 1 w 2483"/>
                <a:gd name="T13" fmla="*/ 1 h 2394"/>
                <a:gd name="T14" fmla="*/ 1 w 2483"/>
                <a:gd name="T15" fmla="*/ 1 h 2394"/>
                <a:gd name="T16" fmla="*/ 1 w 2483"/>
                <a:gd name="T17" fmla="*/ 1 h 2394"/>
                <a:gd name="T18" fmla="*/ 1 w 2483"/>
                <a:gd name="T19" fmla="*/ 1 h 2394"/>
                <a:gd name="T20" fmla="*/ 1 w 2483"/>
                <a:gd name="T21" fmla="*/ 1 h 2394"/>
                <a:gd name="T22" fmla="*/ 1 w 2483"/>
                <a:gd name="T23" fmla="*/ 1 h 2394"/>
                <a:gd name="T24" fmla="*/ 1 w 2483"/>
                <a:gd name="T25" fmla="*/ 1 h 2394"/>
                <a:gd name="T26" fmla="*/ 1 w 2483"/>
                <a:gd name="T27" fmla="*/ 1 h 2394"/>
                <a:gd name="T28" fmla="*/ 1 w 2483"/>
                <a:gd name="T29" fmla="*/ 1 h 2394"/>
                <a:gd name="T30" fmla="*/ 1 w 2483"/>
                <a:gd name="T31" fmla="*/ 1 h 2394"/>
                <a:gd name="T32" fmla="*/ 1 w 2483"/>
                <a:gd name="T33" fmla="*/ 1 h 2394"/>
                <a:gd name="T34" fmla="*/ 1 w 2483"/>
                <a:gd name="T35" fmla="*/ 1 h 2394"/>
                <a:gd name="T36" fmla="*/ 1 w 2483"/>
                <a:gd name="T37" fmla="*/ 1 h 2394"/>
                <a:gd name="T38" fmla="*/ 1 w 2483"/>
                <a:gd name="T39" fmla="*/ 1 h 2394"/>
                <a:gd name="T40" fmla="*/ 1 w 2483"/>
                <a:gd name="T41" fmla="*/ 1 h 2394"/>
                <a:gd name="T42" fmla="*/ 1 w 2483"/>
                <a:gd name="T43" fmla="*/ 1 h 2394"/>
                <a:gd name="T44" fmla="*/ 1 w 2483"/>
                <a:gd name="T45" fmla="*/ 1 h 2394"/>
                <a:gd name="T46" fmla="*/ 1 w 2483"/>
                <a:gd name="T47" fmla="*/ 1 h 2394"/>
                <a:gd name="T48" fmla="*/ 1 w 2483"/>
                <a:gd name="T49" fmla="*/ 1 h 2394"/>
                <a:gd name="T50" fmla="*/ 1 w 2483"/>
                <a:gd name="T51" fmla="*/ 1 h 2394"/>
                <a:gd name="T52" fmla="*/ 1 w 2483"/>
                <a:gd name="T53" fmla="*/ 1 h 2394"/>
                <a:gd name="T54" fmla="*/ 1 w 2483"/>
                <a:gd name="T55" fmla="*/ 1 h 2394"/>
                <a:gd name="T56" fmla="*/ 1 w 2483"/>
                <a:gd name="T57" fmla="*/ 1 h 2394"/>
                <a:gd name="T58" fmla="*/ 1 w 2483"/>
                <a:gd name="T59" fmla="*/ 1 h 2394"/>
                <a:gd name="T60" fmla="*/ 1 w 2483"/>
                <a:gd name="T61" fmla="*/ 1 h 2394"/>
                <a:gd name="T62" fmla="*/ 1 w 2483"/>
                <a:gd name="T63" fmla="*/ 1 h 2394"/>
                <a:gd name="T64" fmla="*/ 1 w 2483"/>
                <a:gd name="T65" fmla="*/ 1 h 2394"/>
                <a:gd name="T66" fmla="*/ 1 w 2483"/>
                <a:gd name="T67" fmla="*/ 1 h 2394"/>
                <a:gd name="T68" fmla="*/ 1 w 2483"/>
                <a:gd name="T69" fmla="*/ 1 h 2394"/>
                <a:gd name="T70" fmla="*/ 1 w 2483"/>
                <a:gd name="T71" fmla="*/ 1 h 2394"/>
                <a:gd name="T72" fmla="*/ 1 w 2483"/>
                <a:gd name="T73" fmla="*/ 1 h 2394"/>
                <a:gd name="T74" fmla="*/ 1 w 2483"/>
                <a:gd name="T75" fmla="*/ 1 h 2394"/>
                <a:gd name="T76" fmla="*/ 1 w 2483"/>
                <a:gd name="T77" fmla="*/ 1 h 2394"/>
                <a:gd name="T78" fmla="*/ 1 w 2483"/>
                <a:gd name="T79" fmla="*/ 1 h 2394"/>
                <a:gd name="T80" fmla="*/ 1 w 2483"/>
                <a:gd name="T81" fmla="*/ 1 h 2394"/>
                <a:gd name="T82" fmla="*/ 1 w 2483"/>
                <a:gd name="T83" fmla="*/ 1 h 2394"/>
                <a:gd name="T84" fmla="*/ 1 w 2483"/>
                <a:gd name="T85" fmla="*/ 1 h 2394"/>
                <a:gd name="T86" fmla="*/ 1 w 2483"/>
                <a:gd name="T87" fmla="*/ 1 h 2394"/>
                <a:gd name="T88" fmla="*/ 1 w 2483"/>
                <a:gd name="T89" fmla="*/ 1 h 2394"/>
                <a:gd name="T90" fmla="*/ 1 w 2483"/>
                <a:gd name="T91" fmla="*/ 1 h 2394"/>
                <a:gd name="T92" fmla="*/ 1 w 2483"/>
                <a:gd name="T93" fmla="*/ 1 h 2394"/>
                <a:gd name="T94" fmla="*/ 1 w 2483"/>
                <a:gd name="T95" fmla="*/ 1 h 2394"/>
                <a:gd name="T96" fmla="*/ 1 w 2483"/>
                <a:gd name="T97" fmla="*/ 1 h 2394"/>
                <a:gd name="T98" fmla="*/ 1 w 2483"/>
                <a:gd name="T99" fmla="*/ 1 h 2394"/>
                <a:gd name="T100" fmla="*/ 1 w 2483"/>
                <a:gd name="T101" fmla="*/ 1 h 2394"/>
                <a:gd name="T102" fmla="*/ 1 w 2483"/>
                <a:gd name="T103" fmla="*/ 1 h 2394"/>
                <a:gd name="T104" fmla="*/ 1 w 2483"/>
                <a:gd name="T105" fmla="*/ 1 h 2394"/>
                <a:gd name="T106" fmla="*/ 1 w 2483"/>
                <a:gd name="T107" fmla="*/ 1 h 2394"/>
                <a:gd name="T108" fmla="*/ 1 w 2483"/>
                <a:gd name="T109" fmla="*/ 1 h 2394"/>
                <a:gd name="T110" fmla="*/ 1 w 2483"/>
                <a:gd name="T111" fmla="*/ 1 h 2394"/>
                <a:gd name="T112" fmla="*/ 1 w 2483"/>
                <a:gd name="T113" fmla="*/ 1 h 2394"/>
                <a:gd name="T114" fmla="*/ 1 w 2483"/>
                <a:gd name="T115" fmla="*/ 1 h 2394"/>
                <a:gd name="T116" fmla="*/ 1 w 2483"/>
                <a:gd name="T117" fmla="*/ 1 h 23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83"/>
                <a:gd name="T178" fmla="*/ 0 h 2394"/>
                <a:gd name="T179" fmla="*/ 2483 w 2483"/>
                <a:gd name="T180" fmla="*/ 2394 h 239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83" h="2394">
                  <a:moveTo>
                    <a:pt x="235" y="359"/>
                  </a:moveTo>
                  <a:lnTo>
                    <a:pt x="227" y="540"/>
                  </a:lnTo>
                  <a:lnTo>
                    <a:pt x="221" y="559"/>
                  </a:lnTo>
                  <a:lnTo>
                    <a:pt x="212" y="575"/>
                  </a:lnTo>
                  <a:lnTo>
                    <a:pt x="122" y="602"/>
                  </a:lnTo>
                  <a:lnTo>
                    <a:pt x="60" y="633"/>
                  </a:lnTo>
                  <a:lnTo>
                    <a:pt x="29" y="695"/>
                  </a:lnTo>
                  <a:lnTo>
                    <a:pt x="33" y="732"/>
                  </a:lnTo>
                  <a:lnTo>
                    <a:pt x="0" y="773"/>
                  </a:lnTo>
                  <a:lnTo>
                    <a:pt x="0" y="820"/>
                  </a:lnTo>
                  <a:lnTo>
                    <a:pt x="29" y="845"/>
                  </a:lnTo>
                  <a:lnTo>
                    <a:pt x="43" y="884"/>
                  </a:lnTo>
                  <a:lnTo>
                    <a:pt x="43" y="921"/>
                  </a:lnTo>
                  <a:lnTo>
                    <a:pt x="87" y="903"/>
                  </a:lnTo>
                  <a:lnTo>
                    <a:pt x="113" y="936"/>
                  </a:lnTo>
                  <a:lnTo>
                    <a:pt x="155" y="936"/>
                  </a:lnTo>
                  <a:lnTo>
                    <a:pt x="194" y="905"/>
                  </a:lnTo>
                  <a:lnTo>
                    <a:pt x="225" y="1016"/>
                  </a:lnTo>
                  <a:lnTo>
                    <a:pt x="274" y="1026"/>
                  </a:lnTo>
                  <a:lnTo>
                    <a:pt x="369" y="998"/>
                  </a:lnTo>
                  <a:lnTo>
                    <a:pt x="449" y="958"/>
                  </a:lnTo>
                  <a:lnTo>
                    <a:pt x="511" y="905"/>
                  </a:lnTo>
                  <a:lnTo>
                    <a:pt x="561" y="963"/>
                  </a:lnTo>
                  <a:lnTo>
                    <a:pt x="571" y="1016"/>
                  </a:lnTo>
                  <a:lnTo>
                    <a:pt x="571" y="1055"/>
                  </a:lnTo>
                  <a:lnTo>
                    <a:pt x="645" y="1092"/>
                  </a:lnTo>
                  <a:lnTo>
                    <a:pt x="697" y="1090"/>
                  </a:lnTo>
                  <a:lnTo>
                    <a:pt x="765" y="1134"/>
                  </a:lnTo>
                  <a:lnTo>
                    <a:pt x="841" y="1160"/>
                  </a:lnTo>
                  <a:lnTo>
                    <a:pt x="888" y="1208"/>
                  </a:lnTo>
                  <a:lnTo>
                    <a:pt x="880" y="1327"/>
                  </a:lnTo>
                  <a:lnTo>
                    <a:pt x="1000" y="1327"/>
                  </a:lnTo>
                  <a:lnTo>
                    <a:pt x="1010" y="1391"/>
                  </a:lnTo>
                  <a:lnTo>
                    <a:pt x="1031" y="1426"/>
                  </a:lnTo>
                  <a:lnTo>
                    <a:pt x="1031" y="1494"/>
                  </a:lnTo>
                  <a:lnTo>
                    <a:pt x="1006" y="1550"/>
                  </a:lnTo>
                  <a:lnTo>
                    <a:pt x="1033" y="1604"/>
                  </a:lnTo>
                  <a:lnTo>
                    <a:pt x="1033" y="1659"/>
                  </a:lnTo>
                  <a:lnTo>
                    <a:pt x="1027" y="1719"/>
                  </a:lnTo>
                  <a:lnTo>
                    <a:pt x="1076" y="1719"/>
                  </a:lnTo>
                  <a:lnTo>
                    <a:pt x="1140" y="1721"/>
                  </a:lnTo>
                  <a:lnTo>
                    <a:pt x="1159" y="1729"/>
                  </a:lnTo>
                  <a:lnTo>
                    <a:pt x="1189" y="1754"/>
                  </a:lnTo>
                  <a:lnTo>
                    <a:pt x="1206" y="1820"/>
                  </a:lnTo>
                  <a:lnTo>
                    <a:pt x="1229" y="1810"/>
                  </a:lnTo>
                  <a:lnTo>
                    <a:pt x="1247" y="1929"/>
                  </a:lnTo>
                  <a:lnTo>
                    <a:pt x="1257" y="1942"/>
                  </a:lnTo>
                  <a:lnTo>
                    <a:pt x="1262" y="1944"/>
                  </a:lnTo>
                  <a:lnTo>
                    <a:pt x="1284" y="1987"/>
                  </a:lnTo>
                  <a:lnTo>
                    <a:pt x="1266" y="2034"/>
                  </a:lnTo>
                  <a:lnTo>
                    <a:pt x="1196" y="2069"/>
                  </a:lnTo>
                  <a:lnTo>
                    <a:pt x="1124" y="2133"/>
                  </a:lnTo>
                  <a:lnTo>
                    <a:pt x="1090" y="2164"/>
                  </a:lnTo>
                  <a:lnTo>
                    <a:pt x="1090" y="2230"/>
                  </a:lnTo>
                  <a:lnTo>
                    <a:pt x="1121" y="2253"/>
                  </a:lnTo>
                  <a:lnTo>
                    <a:pt x="1126" y="2296"/>
                  </a:lnTo>
                  <a:lnTo>
                    <a:pt x="1179" y="2290"/>
                  </a:lnTo>
                  <a:lnTo>
                    <a:pt x="1247" y="2331"/>
                  </a:lnTo>
                  <a:lnTo>
                    <a:pt x="1307" y="2393"/>
                  </a:lnTo>
                  <a:lnTo>
                    <a:pt x="1342" y="2374"/>
                  </a:lnTo>
                  <a:lnTo>
                    <a:pt x="1385" y="2335"/>
                  </a:lnTo>
                  <a:lnTo>
                    <a:pt x="1396" y="2273"/>
                  </a:lnTo>
                  <a:lnTo>
                    <a:pt x="1422" y="2251"/>
                  </a:lnTo>
                  <a:lnTo>
                    <a:pt x="1437" y="2243"/>
                  </a:lnTo>
                  <a:lnTo>
                    <a:pt x="1457" y="2214"/>
                  </a:lnTo>
                  <a:lnTo>
                    <a:pt x="1486" y="2191"/>
                  </a:lnTo>
                  <a:lnTo>
                    <a:pt x="1548" y="2117"/>
                  </a:lnTo>
                  <a:lnTo>
                    <a:pt x="1548" y="1991"/>
                  </a:lnTo>
                  <a:lnTo>
                    <a:pt x="1563" y="1960"/>
                  </a:lnTo>
                  <a:lnTo>
                    <a:pt x="1593" y="1931"/>
                  </a:lnTo>
                  <a:lnTo>
                    <a:pt x="1637" y="1931"/>
                  </a:lnTo>
                  <a:lnTo>
                    <a:pt x="1657" y="1902"/>
                  </a:lnTo>
                  <a:lnTo>
                    <a:pt x="1697" y="1902"/>
                  </a:lnTo>
                  <a:lnTo>
                    <a:pt x="1754" y="1865"/>
                  </a:lnTo>
                  <a:lnTo>
                    <a:pt x="1760" y="1857"/>
                  </a:lnTo>
                  <a:lnTo>
                    <a:pt x="1828" y="1836"/>
                  </a:lnTo>
                  <a:lnTo>
                    <a:pt x="1866" y="1826"/>
                  </a:lnTo>
                  <a:lnTo>
                    <a:pt x="1913" y="1857"/>
                  </a:lnTo>
                  <a:lnTo>
                    <a:pt x="1963" y="1820"/>
                  </a:lnTo>
                  <a:lnTo>
                    <a:pt x="1971" y="1791"/>
                  </a:lnTo>
                  <a:lnTo>
                    <a:pt x="2047" y="1721"/>
                  </a:lnTo>
                  <a:lnTo>
                    <a:pt x="2064" y="1684"/>
                  </a:lnTo>
                  <a:lnTo>
                    <a:pt x="2094" y="1661"/>
                  </a:lnTo>
                  <a:lnTo>
                    <a:pt x="2129" y="1641"/>
                  </a:lnTo>
                  <a:lnTo>
                    <a:pt x="2127" y="1601"/>
                  </a:lnTo>
                  <a:lnTo>
                    <a:pt x="2136" y="1538"/>
                  </a:lnTo>
                  <a:lnTo>
                    <a:pt x="2156" y="1523"/>
                  </a:lnTo>
                  <a:lnTo>
                    <a:pt x="2156" y="1490"/>
                  </a:lnTo>
                  <a:lnTo>
                    <a:pt x="2171" y="1441"/>
                  </a:lnTo>
                  <a:lnTo>
                    <a:pt x="2187" y="1371"/>
                  </a:lnTo>
                  <a:lnTo>
                    <a:pt x="2191" y="1325"/>
                  </a:lnTo>
                  <a:lnTo>
                    <a:pt x="2197" y="1272"/>
                  </a:lnTo>
                  <a:lnTo>
                    <a:pt x="2202" y="1228"/>
                  </a:lnTo>
                  <a:lnTo>
                    <a:pt x="2218" y="1208"/>
                  </a:lnTo>
                  <a:lnTo>
                    <a:pt x="2231" y="1208"/>
                  </a:lnTo>
                  <a:lnTo>
                    <a:pt x="2243" y="1224"/>
                  </a:lnTo>
                  <a:lnTo>
                    <a:pt x="2290" y="1134"/>
                  </a:lnTo>
                  <a:lnTo>
                    <a:pt x="2340" y="1092"/>
                  </a:lnTo>
                  <a:lnTo>
                    <a:pt x="2387" y="1053"/>
                  </a:lnTo>
                  <a:lnTo>
                    <a:pt x="2404" y="1022"/>
                  </a:lnTo>
                  <a:lnTo>
                    <a:pt x="2435" y="985"/>
                  </a:lnTo>
                  <a:lnTo>
                    <a:pt x="2482" y="938"/>
                  </a:lnTo>
                  <a:lnTo>
                    <a:pt x="2482" y="839"/>
                  </a:lnTo>
                  <a:lnTo>
                    <a:pt x="2472" y="810"/>
                  </a:lnTo>
                  <a:lnTo>
                    <a:pt x="2468" y="769"/>
                  </a:lnTo>
                  <a:lnTo>
                    <a:pt x="2468" y="756"/>
                  </a:lnTo>
                  <a:lnTo>
                    <a:pt x="2439" y="732"/>
                  </a:lnTo>
                  <a:lnTo>
                    <a:pt x="2350" y="693"/>
                  </a:lnTo>
                  <a:lnTo>
                    <a:pt x="2319" y="680"/>
                  </a:lnTo>
                  <a:lnTo>
                    <a:pt x="2286" y="651"/>
                  </a:lnTo>
                  <a:lnTo>
                    <a:pt x="2206" y="542"/>
                  </a:lnTo>
                  <a:lnTo>
                    <a:pt x="2136" y="542"/>
                  </a:lnTo>
                  <a:lnTo>
                    <a:pt x="1946" y="486"/>
                  </a:lnTo>
                  <a:lnTo>
                    <a:pt x="1927" y="501"/>
                  </a:lnTo>
                  <a:lnTo>
                    <a:pt x="1895" y="515"/>
                  </a:lnTo>
                  <a:lnTo>
                    <a:pt x="1866" y="503"/>
                  </a:lnTo>
                  <a:lnTo>
                    <a:pt x="1868" y="462"/>
                  </a:lnTo>
                  <a:lnTo>
                    <a:pt x="1886" y="435"/>
                  </a:lnTo>
                  <a:lnTo>
                    <a:pt x="1849" y="433"/>
                  </a:lnTo>
                  <a:lnTo>
                    <a:pt x="1837" y="406"/>
                  </a:lnTo>
                  <a:lnTo>
                    <a:pt x="1787" y="387"/>
                  </a:lnTo>
                  <a:lnTo>
                    <a:pt x="1738" y="371"/>
                  </a:lnTo>
                  <a:lnTo>
                    <a:pt x="1699" y="363"/>
                  </a:lnTo>
                  <a:lnTo>
                    <a:pt x="1659" y="394"/>
                  </a:lnTo>
                  <a:lnTo>
                    <a:pt x="1639" y="379"/>
                  </a:lnTo>
                  <a:lnTo>
                    <a:pt x="1657" y="332"/>
                  </a:lnTo>
                  <a:lnTo>
                    <a:pt x="1536" y="317"/>
                  </a:lnTo>
                  <a:lnTo>
                    <a:pt x="1519" y="332"/>
                  </a:lnTo>
                  <a:lnTo>
                    <a:pt x="1488" y="319"/>
                  </a:lnTo>
                  <a:lnTo>
                    <a:pt x="1412" y="350"/>
                  </a:lnTo>
                  <a:lnTo>
                    <a:pt x="1550" y="216"/>
                  </a:lnTo>
                  <a:lnTo>
                    <a:pt x="1488" y="155"/>
                  </a:lnTo>
                  <a:lnTo>
                    <a:pt x="1488" y="146"/>
                  </a:lnTo>
                  <a:lnTo>
                    <a:pt x="1476" y="91"/>
                  </a:lnTo>
                  <a:lnTo>
                    <a:pt x="1431" y="56"/>
                  </a:lnTo>
                  <a:lnTo>
                    <a:pt x="1385" y="91"/>
                  </a:lnTo>
                  <a:lnTo>
                    <a:pt x="1325" y="181"/>
                  </a:lnTo>
                  <a:lnTo>
                    <a:pt x="1284" y="192"/>
                  </a:lnTo>
                  <a:lnTo>
                    <a:pt x="1241" y="169"/>
                  </a:lnTo>
                  <a:lnTo>
                    <a:pt x="1185" y="169"/>
                  </a:lnTo>
                  <a:lnTo>
                    <a:pt x="1152" y="198"/>
                  </a:lnTo>
                  <a:lnTo>
                    <a:pt x="1099" y="198"/>
                  </a:lnTo>
                  <a:lnTo>
                    <a:pt x="1076" y="214"/>
                  </a:lnTo>
                  <a:lnTo>
                    <a:pt x="1014" y="216"/>
                  </a:lnTo>
                  <a:lnTo>
                    <a:pt x="954" y="225"/>
                  </a:lnTo>
                  <a:lnTo>
                    <a:pt x="934" y="249"/>
                  </a:lnTo>
                  <a:lnTo>
                    <a:pt x="909" y="198"/>
                  </a:lnTo>
                  <a:lnTo>
                    <a:pt x="909" y="72"/>
                  </a:lnTo>
                  <a:lnTo>
                    <a:pt x="889" y="54"/>
                  </a:lnTo>
                  <a:lnTo>
                    <a:pt x="860" y="25"/>
                  </a:lnTo>
                  <a:lnTo>
                    <a:pt x="829" y="0"/>
                  </a:lnTo>
                  <a:lnTo>
                    <a:pt x="808" y="29"/>
                  </a:lnTo>
                  <a:lnTo>
                    <a:pt x="771" y="29"/>
                  </a:lnTo>
                  <a:lnTo>
                    <a:pt x="724" y="47"/>
                  </a:lnTo>
                  <a:lnTo>
                    <a:pt x="610" y="45"/>
                  </a:lnTo>
                  <a:lnTo>
                    <a:pt x="585" y="37"/>
                  </a:lnTo>
                  <a:lnTo>
                    <a:pt x="540" y="17"/>
                  </a:lnTo>
                  <a:lnTo>
                    <a:pt x="550" y="49"/>
                  </a:lnTo>
                  <a:lnTo>
                    <a:pt x="563" y="84"/>
                  </a:lnTo>
                  <a:lnTo>
                    <a:pt x="592" y="132"/>
                  </a:lnTo>
                  <a:lnTo>
                    <a:pt x="618" y="165"/>
                  </a:lnTo>
                  <a:lnTo>
                    <a:pt x="581" y="200"/>
                  </a:lnTo>
                  <a:lnTo>
                    <a:pt x="553" y="218"/>
                  </a:lnTo>
                  <a:lnTo>
                    <a:pt x="548" y="235"/>
                  </a:lnTo>
                  <a:lnTo>
                    <a:pt x="526" y="253"/>
                  </a:lnTo>
                  <a:lnTo>
                    <a:pt x="503" y="254"/>
                  </a:lnTo>
                  <a:lnTo>
                    <a:pt x="429" y="231"/>
                  </a:lnTo>
                  <a:lnTo>
                    <a:pt x="373" y="188"/>
                  </a:lnTo>
                  <a:lnTo>
                    <a:pt x="359" y="163"/>
                  </a:lnTo>
                  <a:lnTo>
                    <a:pt x="342" y="186"/>
                  </a:lnTo>
                  <a:lnTo>
                    <a:pt x="328" y="169"/>
                  </a:lnTo>
                  <a:lnTo>
                    <a:pt x="231" y="218"/>
                  </a:lnTo>
                  <a:lnTo>
                    <a:pt x="239" y="241"/>
                  </a:lnTo>
                  <a:lnTo>
                    <a:pt x="295" y="276"/>
                  </a:lnTo>
                  <a:lnTo>
                    <a:pt x="219" y="278"/>
                  </a:lnTo>
                  <a:lnTo>
                    <a:pt x="204" y="344"/>
                  </a:lnTo>
                  <a:lnTo>
                    <a:pt x="235" y="359"/>
                  </a:lnTo>
                </a:path>
              </a:pathLst>
            </a:custGeom>
            <a:solidFill>
              <a:srgbClr val="00279F"/>
            </a:solidFill>
            <a:ln w="12700" cap="rnd">
              <a:solidFill>
                <a:srgbClr val="000000"/>
              </a:solidFill>
              <a:round/>
              <a:headEnd/>
              <a:tailEnd/>
            </a:ln>
          </p:spPr>
          <p:txBody>
            <a:bodyPr/>
            <a:lstStyle/>
            <a:p>
              <a:endParaRPr lang="en-US"/>
            </a:p>
          </p:txBody>
        </p:sp>
        <p:sp>
          <p:nvSpPr>
            <p:cNvPr id="18440" name="Freeform 6"/>
            <p:cNvSpPr>
              <a:spLocks/>
            </p:cNvSpPr>
            <p:nvPr/>
          </p:nvSpPr>
          <p:spPr bwMode="auto">
            <a:xfrm>
              <a:off x="838" y="1064"/>
              <a:ext cx="549" cy="687"/>
            </a:xfrm>
            <a:custGeom>
              <a:avLst/>
              <a:gdLst>
                <a:gd name="T0" fmla="*/ 1 w 809"/>
                <a:gd name="T1" fmla="*/ 1 h 1013"/>
                <a:gd name="T2" fmla="*/ 1 w 809"/>
                <a:gd name="T3" fmla="*/ 1 h 1013"/>
                <a:gd name="T4" fmla="*/ 1 w 809"/>
                <a:gd name="T5" fmla="*/ 1 h 1013"/>
                <a:gd name="T6" fmla="*/ 1 w 809"/>
                <a:gd name="T7" fmla="*/ 1 h 1013"/>
                <a:gd name="T8" fmla="*/ 1 w 809"/>
                <a:gd name="T9" fmla="*/ 1 h 1013"/>
                <a:gd name="T10" fmla="*/ 1 w 809"/>
                <a:gd name="T11" fmla="*/ 1 h 1013"/>
                <a:gd name="T12" fmla="*/ 1 w 809"/>
                <a:gd name="T13" fmla="*/ 1 h 1013"/>
                <a:gd name="T14" fmla="*/ 1 w 809"/>
                <a:gd name="T15" fmla="*/ 1 h 1013"/>
                <a:gd name="T16" fmla="*/ 1 w 809"/>
                <a:gd name="T17" fmla="*/ 1 h 1013"/>
                <a:gd name="T18" fmla="*/ 1 w 809"/>
                <a:gd name="T19" fmla="*/ 1 h 1013"/>
                <a:gd name="T20" fmla="*/ 1 w 809"/>
                <a:gd name="T21" fmla="*/ 1 h 1013"/>
                <a:gd name="T22" fmla="*/ 1 w 809"/>
                <a:gd name="T23" fmla="*/ 1 h 1013"/>
                <a:gd name="T24" fmla="*/ 1 w 809"/>
                <a:gd name="T25" fmla="*/ 1 h 1013"/>
                <a:gd name="T26" fmla="*/ 1 w 809"/>
                <a:gd name="T27" fmla="*/ 1 h 1013"/>
                <a:gd name="T28" fmla="*/ 1 w 809"/>
                <a:gd name="T29" fmla="*/ 1 h 1013"/>
                <a:gd name="T30" fmla="*/ 1 w 809"/>
                <a:gd name="T31" fmla="*/ 1 h 1013"/>
                <a:gd name="T32" fmla="*/ 1 w 809"/>
                <a:gd name="T33" fmla="*/ 1 h 1013"/>
                <a:gd name="T34" fmla="*/ 1 w 809"/>
                <a:gd name="T35" fmla="*/ 1 h 1013"/>
                <a:gd name="T36" fmla="*/ 1 w 809"/>
                <a:gd name="T37" fmla="*/ 1 h 1013"/>
                <a:gd name="T38" fmla="*/ 1 w 809"/>
                <a:gd name="T39" fmla="*/ 1 h 1013"/>
                <a:gd name="T40" fmla="*/ 1 w 809"/>
                <a:gd name="T41" fmla="*/ 1 h 1013"/>
                <a:gd name="T42" fmla="*/ 1 w 809"/>
                <a:gd name="T43" fmla="*/ 1 h 1013"/>
                <a:gd name="T44" fmla="*/ 1 w 809"/>
                <a:gd name="T45" fmla="*/ 1 h 1013"/>
                <a:gd name="T46" fmla="*/ 1 w 809"/>
                <a:gd name="T47" fmla="*/ 1 h 1013"/>
                <a:gd name="T48" fmla="*/ 1 w 809"/>
                <a:gd name="T49" fmla="*/ 1 h 1013"/>
                <a:gd name="T50" fmla="*/ 1 w 809"/>
                <a:gd name="T51" fmla="*/ 1 h 1013"/>
                <a:gd name="T52" fmla="*/ 1 w 809"/>
                <a:gd name="T53" fmla="*/ 1 h 1013"/>
                <a:gd name="T54" fmla="*/ 1 w 809"/>
                <a:gd name="T55" fmla="*/ 1 h 1013"/>
                <a:gd name="T56" fmla="*/ 1 w 809"/>
                <a:gd name="T57" fmla="*/ 1 h 1013"/>
                <a:gd name="T58" fmla="*/ 1 w 809"/>
                <a:gd name="T59" fmla="*/ 1 h 1013"/>
                <a:gd name="T60" fmla="*/ 1 w 809"/>
                <a:gd name="T61" fmla="*/ 1 h 1013"/>
                <a:gd name="T62" fmla="*/ 1 w 809"/>
                <a:gd name="T63" fmla="*/ 1 h 1013"/>
                <a:gd name="T64" fmla="*/ 1 w 809"/>
                <a:gd name="T65" fmla="*/ 1 h 1013"/>
                <a:gd name="T66" fmla="*/ 1 w 809"/>
                <a:gd name="T67" fmla="*/ 1 h 1013"/>
                <a:gd name="T68" fmla="*/ 1 w 809"/>
                <a:gd name="T69" fmla="*/ 1 h 1013"/>
                <a:gd name="T70" fmla="*/ 1 w 809"/>
                <a:gd name="T71" fmla="*/ 1 h 1013"/>
                <a:gd name="T72" fmla="*/ 1 w 809"/>
                <a:gd name="T73" fmla="*/ 1 h 1013"/>
                <a:gd name="T74" fmla="*/ 1 w 809"/>
                <a:gd name="T75" fmla="*/ 1 h 1013"/>
                <a:gd name="T76" fmla="*/ 1 w 809"/>
                <a:gd name="T77" fmla="*/ 1 h 1013"/>
                <a:gd name="T78" fmla="*/ 1 w 809"/>
                <a:gd name="T79" fmla="*/ 1 h 1013"/>
                <a:gd name="T80" fmla="*/ 1 w 809"/>
                <a:gd name="T81" fmla="*/ 1 h 1013"/>
                <a:gd name="T82" fmla="*/ 1 w 809"/>
                <a:gd name="T83" fmla="*/ 1 h 1013"/>
                <a:gd name="T84" fmla="*/ 0 w 809"/>
                <a:gd name="T85" fmla="*/ 1 h 1013"/>
                <a:gd name="T86" fmla="*/ 1 w 809"/>
                <a:gd name="T87" fmla="*/ 1 h 1013"/>
                <a:gd name="T88" fmla="*/ 1 w 809"/>
                <a:gd name="T89" fmla="*/ 1 h 1013"/>
                <a:gd name="T90" fmla="*/ 1 w 809"/>
                <a:gd name="T91" fmla="*/ 1 h 1013"/>
                <a:gd name="T92" fmla="*/ 1 w 809"/>
                <a:gd name="T93" fmla="*/ 1 h 1013"/>
                <a:gd name="T94" fmla="*/ 1 w 809"/>
                <a:gd name="T95" fmla="*/ 1 h 1013"/>
                <a:gd name="T96" fmla="*/ 1 w 809"/>
                <a:gd name="T97" fmla="*/ 1 h 1013"/>
                <a:gd name="T98" fmla="*/ 1 w 809"/>
                <a:gd name="T99" fmla="*/ 1 h 1013"/>
                <a:gd name="T100" fmla="*/ 1 w 809"/>
                <a:gd name="T101" fmla="*/ 1 h 1013"/>
                <a:gd name="T102" fmla="*/ 1 w 809"/>
                <a:gd name="T103" fmla="*/ 0 h 1013"/>
                <a:gd name="T104" fmla="*/ 1 w 809"/>
                <a:gd name="T105" fmla="*/ 1 h 101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09"/>
                <a:gd name="T160" fmla="*/ 0 h 1013"/>
                <a:gd name="T161" fmla="*/ 809 w 809"/>
                <a:gd name="T162" fmla="*/ 1013 h 101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09" h="1013">
                  <a:moveTo>
                    <a:pt x="489" y="19"/>
                  </a:moveTo>
                  <a:lnTo>
                    <a:pt x="437" y="70"/>
                  </a:lnTo>
                  <a:lnTo>
                    <a:pt x="414" y="103"/>
                  </a:lnTo>
                  <a:lnTo>
                    <a:pt x="392" y="167"/>
                  </a:lnTo>
                  <a:lnTo>
                    <a:pt x="406" y="218"/>
                  </a:lnTo>
                  <a:lnTo>
                    <a:pt x="458" y="299"/>
                  </a:lnTo>
                  <a:lnTo>
                    <a:pt x="608" y="330"/>
                  </a:lnTo>
                  <a:lnTo>
                    <a:pt x="660" y="363"/>
                  </a:lnTo>
                  <a:lnTo>
                    <a:pt x="701" y="352"/>
                  </a:lnTo>
                  <a:lnTo>
                    <a:pt x="734" y="365"/>
                  </a:lnTo>
                  <a:lnTo>
                    <a:pt x="732" y="400"/>
                  </a:lnTo>
                  <a:lnTo>
                    <a:pt x="707" y="416"/>
                  </a:lnTo>
                  <a:lnTo>
                    <a:pt x="705" y="451"/>
                  </a:lnTo>
                  <a:lnTo>
                    <a:pt x="736" y="507"/>
                  </a:lnTo>
                  <a:lnTo>
                    <a:pt x="794" y="573"/>
                  </a:lnTo>
                  <a:lnTo>
                    <a:pt x="808" y="668"/>
                  </a:lnTo>
                  <a:lnTo>
                    <a:pt x="752" y="624"/>
                  </a:lnTo>
                  <a:lnTo>
                    <a:pt x="736" y="596"/>
                  </a:lnTo>
                  <a:lnTo>
                    <a:pt x="719" y="618"/>
                  </a:lnTo>
                  <a:lnTo>
                    <a:pt x="707" y="604"/>
                  </a:lnTo>
                  <a:lnTo>
                    <a:pt x="608" y="653"/>
                  </a:lnTo>
                  <a:lnTo>
                    <a:pt x="616" y="678"/>
                  </a:lnTo>
                  <a:lnTo>
                    <a:pt x="643" y="693"/>
                  </a:lnTo>
                  <a:lnTo>
                    <a:pt x="674" y="711"/>
                  </a:lnTo>
                  <a:lnTo>
                    <a:pt x="598" y="713"/>
                  </a:lnTo>
                  <a:lnTo>
                    <a:pt x="585" y="779"/>
                  </a:lnTo>
                  <a:lnTo>
                    <a:pt x="614" y="794"/>
                  </a:lnTo>
                  <a:lnTo>
                    <a:pt x="602" y="996"/>
                  </a:lnTo>
                  <a:lnTo>
                    <a:pt x="590" y="1012"/>
                  </a:lnTo>
                  <a:lnTo>
                    <a:pt x="554" y="995"/>
                  </a:lnTo>
                  <a:lnTo>
                    <a:pt x="550" y="903"/>
                  </a:lnTo>
                  <a:lnTo>
                    <a:pt x="563" y="892"/>
                  </a:lnTo>
                  <a:lnTo>
                    <a:pt x="554" y="870"/>
                  </a:lnTo>
                  <a:lnTo>
                    <a:pt x="534" y="860"/>
                  </a:lnTo>
                  <a:lnTo>
                    <a:pt x="462" y="860"/>
                  </a:lnTo>
                  <a:lnTo>
                    <a:pt x="431" y="876"/>
                  </a:lnTo>
                  <a:lnTo>
                    <a:pt x="398" y="851"/>
                  </a:lnTo>
                  <a:lnTo>
                    <a:pt x="354" y="833"/>
                  </a:lnTo>
                  <a:lnTo>
                    <a:pt x="305" y="814"/>
                  </a:lnTo>
                  <a:lnTo>
                    <a:pt x="305" y="767"/>
                  </a:lnTo>
                  <a:lnTo>
                    <a:pt x="256" y="767"/>
                  </a:lnTo>
                  <a:lnTo>
                    <a:pt x="113" y="705"/>
                  </a:lnTo>
                  <a:lnTo>
                    <a:pt x="0" y="713"/>
                  </a:lnTo>
                  <a:lnTo>
                    <a:pt x="103" y="542"/>
                  </a:lnTo>
                  <a:lnTo>
                    <a:pt x="103" y="346"/>
                  </a:lnTo>
                  <a:lnTo>
                    <a:pt x="157" y="253"/>
                  </a:lnTo>
                  <a:lnTo>
                    <a:pt x="192" y="194"/>
                  </a:lnTo>
                  <a:lnTo>
                    <a:pt x="227" y="181"/>
                  </a:lnTo>
                  <a:lnTo>
                    <a:pt x="272" y="78"/>
                  </a:lnTo>
                  <a:lnTo>
                    <a:pt x="301" y="91"/>
                  </a:lnTo>
                  <a:lnTo>
                    <a:pt x="324" y="54"/>
                  </a:lnTo>
                  <a:lnTo>
                    <a:pt x="464" y="0"/>
                  </a:lnTo>
                  <a:lnTo>
                    <a:pt x="489" y="19"/>
                  </a:lnTo>
                </a:path>
              </a:pathLst>
            </a:custGeom>
            <a:solidFill>
              <a:srgbClr val="00AE00"/>
            </a:solidFill>
            <a:ln w="12700" cap="rnd">
              <a:solidFill>
                <a:srgbClr val="000000"/>
              </a:solidFill>
              <a:round/>
              <a:headEnd/>
              <a:tailEnd/>
            </a:ln>
          </p:spPr>
          <p:txBody>
            <a:bodyPr/>
            <a:lstStyle/>
            <a:p>
              <a:endParaRPr lang="en-US"/>
            </a:p>
          </p:txBody>
        </p:sp>
        <p:sp>
          <p:nvSpPr>
            <p:cNvPr id="18441" name="Freeform 7"/>
            <p:cNvSpPr>
              <a:spLocks/>
            </p:cNvSpPr>
            <p:nvPr/>
          </p:nvSpPr>
          <p:spPr bwMode="auto">
            <a:xfrm>
              <a:off x="1104" y="1093"/>
              <a:ext cx="605" cy="439"/>
            </a:xfrm>
            <a:custGeom>
              <a:avLst/>
              <a:gdLst>
                <a:gd name="T0" fmla="*/ 1 w 893"/>
                <a:gd name="T1" fmla="*/ 1 h 648"/>
                <a:gd name="T2" fmla="*/ 1 w 893"/>
                <a:gd name="T3" fmla="*/ 1 h 648"/>
                <a:gd name="T4" fmla="*/ 1 w 893"/>
                <a:gd name="T5" fmla="*/ 1 h 648"/>
                <a:gd name="T6" fmla="*/ 1 w 893"/>
                <a:gd name="T7" fmla="*/ 1 h 648"/>
                <a:gd name="T8" fmla="*/ 1 w 893"/>
                <a:gd name="T9" fmla="*/ 1 h 648"/>
                <a:gd name="T10" fmla="*/ 1 w 893"/>
                <a:gd name="T11" fmla="*/ 1 h 648"/>
                <a:gd name="T12" fmla="*/ 1 w 893"/>
                <a:gd name="T13" fmla="*/ 0 h 648"/>
                <a:gd name="T14" fmla="*/ 1 w 893"/>
                <a:gd name="T15" fmla="*/ 1 h 648"/>
                <a:gd name="T16" fmla="*/ 1 w 893"/>
                <a:gd name="T17" fmla="*/ 1 h 648"/>
                <a:gd name="T18" fmla="*/ 1 w 893"/>
                <a:gd name="T19" fmla="*/ 1 h 648"/>
                <a:gd name="T20" fmla="*/ 1 w 893"/>
                <a:gd name="T21" fmla="*/ 1 h 648"/>
                <a:gd name="T22" fmla="*/ 1 w 893"/>
                <a:gd name="T23" fmla="*/ 1 h 648"/>
                <a:gd name="T24" fmla="*/ 1 w 893"/>
                <a:gd name="T25" fmla="*/ 1 h 648"/>
                <a:gd name="T26" fmla="*/ 1 w 893"/>
                <a:gd name="T27" fmla="*/ 1 h 648"/>
                <a:gd name="T28" fmla="*/ 1 w 893"/>
                <a:gd name="T29" fmla="*/ 1 h 648"/>
                <a:gd name="T30" fmla="*/ 1 w 893"/>
                <a:gd name="T31" fmla="*/ 1 h 648"/>
                <a:gd name="T32" fmla="*/ 1 w 893"/>
                <a:gd name="T33" fmla="*/ 1 h 648"/>
                <a:gd name="T34" fmla="*/ 1 w 893"/>
                <a:gd name="T35" fmla="*/ 1 h 648"/>
                <a:gd name="T36" fmla="*/ 1 w 893"/>
                <a:gd name="T37" fmla="*/ 1 h 648"/>
                <a:gd name="T38" fmla="*/ 1 w 893"/>
                <a:gd name="T39" fmla="*/ 1 h 648"/>
                <a:gd name="T40" fmla="*/ 1 w 893"/>
                <a:gd name="T41" fmla="*/ 1 h 648"/>
                <a:gd name="T42" fmla="*/ 1 w 893"/>
                <a:gd name="T43" fmla="*/ 1 h 648"/>
                <a:gd name="T44" fmla="*/ 1 w 893"/>
                <a:gd name="T45" fmla="*/ 1 h 648"/>
                <a:gd name="T46" fmla="*/ 1 w 893"/>
                <a:gd name="T47" fmla="*/ 1 h 648"/>
                <a:gd name="T48" fmla="*/ 1 w 893"/>
                <a:gd name="T49" fmla="*/ 1 h 648"/>
                <a:gd name="T50" fmla="*/ 1 w 893"/>
                <a:gd name="T51" fmla="*/ 1 h 648"/>
                <a:gd name="T52" fmla="*/ 1 w 893"/>
                <a:gd name="T53" fmla="*/ 1 h 648"/>
                <a:gd name="T54" fmla="*/ 1 w 893"/>
                <a:gd name="T55" fmla="*/ 1 h 648"/>
                <a:gd name="T56" fmla="*/ 1 w 893"/>
                <a:gd name="T57" fmla="*/ 1 h 648"/>
                <a:gd name="T58" fmla="*/ 1 w 893"/>
                <a:gd name="T59" fmla="*/ 1 h 648"/>
                <a:gd name="T60" fmla="*/ 1 w 893"/>
                <a:gd name="T61" fmla="*/ 1 h 648"/>
                <a:gd name="T62" fmla="*/ 1 w 893"/>
                <a:gd name="T63" fmla="*/ 1 h 648"/>
                <a:gd name="T64" fmla="*/ 1 w 893"/>
                <a:gd name="T65" fmla="*/ 1 h 648"/>
                <a:gd name="T66" fmla="*/ 1 w 893"/>
                <a:gd name="T67" fmla="*/ 1 h 648"/>
                <a:gd name="T68" fmla="*/ 1 w 893"/>
                <a:gd name="T69" fmla="*/ 1 h 648"/>
                <a:gd name="T70" fmla="*/ 1 w 893"/>
                <a:gd name="T71" fmla="*/ 1 h 648"/>
                <a:gd name="T72" fmla="*/ 1 w 893"/>
                <a:gd name="T73" fmla="*/ 1 h 648"/>
                <a:gd name="T74" fmla="*/ 1 w 893"/>
                <a:gd name="T75" fmla="*/ 1 h 648"/>
                <a:gd name="T76" fmla="*/ 1 w 893"/>
                <a:gd name="T77" fmla="*/ 1 h 648"/>
                <a:gd name="T78" fmla="*/ 1 w 893"/>
                <a:gd name="T79" fmla="*/ 1 h 648"/>
                <a:gd name="T80" fmla="*/ 1 w 893"/>
                <a:gd name="T81" fmla="*/ 1 h 648"/>
                <a:gd name="T82" fmla="*/ 1 w 893"/>
                <a:gd name="T83" fmla="*/ 1 h 648"/>
                <a:gd name="T84" fmla="*/ 1 w 893"/>
                <a:gd name="T85" fmla="*/ 1 h 648"/>
                <a:gd name="T86" fmla="*/ 1 w 893"/>
                <a:gd name="T87" fmla="*/ 1 h 648"/>
                <a:gd name="T88" fmla="*/ 1 w 893"/>
                <a:gd name="T89" fmla="*/ 1 h 648"/>
                <a:gd name="T90" fmla="*/ 1 w 893"/>
                <a:gd name="T91" fmla="*/ 1 h 648"/>
                <a:gd name="T92" fmla="*/ 1 w 893"/>
                <a:gd name="T93" fmla="*/ 1 h 648"/>
                <a:gd name="T94" fmla="*/ 1 w 893"/>
                <a:gd name="T95" fmla="*/ 1 h 648"/>
                <a:gd name="T96" fmla="*/ 1 w 893"/>
                <a:gd name="T97" fmla="*/ 1 h 648"/>
                <a:gd name="T98" fmla="*/ 1 w 893"/>
                <a:gd name="T99" fmla="*/ 1 h 648"/>
                <a:gd name="T100" fmla="*/ 1 w 893"/>
                <a:gd name="T101" fmla="*/ 1 h 648"/>
                <a:gd name="T102" fmla="*/ 1 w 893"/>
                <a:gd name="T103" fmla="*/ 1 h 648"/>
                <a:gd name="T104" fmla="*/ 1 w 893"/>
                <a:gd name="T105" fmla="*/ 1 h 648"/>
                <a:gd name="T106" fmla="*/ 1 w 893"/>
                <a:gd name="T107" fmla="*/ 1 h 648"/>
                <a:gd name="T108" fmla="*/ 1 w 893"/>
                <a:gd name="T109" fmla="*/ 1 h 648"/>
                <a:gd name="T110" fmla="*/ 1 w 893"/>
                <a:gd name="T111" fmla="*/ 1 h 648"/>
                <a:gd name="T112" fmla="*/ 0 w 893"/>
                <a:gd name="T113" fmla="*/ 1 h 648"/>
                <a:gd name="T114" fmla="*/ 1 w 893"/>
                <a:gd name="T115" fmla="*/ 1 h 648"/>
                <a:gd name="T116" fmla="*/ 1 w 893"/>
                <a:gd name="T117" fmla="*/ 1 h 64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93"/>
                <a:gd name="T178" fmla="*/ 0 h 648"/>
                <a:gd name="T179" fmla="*/ 893 w 893"/>
                <a:gd name="T180" fmla="*/ 648 h 64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93" h="648">
                  <a:moveTo>
                    <a:pt x="45" y="27"/>
                  </a:moveTo>
                  <a:lnTo>
                    <a:pt x="72" y="66"/>
                  </a:lnTo>
                  <a:lnTo>
                    <a:pt x="72" y="122"/>
                  </a:lnTo>
                  <a:lnTo>
                    <a:pt x="95" y="142"/>
                  </a:lnTo>
                  <a:lnTo>
                    <a:pt x="138" y="138"/>
                  </a:lnTo>
                  <a:lnTo>
                    <a:pt x="138" y="33"/>
                  </a:lnTo>
                  <a:lnTo>
                    <a:pt x="214" y="0"/>
                  </a:lnTo>
                  <a:lnTo>
                    <a:pt x="299" y="4"/>
                  </a:lnTo>
                  <a:lnTo>
                    <a:pt x="342" y="31"/>
                  </a:lnTo>
                  <a:lnTo>
                    <a:pt x="429" y="33"/>
                  </a:lnTo>
                  <a:lnTo>
                    <a:pt x="480" y="45"/>
                  </a:lnTo>
                  <a:lnTo>
                    <a:pt x="727" y="17"/>
                  </a:lnTo>
                  <a:lnTo>
                    <a:pt x="692" y="51"/>
                  </a:lnTo>
                  <a:lnTo>
                    <a:pt x="727" y="66"/>
                  </a:lnTo>
                  <a:lnTo>
                    <a:pt x="760" y="93"/>
                  </a:lnTo>
                  <a:lnTo>
                    <a:pt x="801" y="105"/>
                  </a:lnTo>
                  <a:lnTo>
                    <a:pt x="801" y="152"/>
                  </a:lnTo>
                  <a:lnTo>
                    <a:pt x="892" y="171"/>
                  </a:lnTo>
                  <a:lnTo>
                    <a:pt x="828" y="216"/>
                  </a:lnTo>
                  <a:lnTo>
                    <a:pt x="828" y="223"/>
                  </a:lnTo>
                  <a:lnTo>
                    <a:pt x="847" y="251"/>
                  </a:lnTo>
                  <a:lnTo>
                    <a:pt x="830" y="264"/>
                  </a:lnTo>
                  <a:lnTo>
                    <a:pt x="801" y="260"/>
                  </a:lnTo>
                  <a:lnTo>
                    <a:pt x="783" y="293"/>
                  </a:lnTo>
                  <a:lnTo>
                    <a:pt x="785" y="326"/>
                  </a:lnTo>
                  <a:lnTo>
                    <a:pt x="810" y="365"/>
                  </a:lnTo>
                  <a:lnTo>
                    <a:pt x="832" y="365"/>
                  </a:lnTo>
                  <a:lnTo>
                    <a:pt x="820" y="392"/>
                  </a:lnTo>
                  <a:lnTo>
                    <a:pt x="810" y="398"/>
                  </a:lnTo>
                  <a:lnTo>
                    <a:pt x="793" y="422"/>
                  </a:lnTo>
                  <a:lnTo>
                    <a:pt x="750" y="422"/>
                  </a:lnTo>
                  <a:lnTo>
                    <a:pt x="705" y="439"/>
                  </a:lnTo>
                  <a:lnTo>
                    <a:pt x="597" y="437"/>
                  </a:lnTo>
                  <a:lnTo>
                    <a:pt x="569" y="429"/>
                  </a:lnTo>
                  <a:lnTo>
                    <a:pt x="529" y="410"/>
                  </a:lnTo>
                  <a:lnTo>
                    <a:pt x="529" y="426"/>
                  </a:lnTo>
                  <a:lnTo>
                    <a:pt x="552" y="480"/>
                  </a:lnTo>
                  <a:lnTo>
                    <a:pt x="583" y="528"/>
                  </a:lnTo>
                  <a:lnTo>
                    <a:pt x="602" y="558"/>
                  </a:lnTo>
                  <a:lnTo>
                    <a:pt x="562" y="596"/>
                  </a:lnTo>
                  <a:lnTo>
                    <a:pt x="538" y="610"/>
                  </a:lnTo>
                  <a:lnTo>
                    <a:pt x="534" y="624"/>
                  </a:lnTo>
                  <a:lnTo>
                    <a:pt x="513" y="645"/>
                  </a:lnTo>
                  <a:lnTo>
                    <a:pt x="488" y="647"/>
                  </a:lnTo>
                  <a:lnTo>
                    <a:pt x="416" y="624"/>
                  </a:lnTo>
                  <a:lnTo>
                    <a:pt x="402" y="534"/>
                  </a:lnTo>
                  <a:lnTo>
                    <a:pt x="344" y="464"/>
                  </a:lnTo>
                  <a:lnTo>
                    <a:pt x="309" y="402"/>
                  </a:lnTo>
                  <a:lnTo>
                    <a:pt x="315" y="375"/>
                  </a:lnTo>
                  <a:lnTo>
                    <a:pt x="338" y="358"/>
                  </a:lnTo>
                  <a:lnTo>
                    <a:pt x="340" y="323"/>
                  </a:lnTo>
                  <a:lnTo>
                    <a:pt x="309" y="309"/>
                  </a:lnTo>
                  <a:lnTo>
                    <a:pt x="268" y="321"/>
                  </a:lnTo>
                  <a:lnTo>
                    <a:pt x="216" y="288"/>
                  </a:lnTo>
                  <a:lnTo>
                    <a:pt x="66" y="256"/>
                  </a:lnTo>
                  <a:lnTo>
                    <a:pt x="12" y="169"/>
                  </a:lnTo>
                  <a:lnTo>
                    <a:pt x="0" y="124"/>
                  </a:lnTo>
                  <a:lnTo>
                    <a:pt x="23" y="58"/>
                  </a:lnTo>
                  <a:lnTo>
                    <a:pt x="45" y="27"/>
                  </a:lnTo>
                </a:path>
              </a:pathLst>
            </a:custGeom>
            <a:solidFill>
              <a:srgbClr val="00AE00"/>
            </a:solidFill>
            <a:ln w="12700" cap="rnd">
              <a:solidFill>
                <a:srgbClr val="000000"/>
              </a:solidFill>
              <a:round/>
              <a:headEnd/>
              <a:tailEnd/>
            </a:ln>
          </p:spPr>
          <p:txBody>
            <a:bodyPr/>
            <a:lstStyle/>
            <a:p>
              <a:endParaRPr lang="en-US"/>
            </a:p>
          </p:txBody>
        </p:sp>
        <p:sp>
          <p:nvSpPr>
            <p:cNvPr id="18442" name="Freeform 8"/>
            <p:cNvSpPr>
              <a:spLocks/>
            </p:cNvSpPr>
            <p:nvPr/>
          </p:nvSpPr>
          <p:spPr bwMode="auto">
            <a:xfrm>
              <a:off x="1635" y="1212"/>
              <a:ext cx="227" cy="316"/>
            </a:xfrm>
            <a:custGeom>
              <a:avLst/>
              <a:gdLst>
                <a:gd name="T0" fmla="*/ 1 w 335"/>
                <a:gd name="T1" fmla="*/ 0 h 467"/>
                <a:gd name="T2" fmla="*/ 1 w 335"/>
                <a:gd name="T3" fmla="*/ 1 h 467"/>
                <a:gd name="T4" fmla="*/ 1 w 335"/>
                <a:gd name="T5" fmla="*/ 1 h 467"/>
                <a:gd name="T6" fmla="*/ 1 w 335"/>
                <a:gd name="T7" fmla="*/ 1 h 467"/>
                <a:gd name="T8" fmla="*/ 1 w 335"/>
                <a:gd name="T9" fmla="*/ 1 h 467"/>
                <a:gd name="T10" fmla="*/ 1 w 335"/>
                <a:gd name="T11" fmla="*/ 1 h 467"/>
                <a:gd name="T12" fmla="*/ 0 w 335"/>
                <a:gd name="T13" fmla="*/ 1 h 467"/>
                <a:gd name="T14" fmla="*/ 1 w 335"/>
                <a:gd name="T15" fmla="*/ 1 h 467"/>
                <a:gd name="T16" fmla="*/ 1 w 335"/>
                <a:gd name="T17" fmla="*/ 1 h 467"/>
                <a:gd name="T18" fmla="*/ 1 w 335"/>
                <a:gd name="T19" fmla="*/ 1 h 467"/>
                <a:gd name="T20" fmla="*/ 1 w 335"/>
                <a:gd name="T21" fmla="*/ 1 h 467"/>
                <a:gd name="T22" fmla="*/ 1 w 335"/>
                <a:gd name="T23" fmla="*/ 1 h 467"/>
                <a:gd name="T24" fmla="*/ 1 w 335"/>
                <a:gd name="T25" fmla="*/ 1 h 467"/>
                <a:gd name="T26" fmla="*/ 1 w 335"/>
                <a:gd name="T27" fmla="*/ 1 h 467"/>
                <a:gd name="T28" fmla="*/ 1 w 335"/>
                <a:gd name="T29" fmla="*/ 1 h 467"/>
                <a:gd name="T30" fmla="*/ 1 w 335"/>
                <a:gd name="T31" fmla="*/ 1 h 467"/>
                <a:gd name="T32" fmla="*/ 1 w 335"/>
                <a:gd name="T33" fmla="*/ 1 h 467"/>
                <a:gd name="T34" fmla="*/ 1 w 335"/>
                <a:gd name="T35" fmla="*/ 1 h 467"/>
                <a:gd name="T36" fmla="*/ 1 w 335"/>
                <a:gd name="T37" fmla="*/ 1 h 467"/>
                <a:gd name="T38" fmla="*/ 1 w 335"/>
                <a:gd name="T39" fmla="*/ 1 h 467"/>
                <a:gd name="T40" fmla="*/ 1 w 335"/>
                <a:gd name="T41" fmla="*/ 1 h 467"/>
                <a:gd name="T42" fmla="*/ 1 w 335"/>
                <a:gd name="T43" fmla="*/ 1 h 467"/>
                <a:gd name="T44" fmla="*/ 1 w 335"/>
                <a:gd name="T45" fmla="*/ 1 h 467"/>
                <a:gd name="T46" fmla="*/ 1 w 335"/>
                <a:gd name="T47" fmla="*/ 1 h 467"/>
                <a:gd name="T48" fmla="*/ 1 w 335"/>
                <a:gd name="T49" fmla="*/ 1 h 467"/>
                <a:gd name="T50" fmla="*/ 1 w 335"/>
                <a:gd name="T51" fmla="*/ 1 h 467"/>
                <a:gd name="T52" fmla="*/ 1 w 335"/>
                <a:gd name="T53" fmla="*/ 1 h 467"/>
                <a:gd name="T54" fmla="*/ 1 w 335"/>
                <a:gd name="T55" fmla="*/ 0 h 46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35"/>
                <a:gd name="T85" fmla="*/ 0 h 467"/>
                <a:gd name="T86" fmla="*/ 335 w 335"/>
                <a:gd name="T87" fmla="*/ 467 h 46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35" h="467">
                  <a:moveTo>
                    <a:pt x="107" y="0"/>
                  </a:moveTo>
                  <a:lnTo>
                    <a:pt x="43" y="41"/>
                  </a:lnTo>
                  <a:lnTo>
                    <a:pt x="45" y="49"/>
                  </a:lnTo>
                  <a:lnTo>
                    <a:pt x="64" y="74"/>
                  </a:lnTo>
                  <a:lnTo>
                    <a:pt x="45" y="89"/>
                  </a:lnTo>
                  <a:lnTo>
                    <a:pt x="17" y="85"/>
                  </a:lnTo>
                  <a:lnTo>
                    <a:pt x="0" y="118"/>
                  </a:lnTo>
                  <a:lnTo>
                    <a:pt x="2" y="151"/>
                  </a:lnTo>
                  <a:lnTo>
                    <a:pt x="27" y="190"/>
                  </a:lnTo>
                  <a:lnTo>
                    <a:pt x="49" y="190"/>
                  </a:lnTo>
                  <a:lnTo>
                    <a:pt x="35" y="219"/>
                  </a:lnTo>
                  <a:lnTo>
                    <a:pt x="87" y="266"/>
                  </a:lnTo>
                  <a:lnTo>
                    <a:pt x="111" y="289"/>
                  </a:lnTo>
                  <a:lnTo>
                    <a:pt x="109" y="416"/>
                  </a:lnTo>
                  <a:lnTo>
                    <a:pt x="136" y="466"/>
                  </a:lnTo>
                  <a:lnTo>
                    <a:pt x="153" y="443"/>
                  </a:lnTo>
                  <a:lnTo>
                    <a:pt x="217" y="433"/>
                  </a:lnTo>
                  <a:lnTo>
                    <a:pt x="272" y="433"/>
                  </a:lnTo>
                  <a:lnTo>
                    <a:pt x="301" y="416"/>
                  </a:lnTo>
                  <a:lnTo>
                    <a:pt x="334" y="416"/>
                  </a:lnTo>
                  <a:lnTo>
                    <a:pt x="305" y="299"/>
                  </a:lnTo>
                  <a:lnTo>
                    <a:pt x="243" y="252"/>
                  </a:lnTo>
                  <a:lnTo>
                    <a:pt x="227" y="219"/>
                  </a:lnTo>
                  <a:lnTo>
                    <a:pt x="287" y="146"/>
                  </a:lnTo>
                  <a:lnTo>
                    <a:pt x="192" y="89"/>
                  </a:lnTo>
                  <a:lnTo>
                    <a:pt x="183" y="101"/>
                  </a:lnTo>
                  <a:lnTo>
                    <a:pt x="161" y="52"/>
                  </a:lnTo>
                  <a:lnTo>
                    <a:pt x="107" y="0"/>
                  </a:lnTo>
                </a:path>
              </a:pathLst>
            </a:custGeom>
            <a:solidFill>
              <a:srgbClr val="00AE00"/>
            </a:solidFill>
            <a:ln w="12700" cap="rnd">
              <a:solidFill>
                <a:srgbClr val="000000"/>
              </a:solidFill>
              <a:round/>
              <a:headEnd/>
              <a:tailEnd/>
            </a:ln>
          </p:spPr>
          <p:txBody>
            <a:bodyPr/>
            <a:lstStyle/>
            <a:p>
              <a:endParaRPr lang="en-US"/>
            </a:p>
          </p:txBody>
        </p:sp>
        <p:sp>
          <p:nvSpPr>
            <p:cNvPr id="18443" name="Freeform 9"/>
            <p:cNvSpPr>
              <a:spLocks/>
            </p:cNvSpPr>
            <p:nvPr/>
          </p:nvSpPr>
          <p:spPr bwMode="auto">
            <a:xfrm>
              <a:off x="767" y="1542"/>
              <a:ext cx="245" cy="269"/>
            </a:xfrm>
            <a:custGeom>
              <a:avLst/>
              <a:gdLst>
                <a:gd name="T0" fmla="*/ 1 w 362"/>
                <a:gd name="T1" fmla="*/ 1 h 397"/>
                <a:gd name="T2" fmla="*/ 1 w 362"/>
                <a:gd name="T3" fmla="*/ 1 h 397"/>
                <a:gd name="T4" fmla="*/ 1 w 362"/>
                <a:gd name="T5" fmla="*/ 1 h 397"/>
                <a:gd name="T6" fmla="*/ 0 w 362"/>
                <a:gd name="T7" fmla="*/ 1 h 397"/>
                <a:gd name="T8" fmla="*/ 1 w 362"/>
                <a:gd name="T9" fmla="*/ 1 h 397"/>
                <a:gd name="T10" fmla="*/ 1 w 362"/>
                <a:gd name="T11" fmla="*/ 1 h 397"/>
                <a:gd name="T12" fmla="*/ 1 w 362"/>
                <a:gd name="T13" fmla="*/ 1 h 397"/>
                <a:gd name="T14" fmla="*/ 1 w 362"/>
                <a:gd name="T15" fmla="*/ 1 h 397"/>
                <a:gd name="T16" fmla="*/ 1 w 362"/>
                <a:gd name="T17" fmla="*/ 1 h 397"/>
                <a:gd name="T18" fmla="*/ 1 w 362"/>
                <a:gd name="T19" fmla="*/ 1 h 397"/>
                <a:gd name="T20" fmla="*/ 1 w 362"/>
                <a:gd name="T21" fmla="*/ 1 h 397"/>
                <a:gd name="T22" fmla="*/ 1 w 362"/>
                <a:gd name="T23" fmla="*/ 1 h 397"/>
                <a:gd name="T24" fmla="*/ 1 w 362"/>
                <a:gd name="T25" fmla="*/ 1 h 397"/>
                <a:gd name="T26" fmla="*/ 1 w 362"/>
                <a:gd name="T27" fmla="*/ 1 h 397"/>
                <a:gd name="T28" fmla="*/ 1 w 362"/>
                <a:gd name="T29" fmla="*/ 1 h 397"/>
                <a:gd name="T30" fmla="*/ 1 w 362"/>
                <a:gd name="T31" fmla="*/ 1 h 397"/>
                <a:gd name="T32" fmla="*/ 1 w 362"/>
                <a:gd name="T33" fmla="*/ 0 h 397"/>
                <a:gd name="T34" fmla="*/ 1 w 362"/>
                <a:gd name="T35" fmla="*/ 1 h 3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62"/>
                <a:gd name="T55" fmla="*/ 0 h 397"/>
                <a:gd name="T56" fmla="*/ 362 w 362"/>
                <a:gd name="T57" fmla="*/ 397 h 39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62" h="397">
                  <a:moveTo>
                    <a:pt x="107" y="6"/>
                  </a:moveTo>
                  <a:lnTo>
                    <a:pt x="45" y="16"/>
                  </a:lnTo>
                  <a:lnTo>
                    <a:pt x="49" y="80"/>
                  </a:lnTo>
                  <a:lnTo>
                    <a:pt x="0" y="171"/>
                  </a:lnTo>
                  <a:lnTo>
                    <a:pt x="17" y="243"/>
                  </a:lnTo>
                  <a:lnTo>
                    <a:pt x="62" y="243"/>
                  </a:lnTo>
                  <a:lnTo>
                    <a:pt x="70" y="316"/>
                  </a:lnTo>
                  <a:lnTo>
                    <a:pt x="72" y="340"/>
                  </a:lnTo>
                  <a:lnTo>
                    <a:pt x="99" y="396"/>
                  </a:lnTo>
                  <a:lnTo>
                    <a:pt x="136" y="379"/>
                  </a:lnTo>
                  <a:lnTo>
                    <a:pt x="186" y="330"/>
                  </a:lnTo>
                  <a:lnTo>
                    <a:pt x="213" y="250"/>
                  </a:lnTo>
                  <a:lnTo>
                    <a:pt x="279" y="231"/>
                  </a:lnTo>
                  <a:lnTo>
                    <a:pt x="297" y="165"/>
                  </a:lnTo>
                  <a:lnTo>
                    <a:pt x="361" y="105"/>
                  </a:lnTo>
                  <a:lnTo>
                    <a:pt x="359" y="62"/>
                  </a:lnTo>
                  <a:lnTo>
                    <a:pt x="221" y="0"/>
                  </a:lnTo>
                  <a:lnTo>
                    <a:pt x="107" y="6"/>
                  </a:lnTo>
                </a:path>
              </a:pathLst>
            </a:custGeom>
            <a:solidFill>
              <a:srgbClr val="00AE00"/>
            </a:solidFill>
            <a:ln w="12700" cap="rnd">
              <a:solidFill>
                <a:srgbClr val="000000"/>
              </a:solidFill>
              <a:round/>
              <a:headEnd/>
              <a:tailEnd/>
            </a:ln>
          </p:spPr>
          <p:txBody>
            <a:bodyPr/>
            <a:lstStyle/>
            <a:p>
              <a:endParaRPr lang="en-US"/>
            </a:p>
          </p:txBody>
        </p:sp>
        <p:sp>
          <p:nvSpPr>
            <p:cNvPr id="18444" name="Freeform 10"/>
            <p:cNvSpPr>
              <a:spLocks/>
            </p:cNvSpPr>
            <p:nvPr/>
          </p:nvSpPr>
          <p:spPr bwMode="auto">
            <a:xfrm>
              <a:off x="779" y="1584"/>
              <a:ext cx="559" cy="776"/>
            </a:xfrm>
            <a:custGeom>
              <a:avLst/>
              <a:gdLst>
                <a:gd name="T0" fmla="*/ 1 w 825"/>
                <a:gd name="T1" fmla="*/ 1 h 1145"/>
                <a:gd name="T2" fmla="*/ 1 w 825"/>
                <a:gd name="T3" fmla="*/ 1 h 1145"/>
                <a:gd name="T4" fmla="*/ 1 w 825"/>
                <a:gd name="T5" fmla="*/ 1 h 1145"/>
                <a:gd name="T6" fmla="*/ 1 w 825"/>
                <a:gd name="T7" fmla="*/ 1 h 1145"/>
                <a:gd name="T8" fmla="*/ 0 w 825"/>
                <a:gd name="T9" fmla="*/ 1 h 1145"/>
                <a:gd name="T10" fmla="*/ 1 w 825"/>
                <a:gd name="T11" fmla="*/ 1 h 1145"/>
                <a:gd name="T12" fmla="*/ 1 w 825"/>
                <a:gd name="T13" fmla="*/ 1 h 1145"/>
                <a:gd name="T14" fmla="*/ 1 w 825"/>
                <a:gd name="T15" fmla="*/ 1 h 1145"/>
                <a:gd name="T16" fmla="*/ 1 w 825"/>
                <a:gd name="T17" fmla="*/ 1 h 1145"/>
                <a:gd name="T18" fmla="*/ 1 w 825"/>
                <a:gd name="T19" fmla="*/ 1 h 1145"/>
                <a:gd name="T20" fmla="*/ 1 w 825"/>
                <a:gd name="T21" fmla="*/ 1 h 1145"/>
                <a:gd name="T22" fmla="*/ 1 w 825"/>
                <a:gd name="T23" fmla="*/ 1 h 1145"/>
                <a:gd name="T24" fmla="*/ 1 w 825"/>
                <a:gd name="T25" fmla="*/ 1 h 1145"/>
                <a:gd name="T26" fmla="*/ 1 w 825"/>
                <a:gd name="T27" fmla="*/ 1 h 1145"/>
                <a:gd name="T28" fmla="*/ 1 w 825"/>
                <a:gd name="T29" fmla="*/ 1 h 1145"/>
                <a:gd name="T30" fmla="*/ 1 w 825"/>
                <a:gd name="T31" fmla="*/ 1 h 1145"/>
                <a:gd name="T32" fmla="*/ 1 w 825"/>
                <a:gd name="T33" fmla="*/ 1 h 1145"/>
                <a:gd name="T34" fmla="*/ 1 w 825"/>
                <a:gd name="T35" fmla="*/ 1 h 1145"/>
                <a:gd name="T36" fmla="*/ 1 w 825"/>
                <a:gd name="T37" fmla="*/ 1 h 1145"/>
                <a:gd name="T38" fmla="*/ 1 w 825"/>
                <a:gd name="T39" fmla="*/ 1 h 1145"/>
                <a:gd name="T40" fmla="*/ 1 w 825"/>
                <a:gd name="T41" fmla="*/ 1 h 1145"/>
                <a:gd name="T42" fmla="*/ 1 w 825"/>
                <a:gd name="T43" fmla="*/ 1 h 1145"/>
                <a:gd name="T44" fmla="*/ 1 w 825"/>
                <a:gd name="T45" fmla="*/ 1 h 1145"/>
                <a:gd name="T46" fmla="*/ 1 w 825"/>
                <a:gd name="T47" fmla="*/ 1 h 1145"/>
                <a:gd name="T48" fmla="*/ 1 w 825"/>
                <a:gd name="T49" fmla="*/ 1 h 1145"/>
                <a:gd name="T50" fmla="*/ 1 w 825"/>
                <a:gd name="T51" fmla="*/ 1 h 1145"/>
                <a:gd name="T52" fmla="*/ 1 w 825"/>
                <a:gd name="T53" fmla="*/ 1 h 1145"/>
                <a:gd name="T54" fmla="*/ 1 w 825"/>
                <a:gd name="T55" fmla="*/ 1 h 1145"/>
                <a:gd name="T56" fmla="*/ 1 w 825"/>
                <a:gd name="T57" fmla="*/ 1 h 1145"/>
                <a:gd name="T58" fmla="*/ 1 w 825"/>
                <a:gd name="T59" fmla="*/ 1 h 1145"/>
                <a:gd name="T60" fmla="*/ 1 w 825"/>
                <a:gd name="T61" fmla="*/ 1 h 1145"/>
                <a:gd name="T62" fmla="*/ 1 w 825"/>
                <a:gd name="T63" fmla="*/ 0 h 1145"/>
                <a:gd name="T64" fmla="*/ 1 w 825"/>
                <a:gd name="T65" fmla="*/ 1 h 11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5"/>
                <a:gd name="T100" fmla="*/ 0 h 1145"/>
                <a:gd name="T101" fmla="*/ 825 w 825"/>
                <a:gd name="T102" fmla="*/ 1145 h 11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5" h="1145">
                  <a:moveTo>
                    <a:pt x="266" y="169"/>
                  </a:moveTo>
                  <a:lnTo>
                    <a:pt x="196" y="190"/>
                  </a:lnTo>
                  <a:lnTo>
                    <a:pt x="169" y="268"/>
                  </a:lnTo>
                  <a:lnTo>
                    <a:pt x="117" y="320"/>
                  </a:lnTo>
                  <a:lnTo>
                    <a:pt x="82" y="330"/>
                  </a:lnTo>
                  <a:lnTo>
                    <a:pt x="58" y="280"/>
                  </a:lnTo>
                  <a:lnTo>
                    <a:pt x="52" y="254"/>
                  </a:lnTo>
                  <a:lnTo>
                    <a:pt x="27" y="245"/>
                  </a:lnTo>
                  <a:lnTo>
                    <a:pt x="0" y="289"/>
                  </a:lnTo>
                  <a:lnTo>
                    <a:pt x="0" y="396"/>
                  </a:lnTo>
                  <a:lnTo>
                    <a:pt x="16" y="425"/>
                  </a:lnTo>
                  <a:lnTo>
                    <a:pt x="47" y="445"/>
                  </a:lnTo>
                  <a:lnTo>
                    <a:pt x="154" y="571"/>
                  </a:lnTo>
                  <a:lnTo>
                    <a:pt x="167" y="590"/>
                  </a:lnTo>
                  <a:lnTo>
                    <a:pt x="208" y="684"/>
                  </a:lnTo>
                  <a:lnTo>
                    <a:pt x="258" y="730"/>
                  </a:lnTo>
                  <a:lnTo>
                    <a:pt x="290" y="775"/>
                  </a:lnTo>
                  <a:lnTo>
                    <a:pt x="299" y="787"/>
                  </a:lnTo>
                  <a:lnTo>
                    <a:pt x="317" y="851"/>
                  </a:lnTo>
                  <a:lnTo>
                    <a:pt x="360" y="919"/>
                  </a:lnTo>
                  <a:lnTo>
                    <a:pt x="422" y="958"/>
                  </a:lnTo>
                  <a:lnTo>
                    <a:pt x="521" y="1026"/>
                  </a:lnTo>
                  <a:lnTo>
                    <a:pt x="645" y="1084"/>
                  </a:lnTo>
                  <a:lnTo>
                    <a:pt x="719" y="1144"/>
                  </a:lnTo>
                  <a:lnTo>
                    <a:pt x="773" y="1072"/>
                  </a:lnTo>
                  <a:lnTo>
                    <a:pt x="785" y="1094"/>
                  </a:lnTo>
                  <a:lnTo>
                    <a:pt x="797" y="1090"/>
                  </a:lnTo>
                  <a:lnTo>
                    <a:pt x="824" y="1027"/>
                  </a:lnTo>
                  <a:lnTo>
                    <a:pt x="818" y="998"/>
                  </a:lnTo>
                  <a:lnTo>
                    <a:pt x="803" y="983"/>
                  </a:lnTo>
                  <a:lnTo>
                    <a:pt x="803" y="948"/>
                  </a:lnTo>
                  <a:lnTo>
                    <a:pt x="814" y="901"/>
                  </a:lnTo>
                  <a:lnTo>
                    <a:pt x="814" y="820"/>
                  </a:lnTo>
                  <a:lnTo>
                    <a:pt x="803" y="775"/>
                  </a:lnTo>
                  <a:lnTo>
                    <a:pt x="797" y="734"/>
                  </a:lnTo>
                  <a:lnTo>
                    <a:pt x="738" y="693"/>
                  </a:lnTo>
                  <a:lnTo>
                    <a:pt x="686" y="684"/>
                  </a:lnTo>
                  <a:lnTo>
                    <a:pt x="659" y="573"/>
                  </a:lnTo>
                  <a:lnTo>
                    <a:pt x="618" y="604"/>
                  </a:lnTo>
                  <a:lnTo>
                    <a:pt x="579" y="604"/>
                  </a:lnTo>
                  <a:lnTo>
                    <a:pt x="552" y="573"/>
                  </a:lnTo>
                  <a:lnTo>
                    <a:pt x="507" y="589"/>
                  </a:lnTo>
                  <a:lnTo>
                    <a:pt x="507" y="552"/>
                  </a:lnTo>
                  <a:lnTo>
                    <a:pt x="496" y="517"/>
                  </a:lnTo>
                  <a:lnTo>
                    <a:pt x="464" y="488"/>
                  </a:lnTo>
                  <a:lnTo>
                    <a:pt x="464" y="441"/>
                  </a:lnTo>
                  <a:lnTo>
                    <a:pt x="498" y="398"/>
                  </a:lnTo>
                  <a:lnTo>
                    <a:pt x="492" y="363"/>
                  </a:lnTo>
                  <a:lnTo>
                    <a:pt x="513" y="326"/>
                  </a:lnTo>
                  <a:lnTo>
                    <a:pt x="525" y="305"/>
                  </a:lnTo>
                  <a:lnTo>
                    <a:pt x="579" y="272"/>
                  </a:lnTo>
                  <a:lnTo>
                    <a:pt x="674" y="243"/>
                  </a:lnTo>
                  <a:lnTo>
                    <a:pt x="641" y="227"/>
                  </a:lnTo>
                  <a:lnTo>
                    <a:pt x="639" y="134"/>
                  </a:lnTo>
                  <a:lnTo>
                    <a:pt x="649" y="126"/>
                  </a:lnTo>
                  <a:lnTo>
                    <a:pt x="647" y="103"/>
                  </a:lnTo>
                  <a:lnTo>
                    <a:pt x="624" y="93"/>
                  </a:lnTo>
                  <a:lnTo>
                    <a:pt x="548" y="93"/>
                  </a:lnTo>
                  <a:lnTo>
                    <a:pt x="519" y="109"/>
                  </a:lnTo>
                  <a:lnTo>
                    <a:pt x="488" y="84"/>
                  </a:lnTo>
                  <a:lnTo>
                    <a:pt x="439" y="66"/>
                  </a:lnTo>
                  <a:lnTo>
                    <a:pt x="389" y="45"/>
                  </a:lnTo>
                  <a:lnTo>
                    <a:pt x="389" y="0"/>
                  </a:lnTo>
                  <a:lnTo>
                    <a:pt x="342" y="0"/>
                  </a:lnTo>
                  <a:lnTo>
                    <a:pt x="348" y="43"/>
                  </a:lnTo>
                  <a:lnTo>
                    <a:pt x="278" y="109"/>
                  </a:lnTo>
                  <a:lnTo>
                    <a:pt x="266" y="169"/>
                  </a:lnTo>
                </a:path>
              </a:pathLst>
            </a:custGeom>
            <a:solidFill>
              <a:srgbClr val="00AE00"/>
            </a:solidFill>
            <a:ln w="12700" cap="rnd">
              <a:solidFill>
                <a:srgbClr val="000000"/>
              </a:solidFill>
              <a:round/>
              <a:headEnd/>
              <a:tailEnd/>
            </a:ln>
          </p:spPr>
          <p:txBody>
            <a:bodyPr/>
            <a:lstStyle/>
            <a:p>
              <a:endParaRPr lang="en-US"/>
            </a:p>
          </p:txBody>
        </p:sp>
        <p:sp>
          <p:nvSpPr>
            <p:cNvPr id="18445" name="Freeform 11"/>
            <p:cNvSpPr>
              <a:spLocks/>
            </p:cNvSpPr>
            <p:nvPr/>
          </p:nvSpPr>
          <p:spPr bwMode="auto">
            <a:xfrm>
              <a:off x="1274" y="1972"/>
              <a:ext cx="521" cy="570"/>
            </a:xfrm>
            <a:custGeom>
              <a:avLst/>
              <a:gdLst>
                <a:gd name="T0" fmla="*/ 0 w 768"/>
                <a:gd name="T1" fmla="*/ 1 h 840"/>
                <a:gd name="T2" fmla="*/ 1 w 768"/>
                <a:gd name="T3" fmla="*/ 1 h 840"/>
                <a:gd name="T4" fmla="*/ 1 w 768"/>
                <a:gd name="T5" fmla="*/ 1 h 840"/>
                <a:gd name="T6" fmla="*/ 1 w 768"/>
                <a:gd name="T7" fmla="*/ 0 h 840"/>
                <a:gd name="T8" fmla="*/ 1 w 768"/>
                <a:gd name="T9" fmla="*/ 1 h 840"/>
                <a:gd name="T10" fmla="*/ 1 w 768"/>
                <a:gd name="T11" fmla="*/ 1 h 840"/>
                <a:gd name="T12" fmla="*/ 1 w 768"/>
                <a:gd name="T13" fmla="*/ 1 h 840"/>
                <a:gd name="T14" fmla="*/ 1 w 768"/>
                <a:gd name="T15" fmla="*/ 1 h 840"/>
                <a:gd name="T16" fmla="*/ 1 w 768"/>
                <a:gd name="T17" fmla="*/ 1 h 840"/>
                <a:gd name="T18" fmla="*/ 1 w 768"/>
                <a:gd name="T19" fmla="*/ 1 h 840"/>
                <a:gd name="T20" fmla="*/ 1 w 768"/>
                <a:gd name="T21" fmla="*/ 1 h 840"/>
                <a:gd name="T22" fmla="*/ 1 w 768"/>
                <a:gd name="T23" fmla="*/ 1 h 840"/>
                <a:gd name="T24" fmla="*/ 1 w 768"/>
                <a:gd name="T25" fmla="*/ 1 h 840"/>
                <a:gd name="T26" fmla="*/ 1 w 768"/>
                <a:gd name="T27" fmla="*/ 1 h 840"/>
                <a:gd name="T28" fmla="*/ 1 w 768"/>
                <a:gd name="T29" fmla="*/ 1 h 840"/>
                <a:gd name="T30" fmla="*/ 1 w 768"/>
                <a:gd name="T31" fmla="*/ 1 h 840"/>
                <a:gd name="T32" fmla="*/ 1 w 768"/>
                <a:gd name="T33" fmla="*/ 1 h 840"/>
                <a:gd name="T34" fmla="*/ 1 w 768"/>
                <a:gd name="T35" fmla="*/ 1 h 840"/>
                <a:gd name="T36" fmla="*/ 1 w 768"/>
                <a:gd name="T37" fmla="*/ 1 h 840"/>
                <a:gd name="T38" fmla="*/ 1 w 768"/>
                <a:gd name="T39" fmla="*/ 1 h 840"/>
                <a:gd name="T40" fmla="*/ 1 w 768"/>
                <a:gd name="T41" fmla="*/ 1 h 840"/>
                <a:gd name="T42" fmla="*/ 1 w 768"/>
                <a:gd name="T43" fmla="*/ 1 h 840"/>
                <a:gd name="T44" fmla="*/ 1 w 768"/>
                <a:gd name="T45" fmla="*/ 1 h 840"/>
                <a:gd name="T46" fmla="*/ 1 w 768"/>
                <a:gd name="T47" fmla="*/ 1 h 840"/>
                <a:gd name="T48" fmla="*/ 1 w 768"/>
                <a:gd name="T49" fmla="*/ 1 h 840"/>
                <a:gd name="T50" fmla="*/ 1 w 768"/>
                <a:gd name="T51" fmla="*/ 1 h 840"/>
                <a:gd name="T52" fmla="*/ 1 w 768"/>
                <a:gd name="T53" fmla="*/ 1 h 840"/>
                <a:gd name="T54" fmla="*/ 1 w 768"/>
                <a:gd name="T55" fmla="*/ 1 h 840"/>
                <a:gd name="T56" fmla="*/ 1 w 768"/>
                <a:gd name="T57" fmla="*/ 1 h 840"/>
                <a:gd name="T58" fmla="*/ 1 w 768"/>
                <a:gd name="T59" fmla="*/ 1 h 840"/>
                <a:gd name="T60" fmla="*/ 1 w 768"/>
                <a:gd name="T61" fmla="*/ 1 h 840"/>
                <a:gd name="T62" fmla="*/ 1 w 768"/>
                <a:gd name="T63" fmla="*/ 1 h 840"/>
                <a:gd name="T64" fmla="*/ 1 w 768"/>
                <a:gd name="T65" fmla="*/ 1 h 840"/>
                <a:gd name="T66" fmla="*/ 1 w 768"/>
                <a:gd name="T67" fmla="*/ 1 h 840"/>
                <a:gd name="T68" fmla="*/ 1 w 768"/>
                <a:gd name="T69" fmla="*/ 1 h 840"/>
                <a:gd name="T70" fmla="*/ 1 w 768"/>
                <a:gd name="T71" fmla="*/ 1 h 840"/>
                <a:gd name="T72" fmla="*/ 1 w 768"/>
                <a:gd name="T73" fmla="*/ 1 h 840"/>
                <a:gd name="T74" fmla="*/ 1 w 768"/>
                <a:gd name="T75" fmla="*/ 1 h 840"/>
                <a:gd name="T76" fmla="*/ 1 w 768"/>
                <a:gd name="T77" fmla="*/ 1 h 840"/>
                <a:gd name="T78" fmla="*/ 1 w 768"/>
                <a:gd name="T79" fmla="*/ 1 h 840"/>
                <a:gd name="T80" fmla="*/ 1 w 768"/>
                <a:gd name="T81" fmla="*/ 1 h 840"/>
                <a:gd name="T82" fmla="*/ 1 w 768"/>
                <a:gd name="T83" fmla="*/ 1 h 840"/>
                <a:gd name="T84" fmla="*/ 1 w 768"/>
                <a:gd name="T85" fmla="*/ 1 h 840"/>
                <a:gd name="T86" fmla="*/ 1 w 768"/>
                <a:gd name="T87" fmla="*/ 1 h 840"/>
                <a:gd name="T88" fmla="*/ 1 w 768"/>
                <a:gd name="T89" fmla="*/ 1 h 840"/>
                <a:gd name="T90" fmla="*/ 1 w 768"/>
                <a:gd name="T91" fmla="*/ 1 h 840"/>
                <a:gd name="T92" fmla="*/ 1 w 768"/>
                <a:gd name="T93" fmla="*/ 1 h 840"/>
                <a:gd name="T94" fmla="*/ 1 w 768"/>
                <a:gd name="T95" fmla="*/ 1 h 840"/>
                <a:gd name="T96" fmla="*/ 1 w 768"/>
                <a:gd name="T97" fmla="*/ 1 h 840"/>
                <a:gd name="T98" fmla="*/ 0 w 768"/>
                <a:gd name="T99" fmla="*/ 1 h 8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68"/>
                <a:gd name="T151" fmla="*/ 0 h 840"/>
                <a:gd name="T152" fmla="*/ 768 w 768"/>
                <a:gd name="T153" fmla="*/ 840 h 8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68" h="840">
                  <a:moveTo>
                    <a:pt x="0" y="117"/>
                  </a:moveTo>
                  <a:lnTo>
                    <a:pt x="115" y="80"/>
                  </a:lnTo>
                  <a:lnTo>
                    <a:pt x="179" y="49"/>
                  </a:lnTo>
                  <a:lnTo>
                    <a:pt x="247" y="0"/>
                  </a:lnTo>
                  <a:lnTo>
                    <a:pt x="295" y="58"/>
                  </a:lnTo>
                  <a:lnTo>
                    <a:pt x="305" y="115"/>
                  </a:lnTo>
                  <a:lnTo>
                    <a:pt x="305" y="150"/>
                  </a:lnTo>
                  <a:lnTo>
                    <a:pt x="381" y="186"/>
                  </a:lnTo>
                  <a:lnTo>
                    <a:pt x="431" y="185"/>
                  </a:lnTo>
                  <a:lnTo>
                    <a:pt x="503" y="231"/>
                  </a:lnTo>
                  <a:lnTo>
                    <a:pt x="551" y="247"/>
                  </a:lnTo>
                  <a:lnTo>
                    <a:pt x="579" y="247"/>
                  </a:lnTo>
                  <a:lnTo>
                    <a:pt x="621" y="303"/>
                  </a:lnTo>
                  <a:lnTo>
                    <a:pt x="612" y="421"/>
                  </a:lnTo>
                  <a:lnTo>
                    <a:pt x="730" y="421"/>
                  </a:lnTo>
                  <a:lnTo>
                    <a:pt x="744" y="464"/>
                  </a:lnTo>
                  <a:lnTo>
                    <a:pt x="757" y="484"/>
                  </a:lnTo>
                  <a:lnTo>
                    <a:pt x="767" y="519"/>
                  </a:lnTo>
                  <a:lnTo>
                    <a:pt x="767" y="588"/>
                  </a:lnTo>
                  <a:lnTo>
                    <a:pt x="738" y="647"/>
                  </a:lnTo>
                  <a:lnTo>
                    <a:pt x="705" y="637"/>
                  </a:lnTo>
                  <a:lnTo>
                    <a:pt x="658" y="620"/>
                  </a:lnTo>
                  <a:lnTo>
                    <a:pt x="581" y="623"/>
                  </a:lnTo>
                  <a:lnTo>
                    <a:pt x="520" y="682"/>
                  </a:lnTo>
                  <a:lnTo>
                    <a:pt x="515" y="715"/>
                  </a:lnTo>
                  <a:lnTo>
                    <a:pt x="495" y="742"/>
                  </a:lnTo>
                  <a:lnTo>
                    <a:pt x="487" y="800"/>
                  </a:lnTo>
                  <a:lnTo>
                    <a:pt x="449" y="800"/>
                  </a:lnTo>
                  <a:lnTo>
                    <a:pt x="410" y="781"/>
                  </a:lnTo>
                  <a:lnTo>
                    <a:pt x="396" y="839"/>
                  </a:lnTo>
                  <a:lnTo>
                    <a:pt x="322" y="798"/>
                  </a:lnTo>
                  <a:lnTo>
                    <a:pt x="299" y="798"/>
                  </a:lnTo>
                  <a:lnTo>
                    <a:pt x="264" y="783"/>
                  </a:lnTo>
                  <a:lnTo>
                    <a:pt x="217" y="808"/>
                  </a:lnTo>
                  <a:lnTo>
                    <a:pt x="87" y="734"/>
                  </a:lnTo>
                  <a:lnTo>
                    <a:pt x="118" y="647"/>
                  </a:lnTo>
                  <a:lnTo>
                    <a:pt x="82" y="555"/>
                  </a:lnTo>
                  <a:lnTo>
                    <a:pt x="62" y="528"/>
                  </a:lnTo>
                  <a:lnTo>
                    <a:pt x="54" y="520"/>
                  </a:lnTo>
                  <a:lnTo>
                    <a:pt x="66" y="513"/>
                  </a:lnTo>
                  <a:lnTo>
                    <a:pt x="93" y="453"/>
                  </a:lnTo>
                  <a:lnTo>
                    <a:pt x="87" y="427"/>
                  </a:lnTo>
                  <a:lnTo>
                    <a:pt x="72" y="412"/>
                  </a:lnTo>
                  <a:lnTo>
                    <a:pt x="72" y="373"/>
                  </a:lnTo>
                  <a:lnTo>
                    <a:pt x="83" y="330"/>
                  </a:lnTo>
                  <a:lnTo>
                    <a:pt x="83" y="239"/>
                  </a:lnTo>
                  <a:lnTo>
                    <a:pt x="72" y="204"/>
                  </a:lnTo>
                  <a:lnTo>
                    <a:pt x="66" y="161"/>
                  </a:lnTo>
                  <a:lnTo>
                    <a:pt x="45" y="144"/>
                  </a:lnTo>
                  <a:lnTo>
                    <a:pt x="0" y="117"/>
                  </a:lnTo>
                </a:path>
              </a:pathLst>
            </a:custGeom>
            <a:solidFill>
              <a:srgbClr val="00AE00"/>
            </a:solidFill>
            <a:ln w="12700" cap="rnd">
              <a:solidFill>
                <a:srgbClr val="000000"/>
              </a:solidFill>
              <a:round/>
              <a:headEnd/>
              <a:tailEnd/>
            </a:ln>
          </p:spPr>
          <p:txBody>
            <a:bodyPr/>
            <a:lstStyle/>
            <a:p>
              <a:endParaRPr lang="en-US"/>
            </a:p>
          </p:txBody>
        </p:sp>
        <p:sp>
          <p:nvSpPr>
            <p:cNvPr id="18446" name="Freeform 12"/>
            <p:cNvSpPr>
              <a:spLocks/>
            </p:cNvSpPr>
            <p:nvPr/>
          </p:nvSpPr>
          <p:spPr bwMode="auto">
            <a:xfrm>
              <a:off x="1600" y="2393"/>
              <a:ext cx="349" cy="358"/>
            </a:xfrm>
            <a:custGeom>
              <a:avLst/>
              <a:gdLst>
                <a:gd name="T0" fmla="*/ 1 w 514"/>
                <a:gd name="T1" fmla="*/ 0 h 529"/>
                <a:gd name="T2" fmla="*/ 1 w 514"/>
                <a:gd name="T3" fmla="*/ 1 h 529"/>
                <a:gd name="T4" fmla="*/ 1 w 514"/>
                <a:gd name="T5" fmla="*/ 1 h 529"/>
                <a:gd name="T6" fmla="*/ 1 w 514"/>
                <a:gd name="T7" fmla="*/ 1 h 529"/>
                <a:gd name="T8" fmla="*/ 0 w 514"/>
                <a:gd name="T9" fmla="*/ 1 h 529"/>
                <a:gd name="T10" fmla="*/ 1 w 514"/>
                <a:gd name="T11" fmla="*/ 1 h 529"/>
                <a:gd name="T12" fmla="*/ 1 w 514"/>
                <a:gd name="T13" fmla="*/ 1 h 529"/>
                <a:gd name="T14" fmla="*/ 1 w 514"/>
                <a:gd name="T15" fmla="*/ 1 h 529"/>
                <a:gd name="T16" fmla="*/ 1 w 514"/>
                <a:gd name="T17" fmla="*/ 1 h 529"/>
                <a:gd name="T18" fmla="*/ 1 w 514"/>
                <a:gd name="T19" fmla="*/ 1 h 529"/>
                <a:gd name="T20" fmla="*/ 1 w 514"/>
                <a:gd name="T21" fmla="*/ 1 h 529"/>
                <a:gd name="T22" fmla="*/ 1 w 514"/>
                <a:gd name="T23" fmla="*/ 1 h 529"/>
                <a:gd name="T24" fmla="*/ 1 w 514"/>
                <a:gd name="T25" fmla="*/ 1 h 529"/>
                <a:gd name="T26" fmla="*/ 1 w 514"/>
                <a:gd name="T27" fmla="*/ 1 h 529"/>
                <a:gd name="T28" fmla="*/ 1 w 514"/>
                <a:gd name="T29" fmla="*/ 1 h 529"/>
                <a:gd name="T30" fmla="*/ 1 w 514"/>
                <a:gd name="T31" fmla="*/ 1 h 529"/>
                <a:gd name="T32" fmla="*/ 1 w 514"/>
                <a:gd name="T33" fmla="*/ 1 h 529"/>
                <a:gd name="T34" fmla="*/ 1 w 514"/>
                <a:gd name="T35" fmla="*/ 1 h 529"/>
                <a:gd name="T36" fmla="*/ 1 w 514"/>
                <a:gd name="T37" fmla="*/ 1 h 529"/>
                <a:gd name="T38" fmla="*/ 1 w 514"/>
                <a:gd name="T39" fmla="*/ 1 h 529"/>
                <a:gd name="T40" fmla="*/ 1 w 514"/>
                <a:gd name="T41" fmla="*/ 1 h 529"/>
                <a:gd name="T42" fmla="*/ 1 w 514"/>
                <a:gd name="T43" fmla="*/ 1 h 529"/>
                <a:gd name="T44" fmla="*/ 1 w 514"/>
                <a:gd name="T45" fmla="*/ 1 h 529"/>
                <a:gd name="T46" fmla="*/ 1 w 514"/>
                <a:gd name="T47" fmla="*/ 1 h 529"/>
                <a:gd name="T48" fmla="*/ 1 w 514"/>
                <a:gd name="T49" fmla="*/ 1 h 529"/>
                <a:gd name="T50" fmla="*/ 1 w 514"/>
                <a:gd name="T51" fmla="*/ 1 h 529"/>
                <a:gd name="T52" fmla="*/ 1 w 514"/>
                <a:gd name="T53" fmla="*/ 1 h 529"/>
                <a:gd name="T54" fmla="*/ 1 w 514"/>
                <a:gd name="T55" fmla="*/ 1 h 529"/>
                <a:gd name="T56" fmla="*/ 1 w 514"/>
                <a:gd name="T57" fmla="*/ 1 h 529"/>
                <a:gd name="T58" fmla="*/ 1 w 514"/>
                <a:gd name="T59" fmla="*/ 1 h 529"/>
                <a:gd name="T60" fmla="*/ 1 w 514"/>
                <a:gd name="T61" fmla="*/ 1 h 529"/>
                <a:gd name="T62" fmla="*/ 1 w 514"/>
                <a:gd name="T63" fmla="*/ 0 h 529"/>
                <a:gd name="T64" fmla="*/ 1 w 514"/>
                <a:gd name="T65" fmla="*/ 0 h 5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14"/>
                <a:gd name="T100" fmla="*/ 0 h 529"/>
                <a:gd name="T101" fmla="*/ 514 w 514"/>
                <a:gd name="T102" fmla="*/ 529 h 5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14" h="529">
                  <a:moveTo>
                    <a:pt x="103" y="0"/>
                  </a:moveTo>
                  <a:lnTo>
                    <a:pt x="39" y="62"/>
                  </a:lnTo>
                  <a:lnTo>
                    <a:pt x="33" y="95"/>
                  </a:lnTo>
                  <a:lnTo>
                    <a:pt x="14" y="122"/>
                  </a:lnTo>
                  <a:lnTo>
                    <a:pt x="0" y="179"/>
                  </a:lnTo>
                  <a:lnTo>
                    <a:pt x="12" y="212"/>
                  </a:lnTo>
                  <a:lnTo>
                    <a:pt x="70" y="247"/>
                  </a:lnTo>
                  <a:lnTo>
                    <a:pt x="113" y="256"/>
                  </a:lnTo>
                  <a:lnTo>
                    <a:pt x="192" y="303"/>
                  </a:lnTo>
                  <a:lnTo>
                    <a:pt x="229" y="311"/>
                  </a:lnTo>
                  <a:lnTo>
                    <a:pt x="262" y="332"/>
                  </a:lnTo>
                  <a:lnTo>
                    <a:pt x="288" y="377"/>
                  </a:lnTo>
                  <a:lnTo>
                    <a:pt x="291" y="441"/>
                  </a:lnTo>
                  <a:lnTo>
                    <a:pt x="274" y="464"/>
                  </a:lnTo>
                  <a:lnTo>
                    <a:pt x="278" y="493"/>
                  </a:lnTo>
                  <a:lnTo>
                    <a:pt x="323" y="526"/>
                  </a:lnTo>
                  <a:lnTo>
                    <a:pt x="385" y="528"/>
                  </a:lnTo>
                  <a:lnTo>
                    <a:pt x="441" y="446"/>
                  </a:lnTo>
                  <a:lnTo>
                    <a:pt x="478" y="419"/>
                  </a:lnTo>
                  <a:lnTo>
                    <a:pt x="513" y="421"/>
                  </a:lnTo>
                  <a:lnTo>
                    <a:pt x="499" y="402"/>
                  </a:lnTo>
                  <a:lnTo>
                    <a:pt x="486" y="278"/>
                  </a:lnTo>
                  <a:lnTo>
                    <a:pt x="457" y="291"/>
                  </a:lnTo>
                  <a:lnTo>
                    <a:pt x="447" y="229"/>
                  </a:lnTo>
                  <a:lnTo>
                    <a:pt x="412" y="204"/>
                  </a:lnTo>
                  <a:lnTo>
                    <a:pt x="383" y="194"/>
                  </a:lnTo>
                  <a:lnTo>
                    <a:pt x="284" y="192"/>
                  </a:lnTo>
                  <a:lnTo>
                    <a:pt x="288" y="157"/>
                  </a:lnTo>
                  <a:lnTo>
                    <a:pt x="286" y="82"/>
                  </a:lnTo>
                  <a:lnTo>
                    <a:pt x="260" y="31"/>
                  </a:lnTo>
                  <a:lnTo>
                    <a:pt x="214" y="16"/>
                  </a:lnTo>
                  <a:lnTo>
                    <a:pt x="175" y="0"/>
                  </a:lnTo>
                  <a:lnTo>
                    <a:pt x="103" y="0"/>
                  </a:lnTo>
                </a:path>
              </a:pathLst>
            </a:custGeom>
            <a:solidFill>
              <a:srgbClr val="00AE00"/>
            </a:solidFill>
            <a:ln w="12700" cap="rnd">
              <a:solidFill>
                <a:srgbClr val="000000"/>
              </a:solidFill>
              <a:round/>
              <a:headEnd/>
              <a:tailEnd/>
            </a:ln>
          </p:spPr>
          <p:txBody>
            <a:bodyPr/>
            <a:lstStyle/>
            <a:p>
              <a:endParaRPr lang="en-US"/>
            </a:p>
          </p:txBody>
        </p:sp>
        <p:sp>
          <p:nvSpPr>
            <p:cNvPr id="18447" name="Freeform 13"/>
            <p:cNvSpPr>
              <a:spLocks/>
            </p:cNvSpPr>
            <p:nvPr/>
          </p:nvSpPr>
          <p:spPr bwMode="auto">
            <a:xfrm>
              <a:off x="1319" y="2502"/>
              <a:ext cx="646" cy="1432"/>
            </a:xfrm>
            <a:custGeom>
              <a:avLst/>
              <a:gdLst>
                <a:gd name="T0" fmla="*/ 1 w 953"/>
                <a:gd name="T1" fmla="*/ 1 h 2113"/>
                <a:gd name="T2" fmla="*/ 1 w 953"/>
                <a:gd name="T3" fmla="*/ 1 h 2113"/>
                <a:gd name="T4" fmla="*/ 1 w 953"/>
                <a:gd name="T5" fmla="*/ 1 h 2113"/>
                <a:gd name="T6" fmla="*/ 1 w 953"/>
                <a:gd name="T7" fmla="*/ 1 h 2113"/>
                <a:gd name="T8" fmla="*/ 1 w 953"/>
                <a:gd name="T9" fmla="*/ 1 h 2113"/>
                <a:gd name="T10" fmla="*/ 1 w 953"/>
                <a:gd name="T11" fmla="*/ 1 h 2113"/>
                <a:gd name="T12" fmla="*/ 0 w 953"/>
                <a:gd name="T13" fmla="*/ 1 h 2113"/>
                <a:gd name="T14" fmla="*/ 1 w 953"/>
                <a:gd name="T15" fmla="*/ 1 h 2113"/>
                <a:gd name="T16" fmla="*/ 1 w 953"/>
                <a:gd name="T17" fmla="*/ 1 h 2113"/>
                <a:gd name="T18" fmla="*/ 1 w 953"/>
                <a:gd name="T19" fmla="*/ 1 h 2113"/>
                <a:gd name="T20" fmla="*/ 1 w 953"/>
                <a:gd name="T21" fmla="*/ 1 h 2113"/>
                <a:gd name="T22" fmla="*/ 1 w 953"/>
                <a:gd name="T23" fmla="*/ 1 h 2113"/>
                <a:gd name="T24" fmla="*/ 1 w 953"/>
                <a:gd name="T25" fmla="*/ 1 h 2113"/>
                <a:gd name="T26" fmla="*/ 1 w 953"/>
                <a:gd name="T27" fmla="*/ 1 h 2113"/>
                <a:gd name="T28" fmla="*/ 1 w 953"/>
                <a:gd name="T29" fmla="*/ 1 h 2113"/>
                <a:gd name="T30" fmla="*/ 1 w 953"/>
                <a:gd name="T31" fmla="*/ 1 h 2113"/>
                <a:gd name="T32" fmla="*/ 1 w 953"/>
                <a:gd name="T33" fmla="*/ 1 h 2113"/>
                <a:gd name="T34" fmla="*/ 1 w 953"/>
                <a:gd name="T35" fmla="*/ 1 h 2113"/>
                <a:gd name="T36" fmla="*/ 1 w 953"/>
                <a:gd name="T37" fmla="*/ 1 h 2113"/>
                <a:gd name="T38" fmla="*/ 1 w 953"/>
                <a:gd name="T39" fmla="*/ 1 h 2113"/>
                <a:gd name="T40" fmla="*/ 1 w 953"/>
                <a:gd name="T41" fmla="*/ 1 h 2113"/>
                <a:gd name="T42" fmla="*/ 1 w 953"/>
                <a:gd name="T43" fmla="*/ 1 h 2113"/>
                <a:gd name="T44" fmla="*/ 1 w 953"/>
                <a:gd name="T45" fmla="*/ 1 h 2113"/>
                <a:gd name="T46" fmla="*/ 1 w 953"/>
                <a:gd name="T47" fmla="*/ 1 h 2113"/>
                <a:gd name="T48" fmla="*/ 1 w 953"/>
                <a:gd name="T49" fmla="*/ 1 h 2113"/>
                <a:gd name="T50" fmla="*/ 1 w 953"/>
                <a:gd name="T51" fmla="*/ 1 h 2113"/>
                <a:gd name="T52" fmla="*/ 1 w 953"/>
                <a:gd name="T53" fmla="*/ 1 h 2113"/>
                <a:gd name="T54" fmla="*/ 1 w 953"/>
                <a:gd name="T55" fmla="*/ 1 h 2113"/>
                <a:gd name="T56" fmla="*/ 1 w 953"/>
                <a:gd name="T57" fmla="*/ 1 h 2113"/>
                <a:gd name="T58" fmla="*/ 1 w 953"/>
                <a:gd name="T59" fmla="*/ 1 h 2113"/>
                <a:gd name="T60" fmla="*/ 1 w 953"/>
                <a:gd name="T61" fmla="*/ 1 h 2113"/>
                <a:gd name="T62" fmla="*/ 1 w 953"/>
                <a:gd name="T63" fmla="*/ 1 h 2113"/>
                <a:gd name="T64" fmla="*/ 1 w 953"/>
                <a:gd name="T65" fmla="*/ 1 h 2113"/>
                <a:gd name="T66" fmla="*/ 1 w 953"/>
                <a:gd name="T67" fmla="*/ 1 h 2113"/>
                <a:gd name="T68" fmla="*/ 1 w 953"/>
                <a:gd name="T69" fmla="*/ 1 h 2113"/>
                <a:gd name="T70" fmla="*/ 1 w 953"/>
                <a:gd name="T71" fmla="*/ 1 h 2113"/>
                <a:gd name="T72" fmla="*/ 1 w 953"/>
                <a:gd name="T73" fmla="*/ 1 h 2113"/>
                <a:gd name="T74" fmla="*/ 1 w 953"/>
                <a:gd name="T75" fmla="*/ 1 h 2113"/>
                <a:gd name="T76" fmla="*/ 1 w 953"/>
                <a:gd name="T77" fmla="*/ 1 h 2113"/>
                <a:gd name="T78" fmla="*/ 1 w 953"/>
                <a:gd name="T79" fmla="*/ 1 h 2113"/>
                <a:gd name="T80" fmla="*/ 1 w 953"/>
                <a:gd name="T81" fmla="*/ 1 h 2113"/>
                <a:gd name="T82" fmla="*/ 1 w 953"/>
                <a:gd name="T83" fmla="*/ 1 h 2113"/>
                <a:gd name="T84" fmla="*/ 1 w 953"/>
                <a:gd name="T85" fmla="*/ 1 h 2113"/>
                <a:gd name="T86" fmla="*/ 1 w 953"/>
                <a:gd name="T87" fmla="*/ 1 h 2113"/>
                <a:gd name="T88" fmla="*/ 1 w 953"/>
                <a:gd name="T89" fmla="*/ 1 h 2113"/>
                <a:gd name="T90" fmla="*/ 1 w 953"/>
                <a:gd name="T91" fmla="*/ 1 h 2113"/>
                <a:gd name="T92" fmla="*/ 1 w 953"/>
                <a:gd name="T93" fmla="*/ 1 h 2113"/>
                <a:gd name="T94" fmla="*/ 1 w 953"/>
                <a:gd name="T95" fmla="*/ 1 h 2113"/>
                <a:gd name="T96" fmla="*/ 1 w 953"/>
                <a:gd name="T97" fmla="*/ 1 h 2113"/>
                <a:gd name="T98" fmla="*/ 1 w 953"/>
                <a:gd name="T99" fmla="*/ 1 h 2113"/>
                <a:gd name="T100" fmla="*/ 1 w 953"/>
                <a:gd name="T101" fmla="*/ 1 h 2113"/>
                <a:gd name="T102" fmla="*/ 1 w 953"/>
                <a:gd name="T103" fmla="*/ 1 h 2113"/>
                <a:gd name="T104" fmla="*/ 1 w 953"/>
                <a:gd name="T105" fmla="*/ 1 h 2113"/>
                <a:gd name="T106" fmla="*/ 1 w 953"/>
                <a:gd name="T107" fmla="*/ 1 h 2113"/>
                <a:gd name="T108" fmla="*/ 1 w 953"/>
                <a:gd name="T109" fmla="*/ 1 h 2113"/>
                <a:gd name="T110" fmla="*/ 1 w 953"/>
                <a:gd name="T111" fmla="*/ 1 h 2113"/>
                <a:gd name="T112" fmla="*/ 1 w 953"/>
                <a:gd name="T113" fmla="*/ 1 h 211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3"/>
                <a:gd name="T172" fmla="*/ 0 h 2113"/>
                <a:gd name="T173" fmla="*/ 953 w 953"/>
                <a:gd name="T174" fmla="*/ 2113 h 211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3" h="2113">
                  <a:moveTo>
                    <a:pt x="328" y="51"/>
                  </a:moveTo>
                  <a:lnTo>
                    <a:pt x="256" y="17"/>
                  </a:lnTo>
                  <a:lnTo>
                    <a:pt x="239" y="17"/>
                  </a:lnTo>
                  <a:lnTo>
                    <a:pt x="194" y="2"/>
                  </a:lnTo>
                  <a:lnTo>
                    <a:pt x="150" y="25"/>
                  </a:lnTo>
                  <a:lnTo>
                    <a:pt x="169" y="91"/>
                  </a:lnTo>
                  <a:lnTo>
                    <a:pt x="152" y="136"/>
                  </a:lnTo>
                  <a:lnTo>
                    <a:pt x="99" y="163"/>
                  </a:lnTo>
                  <a:lnTo>
                    <a:pt x="72" y="235"/>
                  </a:lnTo>
                  <a:lnTo>
                    <a:pt x="89" y="256"/>
                  </a:lnTo>
                  <a:lnTo>
                    <a:pt x="80" y="324"/>
                  </a:lnTo>
                  <a:lnTo>
                    <a:pt x="72" y="356"/>
                  </a:lnTo>
                  <a:lnTo>
                    <a:pt x="51" y="410"/>
                  </a:lnTo>
                  <a:lnTo>
                    <a:pt x="0" y="484"/>
                  </a:lnTo>
                  <a:lnTo>
                    <a:pt x="23" y="587"/>
                  </a:lnTo>
                  <a:lnTo>
                    <a:pt x="37" y="847"/>
                  </a:lnTo>
                  <a:lnTo>
                    <a:pt x="52" y="915"/>
                  </a:lnTo>
                  <a:lnTo>
                    <a:pt x="31" y="968"/>
                  </a:lnTo>
                  <a:lnTo>
                    <a:pt x="31" y="1393"/>
                  </a:lnTo>
                  <a:lnTo>
                    <a:pt x="80" y="1455"/>
                  </a:lnTo>
                  <a:lnTo>
                    <a:pt x="70" y="1492"/>
                  </a:lnTo>
                  <a:lnTo>
                    <a:pt x="91" y="1510"/>
                  </a:lnTo>
                  <a:lnTo>
                    <a:pt x="76" y="1556"/>
                  </a:lnTo>
                  <a:lnTo>
                    <a:pt x="107" y="1585"/>
                  </a:lnTo>
                  <a:lnTo>
                    <a:pt x="109" y="1653"/>
                  </a:lnTo>
                  <a:lnTo>
                    <a:pt x="91" y="1632"/>
                  </a:lnTo>
                  <a:lnTo>
                    <a:pt x="91" y="1655"/>
                  </a:lnTo>
                  <a:lnTo>
                    <a:pt x="105" y="1704"/>
                  </a:lnTo>
                  <a:lnTo>
                    <a:pt x="105" y="1774"/>
                  </a:lnTo>
                  <a:lnTo>
                    <a:pt x="89" y="1817"/>
                  </a:lnTo>
                  <a:lnTo>
                    <a:pt x="87" y="1863"/>
                  </a:lnTo>
                  <a:lnTo>
                    <a:pt x="78" y="1887"/>
                  </a:lnTo>
                  <a:lnTo>
                    <a:pt x="78" y="1951"/>
                  </a:lnTo>
                  <a:lnTo>
                    <a:pt x="105" y="1978"/>
                  </a:lnTo>
                  <a:lnTo>
                    <a:pt x="119" y="1974"/>
                  </a:lnTo>
                  <a:lnTo>
                    <a:pt x="126" y="2027"/>
                  </a:lnTo>
                  <a:lnTo>
                    <a:pt x="134" y="2069"/>
                  </a:lnTo>
                  <a:lnTo>
                    <a:pt x="179" y="2095"/>
                  </a:lnTo>
                  <a:lnTo>
                    <a:pt x="216" y="2098"/>
                  </a:lnTo>
                  <a:lnTo>
                    <a:pt x="239" y="2112"/>
                  </a:lnTo>
                  <a:lnTo>
                    <a:pt x="270" y="2104"/>
                  </a:lnTo>
                  <a:lnTo>
                    <a:pt x="321" y="2096"/>
                  </a:lnTo>
                  <a:lnTo>
                    <a:pt x="284" y="2036"/>
                  </a:lnTo>
                  <a:lnTo>
                    <a:pt x="270" y="2013"/>
                  </a:lnTo>
                  <a:lnTo>
                    <a:pt x="288" y="1945"/>
                  </a:lnTo>
                  <a:lnTo>
                    <a:pt x="317" y="1933"/>
                  </a:lnTo>
                  <a:lnTo>
                    <a:pt x="332" y="1902"/>
                  </a:lnTo>
                  <a:lnTo>
                    <a:pt x="324" y="1889"/>
                  </a:lnTo>
                  <a:lnTo>
                    <a:pt x="317" y="1875"/>
                  </a:lnTo>
                  <a:lnTo>
                    <a:pt x="330" y="1842"/>
                  </a:lnTo>
                  <a:lnTo>
                    <a:pt x="377" y="1809"/>
                  </a:lnTo>
                  <a:lnTo>
                    <a:pt x="420" y="1770"/>
                  </a:lnTo>
                  <a:lnTo>
                    <a:pt x="420" y="1704"/>
                  </a:lnTo>
                  <a:lnTo>
                    <a:pt x="392" y="1690"/>
                  </a:lnTo>
                  <a:lnTo>
                    <a:pt x="334" y="1650"/>
                  </a:lnTo>
                  <a:lnTo>
                    <a:pt x="317" y="1613"/>
                  </a:lnTo>
                  <a:lnTo>
                    <a:pt x="334" y="1584"/>
                  </a:lnTo>
                  <a:lnTo>
                    <a:pt x="389" y="1527"/>
                  </a:lnTo>
                  <a:lnTo>
                    <a:pt x="420" y="1496"/>
                  </a:lnTo>
                  <a:lnTo>
                    <a:pt x="420" y="1422"/>
                  </a:lnTo>
                  <a:lnTo>
                    <a:pt x="439" y="1345"/>
                  </a:lnTo>
                  <a:lnTo>
                    <a:pt x="497" y="1378"/>
                  </a:lnTo>
                  <a:lnTo>
                    <a:pt x="525" y="1360"/>
                  </a:lnTo>
                  <a:lnTo>
                    <a:pt x="505" y="1329"/>
                  </a:lnTo>
                  <a:lnTo>
                    <a:pt x="437" y="1329"/>
                  </a:lnTo>
                  <a:lnTo>
                    <a:pt x="424" y="1269"/>
                  </a:lnTo>
                  <a:lnTo>
                    <a:pt x="406" y="1224"/>
                  </a:lnTo>
                  <a:lnTo>
                    <a:pt x="443" y="1226"/>
                  </a:lnTo>
                  <a:lnTo>
                    <a:pt x="486" y="1234"/>
                  </a:lnTo>
                  <a:lnTo>
                    <a:pt x="536" y="1240"/>
                  </a:lnTo>
                  <a:lnTo>
                    <a:pt x="556" y="1230"/>
                  </a:lnTo>
                  <a:lnTo>
                    <a:pt x="575" y="1168"/>
                  </a:lnTo>
                  <a:lnTo>
                    <a:pt x="575" y="1135"/>
                  </a:lnTo>
                  <a:lnTo>
                    <a:pt x="585" y="1100"/>
                  </a:lnTo>
                  <a:lnTo>
                    <a:pt x="602" y="1069"/>
                  </a:lnTo>
                  <a:lnTo>
                    <a:pt x="703" y="1069"/>
                  </a:lnTo>
                  <a:lnTo>
                    <a:pt x="703" y="1041"/>
                  </a:lnTo>
                  <a:lnTo>
                    <a:pt x="738" y="1012"/>
                  </a:lnTo>
                  <a:lnTo>
                    <a:pt x="754" y="970"/>
                  </a:lnTo>
                  <a:lnTo>
                    <a:pt x="723" y="925"/>
                  </a:lnTo>
                  <a:lnTo>
                    <a:pt x="723" y="896"/>
                  </a:lnTo>
                  <a:lnTo>
                    <a:pt x="707" y="828"/>
                  </a:lnTo>
                  <a:lnTo>
                    <a:pt x="682" y="814"/>
                  </a:lnTo>
                  <a:lnTo>
                    <a:pt x="657" y="810"/>
                  </a:lnTo>
                  <a:lnTo>
                    <a:pt x="657" y="773"/>
                  </a:lnTo>
                  <a:lnTo>
                    <a:pt x="694" y="736"/>
                  </a:lnTo>
                  <a:lnTo>
                    <a:pt x="696" y="699"/>
                  </a:lnTo>
                  <a:lnTo>
                    <a:pt x="707" y="653"/>
                  </a:lnTo>
                  <a:lnTo>
                    <a:pt x="707" y="587"/>
                  </a:lnTo>
                  <a:lnTo>
                    <a:pt x="758" y="544"/>
                  </a:lnTo>
                  <a:lnTo>
                    <a:pt x="758" y="482"/>
                  </a:lnTo>
                  <a:lnTo>
                    <a:pt x="793" y="447"/>
                  </a:lnTo>
                  <a:lnTo>
                    <a:pt x="870" y="383"/>
                  </a:lnTo>
                  <a:lnTo>
                    <a:pt x="936" y="348"/>
                  </a:lnTo>
                  <a:lnTo>
                    <a:pt x="952" y="305"/>
                  </a:lnTo>
                  <a:lnTo>
                    <a:pt x="935" y="258"/>
                  </a:lnTo>
                  <a:lnTo>
                    <a:pt x="888" y="258"/>
                  </a:lnTo>
                  <a:lnTo>
                    <a:pt x="847" y="297"/>
                  </a:lnTo>
                  <a:lnTo>
                    <a:pt x="802" y="365"/>
                  </a:lnTo>
                  <a:lnTo>
                    <a:pt x="746" y="361"/>
                  </a:lnTo>
                  <a:lnTo>
                    <a:pt x="694" y="332"/>
                  </a:lnTo>
                  <a:lnTo>
                    <a:pt x="692" y="303"/>
                  </a:lnTo>
                  <a:lnTo>
                    <a:pt x="707" y="276"/>
                  </a:lnTo>
                  <a:lnTo>
                    <a:pt x="703" y="216"/>
                  </a:lnTo>
                  <a:lnTo>
                    <a:pt x="678" y="171"/>
                  </a:lnTo>
                  <a:lnTo>
                    <a:pt x="641" y="150"/>
                  </a:lnTo>
                  <a:lnTo>
                    <a:pt x="604" y="142"/>
                  </a:lnTo>
                  <a:lnTo>
                    <a:pt x="528" y="95"/>
                  </a:lnTo>
                  <a:lnTo>
                    <a:pt x="482" y="82"/>
                  </a:lnTo>
                  <a:lnTo>
                    <a:pt x="429" y="43"/>
                  </a:lnTo>
                  <a:lnTo>
                    <a:pt x="424" y="16"/>
                  </a:lnTo>
                  <a:lnTo>
                    <a:pt x="379" y="19"/>
                  </a:lnTo>
                  <a:lnTo>
                    <a:pt x="344" y="0"/>
                  </a:lnTo>
                  <a:lnTo>
                    <a:pt x="328" y="51"/>
                  </a:lnTo>
                </a:path>
              </a:pathLst>
            </a:custGeom>
            <a:solidFill>
              <a:srgbClr val="00AE00"/>
            </a:solidFill>
            <a:ln w="12700" cap="rnd">
              <a:solidFill>
                <a:srgbClr val="000000"/>
              </a:solidFill>
              <a:round/>
              <a:headEnd/>
              <a:tailEnd/>
            </a:ln>
          </p:spPr>
          <p:txBody>
            <a:bodyPr/>
            <a:lstStyle/>
            <a:p>
              <a:endParaRPr lang="en-US"/>
            </a:p>
          </p:txBody>
        </p:sp>
        <p:sp>
          <p:nvSpPr>
            <p:cNvPr id="18448" name="Freeform 14"/>
            <p:cNvSpPr>
              <a:spLocks/>
            </p:cNvSpPr>
            <p:nvPr/>
          </p:nvSpPr>
          <p:spPr bwMode="auto">
            <a:xfrm>
              <a:off x="1764" y="2868"/>
              <a:ext cx="216" cy="218"/>
            </a:xfrm>
            <a:custGeom>
              <a:avLst/>
              <a:gdLst>
                <a:gd name="T0" fmla="*/ 1 w 320"/>
                <a:gd name="T1" fmla="*/ 0 h 322"/>
                <a:gd name="T2" fmla="*/ 1 w 320"/>
                <a:gd name="T3" fmla="*/ 1 h 322"/>
                <a:gd name="T4" fmla="*/ 1 w 320"/>
                <a:gd name="T5" fmla="*/ 1 h 322"/>
                <a:gd name="T6" fmla="*/ 1 w 320"/>
                <a:gd name="T7" fmla="*/ 1 h 322"/>
                <a:gd name="T8" fmla="*/ 1 w 320"/>
                <a:gd name="T9" fmla="*/ 1 h 322"/>
                <a:gd name="T10" fmla="*/ 0 w 320"/>
                <a:gd name="T11" fmla="*/ 1 h 322"/>
                <a:gd name="T12" fmla="*/ 0 w 320"/>
                <a:gd name="T13" fmla="*/ 1 h 322"/>
                <a:gd name="T14" fmla="*/ 1 w 320"/>
                <a:gd name="T15" fmla="*/ 1 h 322"/>
                <a:gd name="T16" fmla="*/ 1 w 320"/>
                <a:gd name="T17" fmla="*/ 1 h 322"/>
                <a:gd name="T18" fmla="*/ 1 w 320"/>
                <a:gd name="T19" fmla="*/ 1 h 322"/>
                <a:gd name="T20" fmla="*/ 1 w 320"/>
                <a:gd name="T21" fmla="*/ 1 h 322"/>
                <a:gd name="T22" fmla="*/ 1 w 320"/>
                <a:gd name="T23" fmla="*/ 1 h 322"/>
                <a:gd name="T24" fmla="*/ 1 w 320"/>
                <a:gd name="T25" fmla="*/ 1 h 322"/>
                <a:gd name="T26" fmla="*/ 1 w 320"/>
                <a:gd name="T27" fmla="*/ 1 h 322"/>
                <a:gd name="T28" fmla="*/ 1 w 320"/>
                <a:gd name="T29" fmla="*/ 1 h 322"/>
                <a:gd name="T30" fmla="*/ 1 w 320"/>
                <a:gd name="T31" fmla="*/ 1 h 322"/>
                <a:gd name="T32" fmla="*/ 1 w 320"/>
                <a:gd name="T33" fmla="*/ 1 h 322"/>
                <a:gd name="T34" fmla="*/ 1 w 320"/>
                <a:gd name="T35" fmla="*/ 1 h 322"/>
                <a:gd name="T36" fmla="*/ 1 w 320"/>
                <a:gd name="T37" fmla="*/ 1 h 322"/>
                <a:gd name="T38" fmla="*/ 1 w 320"/>
                <a:gd name="T39" fmla="*/ 1 h 322"/>
                <a:gd name="T40" fmla="*/ 1 w 320"/>
                <a:gd name="T41" fmla="*/ 1 h 322"/>
                <a:gd name="T42" fmla="*/ 1 w 320"/>
                <a:gd name="T43" fmla="*/ 0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0"/>
                <a:gd name="T67" fmla="*/ 0 h 322"/>
                <a:gd name="T68" fmla="*/ 320 w 320"/>
                <a:gd name="T69" fmla="*/ 322 h 3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0" h="322">
                  <a:moveTo>
                    <a:pt x="101" y="0"/>
                  </a:moveTo>
                  <a:lnTo>
                    <a:pt x="51" y="47"/>
                  </a:lnTo>
                  <a:lnTo>
                    <a:pt x="51" y="107"/>
                  </a:lnTo>
                  <a:lnTo>
                    <a:pt x="39" y="152"/>
                  </a:lnTo>
                  <a:lnTo>
                    <a:pt x="37" y="195"/>
                  </a:lnTo>
                  <a:lnTo>
                    <a:pt x="0" y="233"/>
                  </a:lnTo>
                  <a:lnTo>
                    <a:pt x="0" y="270"/>
                  </a:lnTo>
                  <a:lnTo>
                    <a:pt x="25" y="274"/>
                  </a:lnTo>
                  <a:lnTo>
                    <a:pt x="47" y="288"/>
                  </a:lnTo>
                  <a:lnTo>
                    <a:pt x="51" y="294"/>
                  </a:lnTo>
                  <a:lnTo>
                    <a:pt x="111" y="321"/>
                  </a:lnTo>
                  <a:lnTo>
                    <a:pt x="136" y="305"/>
                  </a:lnTo>
                  <a:lnTo>
                    <a:pt x="220" y="305"/>
                  </a:lnTo>
                  <a:lnTo>
                    <a:pt x="243" y="276"/>
                  </a:lnTo>
                  <a:lnTo>
                    <a:pt x="274" y="249"/>
                  </a:lnTo>
                  <a:lnTo>
                    <a:pt x="292" y="189"/>
                  </a:lnTo>
                  <a:lnTo>
                    <a:pt x="319" y="167"/>
                  </a:lnTo>
                  <a:lnTo>
                    <a:pt x="259" y="103"/>
                  </a:lnTo>
                  <a:lnTo>
                    <a:pt x="187" y="62"/>
                  </a:lnTo>
                  <a:lnTo>
                    <a:pt x="138" y="68"/>
                  </a:lnTo>
                  <a:lnTo>
                    <a:pt x="132" y="27"/>
                  </a:lnTo>
                  <a:lnTo>
                    <a:pt x="101" y="0"/>
                  </a:lnTo>
                </a:path>
              </a:pathLst>
            </a:custGeom>
            <a:solidFill>
              <a:srgbClr val="00AE00"/>
            </a:solidFill>
            <a:ln w="12700" cap="rnd">
              <a:solidFill>
                <a:srgbClr val="000000"/>
              </a:solidFill>
              <a:round/>
              <a:headEnd/>
              <a:tailEnd/>
            </a:ln>
          </p:spPr>
          <p:txBody>
            <a:bodyPr/>
            <a:lstStyle/>
            <a:p>
              <a:endParaRPr lang="en-US"/>
            </a:p>
          </p:txBody>
        </p:sp>
        <p:sp>
          <p:nvSpPr>
            <p:cNvPr id="18449" name="Freeform 15"/>
            <p:cNvSpPr>
              <a:spLocks/>
            </p:cNvSpPr>
            <p:nvPr/>
          </p:nvSpPr>
          <p:spPr bwMode="auto">
            <a:xfrm>
              <a:off x="1232" y="2310"/>
              <a:ext cx="304" cy="1683"/>
            </a:xfrm>
            <a:custGeom>
              <a:avLst/>
              <a:gdLst>
                <a:gd name="T0" fmla="*/ 1 w 449"/>
                <a:gd name="T1" fmla="*/ 0 h 2483"/>
                <a:gd name="T2" fmla="*/ 1 w 449"/>
                <a:gd name="T3" fmla="*/ 1 h 2483"/>
                <a:gd name="T4" fmla="*/ 1 w 449"/>
                <a:gd name="T5" fmla="*/ 1 h 2483"/>
                <a:gd name="T6" fmla="*/ 1 w 449"/>
                <a:gd name="T7" fmla="*/ 1 h 2483"/>
                <a:gd name="T8" fmla="*/ 1 w 449"/>
                <a:gd name="T9" fmla="*/ 1 h 2483"/>
                <a:gd name="T10" fmla="*/ 1 w 449"/>
                <a:gd name="T11" fmla="*/ 1 h 2483"/>
                <a:gd name="T12" fmla="*/ 1 w 449"/>
                <a:gd name="T13" fmla="*/ 1 h 2483"/>
                <a:gd name="T14" fmla="*/ 1 w 449"/>
                <a:gd name="T15" fmla="*/ 1 h 2483"/>
                <a:gd name="T16" fmla="*/ 1 w 449"/>
                <a:gd name="T17" fmla="*/ 1 h 2483"/>
                <a:gd name="T18" fmla="*/ 1 w 449"/>
                <a:gd name="T19" fmla="*/ 1 h 2483"/>
                <a:gd name="T20" fmla="*/ 1 w 449"/>
                <a:gd name="T21" fmla="*/ 1 h 2483"/>
                <a:gd name="T22" fmla="*/ 1 w 449"/>
                <a:gd name="T23" fmla="*/ 1 h 2483"/>
                <a:gd name="T24" fmla="*/ 1 w 449"/>
                <a:gd name="T25" fmla="*/ 1 h 2483"/>
                <a:gd name="T26" fmla="*/ 1 w 449"/>
                <a:gd name="T27" fmla="*/ 1 h 2483"/>
                <a:gd name="T28" fmla="*/ 1 w 449"/>
                <a:gd name="T29" fmla="*/ 1 h 2483"/>
                <a:gd name="T30" fmla="*/ 1 w 449"/>
                <a:gd name="T31" fmla="*/ 1 h 2483"/>
                <a:gd name="T32" fmla="*/ 1 w 449"/>
                <a:gd name="T33" fmla="*/ 1 h 2483"/>
                <a:gd name="T34" fmla="*/ 1 w 449"/>
                <a:gd name="T35" fmla="*/ 1 h 2483"/>
                <a:gd name="T36" fmla="*/ 1 w 449"/>
                <a:gd name="T37" fmla="*/ 1 h 2483"/>
                <a:gd name="T38" fmla="*/ 1 w 449"/>
                <a:gd name="T39" fmla="*/ 1 h 2483"/>
                <a:gd name="T40" fmla="*/ 1 w 449"/>
                <a:gd name="T41" fmla="*/ 1 h 2483"/>
                <a:gd name="T42" fmla="*/ 1 w 449"/>
                <a:gd name="T43" fmla="*/ 1 h 2483"/>
                <a:gd name="T44" fmla="*/ 1 w 449"/>
                <a:gd name="T45" fmla="*/ 1 h 2483"/>
                <a:gd name="T46" fmla="*/ 1 w 449"/>
                <a:gd name="T47" fmla="*/ 1 h 2483"/>
                <a:gd name="T48" fmla="*/ 1 w 449"/>
                <a:gd name="T49" fmla="*/ 1 h 2483"/>
                <a:gd name="T50" fmla="*/ 1 w 449"/>
                <a:gd name="T51" fmla="*/ 1 h 2483"/>
                <a:gd name="T52" fmla="*/ 1 w 449"/>
                <a:gd name="T53" fmla="*/ 1 h 2483"/>
                <a:gd name="T54" fmla="*/ 1 w 449"/>
                <a:gd name="T55" fmla="*/ 1 h 2483"/>
                <a:gd name="T56" fmla="*/ 1 w 449"/>
                <a:gd name="T57" fmla="*/ 1 h 2483"/>
                <a:gd name="T58" fmla="*/ 1 w 449"/>
                <a:gd name="T59" fmla="*/ 1 h 2483"/>
                <a:gd name="T60" fmla="*/ 1 w 449"/>
                <a:gd name="T61" fmla="*/ 1 h 2483"/>
                <a:gd name="T62" fmla="*/ 1 w 449"/>
                <a:gd name="T63" fmla="*/ 1 h 2483"/>
                <a:gd name="T64" fmla="*/ 0 w 449"/>
                <a:gd name="T65" fmla="*/ 1 h 2483"/>
                <a:gd name="T66" fmla="*/ 1 w 449"/>
                <a:gd name="T67" fmla="*/ 1 h 2483"/>
                <a:gd name="T68" fmla="*/ 1 w 449"/>
                <a:gd name="T69" fmla="*/ 1 h 2483"/>
                <a:gd name="T70" fmla="*/ 1 w 449"/>
                <a:gd name="T71" fmla="*/ 1 h 2483"/>
                <a:gd name="T72" fmla="*/ 1 w 449"/>
                <a:gd name="T73" fmla="*/ 1 h 2483"/>
                <a:gd name="T74" fmla="*/ 1 w 449"/>
                <a:gd name="T75" fmla="*/ 1 h 2483"/>
                <a:gd name="T76" fmla="*/ 1 w 449"/>
                <a:gd name="T77" fmla="*/ 1 h 2483"/>
                <a:gd name="T78" fmla="*/ 1 w 449"/>
                <a:gd name="T79" fmla="*/ 1 h 2483"/>
                <a:gd name="T80" fmla="*/ 1 w 449"/>
                <a:gd name="T81" fmla="*/ 1 h 2483"/>
                <a:gd name="T82" fmla="*/ 1 w 449"/>
                <a:gd name="T83" fmla="*/ 1 h 2483"/>
                <a:gd name="T84" fmla="*/ 1 w 449"/>
                <a:gd name="T85" fmla="*/ 1 h 2483"/>
                <a:gd name="T86" fmla="*/ 1 w 449"/>
                <a:gd name="T87" fmla="*/ 1 h 2483"/>
                <a:gd name="T88" fmla="*/ 1 w 449"/>
                <a:gd name="T89" fmla="*/ 1 h 2483"/>
                <a:gd name="T90" fmla="*/ 1 w 449"/>
                <a:gd name="T91" fmla="*/ 1 h 2483"/>
                <a:gd name="T92" fmla="*/ 1 w 449"/>
                <a:gd name="T93" fmla="*/ 1 h 2483"/>
                <a:gd name="T94" fmla="*/ 1 w 449"/>
                <a:gd name="T95" fmla="*/ 1 h 2483"/>
                <a:gd name="T96" fmla="*/ 1 w 449"/>
                <a:gd name="T97" fmla="*/ 1 h 2483"/>
                <a:gd name="T98" fmla="*/ 1 w 449"/>
                <a:gd name="T99" fmla="*/ 1 h 2483"/>
                <a:gd name="T100" fmla="*/ 1 w 449"/>
                <a:gd name="T101" fmla="*/ 1 h 2483"/>
                <a:gd name="T102" fmla="*/ 1 w 449"/>
                <a:gd name="T103" fmla="*/ 1 h 24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49"/>
                <a:gd name="T157" fmla="*/ 0 h 2483"/>
                <a:gd name="T158" fmla="*/ 449 w 449"/>
                <a:gd name="T159" fmla="*/ 2483 h 24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49" h="2483">
                  <a:moveTo>
                    <a:pt x="50" y="74"/>
                  </a:moveTo>
                  <a:lnTo>
                    <a:pt x="101" y="0"/>
                  </a:lnTo>
                  <a:lnTo>
                    <a:pt x="144" y="58"/>
                  </a:lnTo>
                  <a:lnTo>
                    <a:pt x="180" y="148"/>
                  </a:lnTo>
                  <a:lnTo>
                    <a:pt x="151" y="237"/>
                  </a:lnTo>
                  <a:lnTo>
                    <a:pt x="281" y="311"/>
                  </a:lnTo>
                  <a:lnTo>
                    <a:pt x="299" y="379"/>
                  </a:lnTo>
                  <a:lnTo>
                    <a:pt x="281" y="419"/>
                  </a:lnTo>
                  <a:lnTo>
                    <a:pt x="233" y="451"/>
                  </a:lnTo>
                  <a:lnTo>
                    <a:pt x="204" y="517"/>
                  </a:lnTo>
                  <a:lnTo>
                    <a:pt x="217" y="542"/>
                  </a:lnTo>
                  <a:lnTo>
                    <a:pt x="204" y="641"/>
                  </a:lnTo>
                  <a:lnTo>
                    <a:pt x="188" y="689"/>
                  </a:lnTo>
                  <a:lnTo>
                    <a:pt x="128" y="765"/>
                  </a:lnTo>
                  <a:lnTo>
                    <a:pt x="149" y="851"/>
                  </a:lnTo>
                  <a:lnTo>
                    <a:pt x="155" y="954"/>
                  </a:lnTo>
                  <a:lnTo>
                    <a:pt x="169" y="1146"/>
                  </a:lnTo>
                  <a:lnTo>
                    <a:pt x="180" y="1196"/>
                  </a:lnTo>
                  <a:lnTo>
                    <a:pt x="159" y="1251"/>
                  </a:lnTo>
                  <a:lnTo>
                    <a:pt x="159" y="1554"/>
                  </a:lnTo>
                  <a:lnTo>
                    <a:pt x="159" y="1676"/>
                  </a:lnTo>
                  <a:lnTo>
                    <a:pt x="208" y="1738"/>
                  </a:lnTo>
                  <a:lnTo>
                    <a:pt x="204" y="1775"/>
                  </a:lnTo>
                  <a:lnTo>
                    <a:pt x="219" y="1793"/>
                  </a:lnTo>
                  <a:lnTo>
                    <a:pt x="204" y="1841"/>
                  </a:lnTo>
                  <a:lnTo>
                    <a:pt x="235" y="1866"/>
                  </a:lnTo>
                  <a:lnTo>
                    <a:pt x="235" y="1932"/>
                  </a:lnTo>
                  <a:lnTo>
                    <a:pt x="219" y="1919"/>
                  </a:lnTo>
                  <a:lnTo>
                    <a:pt x="219" y="1938"/>
                  </a:lnTo>
                  <a:lnTo>
                    <a:pt x="233" y="1991"/>
                  </a:lnTo>
                  <a:lnTo>
                    <a:pt x="233" y="2057"/>
                  </a:lnTo>
                  <a:lnTo>
                    <a:pt x="217" y="2103"/>
                  </a:lnTo>
                  <a:lnTo>
                    <a:pt x="217" y="2144"/>
                  </a:lnTo>
                  <a:lnTo>
                    <a:pt x="206" y="2169"/>
                  </a:lnTo>
                  <a:lnTo>
                    <a:pt x="206" y="2233"/>
                  </a:lnTo>
                  <a:lnTo>
                    <a:pt x="233" y="2261"/>
                  </a:lnTo>
                  <a:lnTo>
                    <a:pt x="246" y="2261"/>
                  </a:lnTo>
                  <a:lnTo>
                    <a:pt x="262" y="2352"/>
                  </a:lnTo>
                  <a:lnTo>
                    <a:pt x="306" y="2377"/>
                  </a:lnTo>
                  <a:lnTo>
                    <a:pt x="339" y="2381"/>
                  </a:lnTo>
                  <a:lnTo>
                    <a:pt x="368" y="2395"/>
                  </a:lnTo>
                  <a:lnTo>
                    <a:pt x="403" y="2383"/>
                  </a:lnTo>
                  <a:lnTo>
                    <a:pt x="448" y="2379"/>
                  </a:lnTo>
                  <a:lnTo>
                    <a:pt x="388" y="2418"/>
                  </a:lnTo>
                  <a:lnTo>
                    <a:pt x="359" y="2422"/>
                  </a:lnTo>
                  <a:lnTo>
                    <a:pt x="339" y="2449"/>
                  </a:lnTo>
                  <a:lnTo>
                    <a:pt x="336" y="2482"/>
                  </a:lnTo>
                  <a:lnTo>
                    <a:pt x="268" y="2424"/>
                  </a:lnTo>
                  <a:lnTo>
                    <a:pt x="285" y="2408"/>
                  </a:lnTo>
                  <a:lnTo>
                    <a:pt x="277" y="2391"/>
                  </a:lnTo>
                  <a:lnTo>
                    <a:pt x="262" y="2395"/>
                  </a:lnTo>
                  <a:lnTo>
                    <a:pt x="250" y="2362"/>
                  </a:lnTo>
                  <a:lnTo>
                    <a:pt x="208" y="2362"/>
                  </a:lnTo>
                  <a:lnTo>
                    <a:pt x="182" y="2350"/>
                  </a:lnTo>
                  <a:lnTo>
                    <a:pt x="182" y="2317"/>
                  </a:lnTo>
                  <a:lnTo>
                    <a:pt x="151" y="2268"/>
                  </a:lnTo>
                  <a:lnTo>
                    <a:pt x="132" y="2175"/>
                  </a:lnTo>
                  <a:lnTo>
                    <a:pt x="128" y="2134"/>
                  </a:lnTo>
                  <a:lnTo>
                    <a:pt x="99" y="2076"/>
                  </a:lnTo>
                  <a:lnTo>
                    <a:pt x="116" y="2064"/>
                  </a:lnTo>
                  <a:lnTo>
                    <a:pt x="142" y="2057"/>
                  </a:lnTo>
                  <a:lnTo>
                    <a:pt x="91" y="2008"/>
                  </a:lnTo>
                  <a:lnTo>
                    <a:pt x="87" y="1985"/>
                  </a:lnTo>
                  <a:lnTo>
                    <a:pt x="70" y="1993"/>
                  </a:lnTo>
                  <a:lnTo>
                    <a:pt x="41" y="1975"/>
                  </a:lnTo>
                  <a:lnTo>
                    <a:pt x="0" y="1946"/>
                  </a:lnTo>
                  <a:lnTo>
                    <a:pt x="27" y="1921"/>
                  </a:lnTo>
                  <a:lnTo>
                    <a:pt x="54" y="1888"/>
                  </a:lnTo>
                  <a:lnTo>
                    <a:pt x="62" y="1909"/>
                  </a:lnTo>
                  <a:lnTo>
                    <a:pt x="101" y="1946"/>
                  </a:lnTo>
                  <a:lnTo>
                    <a:pt x="134" y="1938"/>
                  </a:lnTo>
                  <a:lnTo>
                    <a:pt x="114" y="1913"/>
                  </a:lnTo>
                  <a:lnTo>
                    <a:pt x="128" y="1878"/>
                  </a:lnTo>
                  <a:lnTo>
                    <a:pt x="134" y="1837"/>
                  </a:lnTo>
                  <a:lnTo>
                    <a:pt x="116" y="1824"/>
                  </a:lnTo>
                  <a:lnTo>
                    <a:pt x="145" y="1810"/>
                  </a:lnTo>
                  <a:lnTo>
                    <a:pt x="97" y="1744"/>
                  </a:lnTo>
                  <a:lnTo>
                    <a:pt x="99" y="1561"/>
                  </a:lnTo>
                  <a:lnTo>
                    <a:pt x="56" y="1563"/>
                  </a:lnTo>
                  <a:lnTo>
                    <a:pt x="21" y="1528"/>
                  </a:lnTo>
                  <a:lnTo>
                    <a:pt x="17" y="1453"/>
                  </a:lnTo>
                  <a:lnTo>
                    <a:pt x="37" y="1418"/>
                  </a:lnTo>
                  <a:lnTo>
                    <a:pt x="37" y="1367"/>
                  </a:lnTo>
                  <a:lnTo>
                    <a:pt x="23" y="1354"/>
                  </a:lnTo>
                  <a:lnTo>
                    <a:pt x="35" y="1284"/>
                  </a:lnTo>
                  <a:lnTo>
                    <a:pt x="56" y="1208"/>
                  </a:lnTo>
                  <a:lnTo>
                    <a:pt x="54" y="1144"/>
                  </a:lnTo>
                  <a:lnTo>
                    <a:pt x="83" y="1113"/>
                  </a:lnTo>
                  <a:lnTo>
                    <a:pt x="83" y="1031"/>
                  </a:lnTo>
                  <a:lnTo>
                    <a:pt x="83" y="870"/>
                  </a:lnTo>
                  <a:lnTo>
                    <a:pt x="114" y="829"/>
                  </a:lnTo>
                  <a:lnTo>
                    <a:pt x="109" y="810"/>
                  </a:lnTo>
                  <a:lnTo>
                    <a:pt x="87" y="777"/>
                  </a:lnTo>
                  <a:lnTo>
                    <a:pt x="83" y="697"/>
                  </a:lnTo>
                  <a:lnTo>
                    <a:pt x="93" y="680"/>
                  </a:lnTo>
                  <a:lnTo>
                    <a:pt x="101" y="627"/>
                  </a:lnTo>
                  <a:lnTo>
                    <a:pt x="105" y="435"/>
                  </a:lnTo>
                  <a:lnTo>
                    <a:pt x="72" y="416"/>
                  </a:lnTo>
                  <a:lnTo>
                    <a:pt x="99" y="375"/>
                  </a:lnTo>
                  <a:lnTo>
                    <a:pt x="99" y="320"/>
                  </a:lnTo>
                  <a:lnTo>
                    <a:pt x="99" y="239"/>
                  </a:lnTo>
                  <a:lnTo>
                    <a:pt x="99" y="163"/>
                  </a:lnTo>
                  <a:lnTo>
                    <a:pt x="81" y="99"/>
                  </a:lnTo>
                  <a:lnTo>
                    <a:pt x="50" y="74"/>
                  </a:lnTo>
                </a:path>
              </a:pathLst>
            </a:custGeom>
            <a:solidFill>
              <a:srgbClr val="00AE00"/>
            </a:solidFill>
            <a:ln w="12700" cap="rnd">
              <a:solidFill>
                <a:srgbClr val="000000"/>
              </a:solidFill>
              <a:round/>
              <a:headEnd/>
              <a:tailEnd/>
            </a:ln>
          </p:spPr>
          <p:txBody>
            <a:bodyPr/>
            <a:lstStyle/>
            <a:p>
              <a:endParaRPr lang="en-US"/>
            </a:p>
          </p:txBody>
        </p:sp>
        <p:sp>
          <p:nvSpPr>
            <p:cNvPr id="18450" name="Freeform 16"/>
            <p:cNvSpPr>
              <a:spLocks/>
            </p:cNvSpPr>
            <p:nvPr/>
          </p:nvSpPr>
          <p:spPr bwMode="auto">
            <a:xfrm>
              <a:off x="1789" y="1310"/>
              <a:ext cx="177" cy="185"/>
            </a:xfrm>
            <a:custGeom>
              <a:avLst/>
              <a:gdLst>
                <a:gd name="T0" fmla="*/ 1 w 262"/>
                <a:gd name="T1" fmla="*/ 0 h 273"/>
                <a:gd name="T2" fmla="*/ 1 w 262"/>
                <a:gd name="T3" fmla="*/ 1 h 273"/>
                <a:gd name="T4" fmla="*/ 1 w 262"/>
                <a:gd name="T5" fmla="*/ 1 h 273"/>
                <a:gd name="T6" fmla="*/ 1 w 262"/>
                <a:gd name="T7" fmla="*/ 1 h 273"/>
                <a:gd name="T8" fmla="*/ 1 w 262"/>
                <a:gd name="T9" fmla="*/ 1 h 273"/>
                <a:gd name="T10" fmla="*/ 1 w 262"/>
                <a:gd name="T11" fmla="*/ 1 h 273"/>
                <a:gd name="T12" fmla="*/ 1 w 262"/>
                <a:gd name="T13" fmla="*/ 1 h 273"/>
                <a:gd name="T14" fmla="*/ 1 w 262"/>
                <a:gd name="T15" fmla="*/ 1 h 273"/>
                <a:gd name="T16" fmla="*/ 1 w 262"/>
                <a:gd name="T17" fmla="*/ 1 h 273"/>
                <a:gd name="T18" fmla="*/ 1 w 262"/>
                <a:gd name="T19" fmla="*/ 1 h 273"/>
                <a:gd name="T20" fmla="*/ 1 w 262"/>
                <a:gd name="T21" fmla="*/ 1 h 273"/>
                <a:gd name="T22" fmla="*/ 1 w 262"/>
                <a:gd name="T23" fmla="*/ 1 h 273"/>
                <a:gd name="T24" fmla="*/ 1 w 262"/>
                <a:gd name="T25" fmla="*/ 1 h 273"/>
                <a:gd name="T26" fmla="*/ 1 w 262"/>
                <a:gd name="T27" fmla="*/ 1 h 273"/>
                <a:gd name="T28" fmla="*/ 1 w 262"/>
                <a:gd name="T29" fmla="*/ 1 h 273"/>
                <a:gd name="T30" fmla="*/ 0 w 262"/>
                <a:gd name="T31" fmla="*/ 1 h 273"/>
                <a:gd name="T32" fmla="*/ 1 w 262"/>
                <a:gd name="T33" fmla="*/ 0 h 2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2"/>
                <a:gd name="T52" fmla="*/ 0 h 273"/>
                <a:gd name="T53" fmla="*/ 262 w 262"/>
                <a:gd name="T54" fmla="*/ 273 h 2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2" h="273">
                  <a:moveTo>
                    <a:pt x="60" y="0"/>
                  </a:moveTo>
                  <a:lnTo>
                    <a:pt x="99" y="16"/>
                  </a:lnTo>
                  <a:lnTo>
                    <a:pt x="243" y="16"/>
                  </a:lnTo>
                  <a:lnTo>
                    <a:pt x="253" y="56"/>
                  </a:lnTo>
                  <a:lnTo>
                    <a:pt x="224" y="105"/>
                  </a:lnTo>
                  <a:lnTo>
                    <a:pt x="238" y="120"/>
                  </a:lnTo>
                  <a:lnTo>
                    <a:pt x="238" y="155"/>
                  </a:lnTo>
                  <a:lnTo>
                    <a:pt x="261" y="187"/>
                  </a:lnTo>
                  <a:lnTo>
                    <a:pt x="261" y="225"/>
                  </a:lnTo>
                  <a:lnTo>
                    <a:pt x="214" y="241"/>
                  </a:lnTo>
                  <a:lnTo>
                    <a:pt x="160" y="237"/>
                  </a:lnTo>
                  <a:lnTo>
                    <a:pt x="127" y="272"/>
                  </a:lnTo>
                  <a:lnTo>
                    <a:pt x="107" y="268"/>
                  </a:lnTo>
                  <a:lnTo>
                    <a:pt x="78" y="153"/>
                  </a:lnTo>
                  <a:lnTo>
                    <a:pt x="18" y="111"/>
                  </a:lnTo>
                  <a:lnTo>
                    <a:pt x="0" y="74"/>
                  </a:lnTo>
                  <a:lnTo>
                    <a:pt x="60" y="0"/>
                  </a:lnTo>
                </a:path>
              </a:pathLst>
            </a:custGeom>
            <a:solidFill>
              <a:srgbClr val="00AE00"/>
            </a:solidFill>
            <a:ln w="12700" cap="rnd">
              <a:solidFill>
                <a:srgbClr val="000000"/>
              </a:solidFill>
              <a:round/>
              <a:headEnd/>
              <a:tailEnd/>
            </a:ln>
          </p:spPr>
          <p:txBody>
            <a:bodyPr/>
            <a:lstStyle/>
            <a:p>
              <a:endParaRPr lang="en-US"/>
            </a:p>
          </p:txBody>
        </p:sp>
        <p:sp>
          <p:nvSpPr>
            <p:cNvPr id="18451" name="Freeform 17"/>
            <p:cNvSpPr>
              <a:spLocks/>
            </p:cNvSpPr>
            <p:nvPr/>
          </p:nvSpPr>
          <p:spPr bwMode="auto">
            <a:xfrm>
              <a:off x="1935" y="1311"/>
              <a:ext cx="130" cy="179"/>
            </a:xfrm>
            <a:custGeom>
              <a:avLst/>
              <a:gdLst>
                <a:gd name="T0" fmla="*/ 1 w 191"/>
                <a:gd name="T1" fmla="*/ 1 h 263"/>
                <a:gd name="T2" fmla="*/ 1 w 191"/>
                <a:gd name="T3" fmla="*/ 0 h 263"/>
                <a:gd name="T4" fmla="*/ 1 w 191"/>
                <a:gd name="T5" fmla="*/ 1 h 263"/>
                <a:gd name="T6" fmla="*/ 1 w 191"/>
                <a:gd name="T7" fmla="*/ 1 h 263"/>
                <a:gd name="T8" fmla="*/ 1 w 191"/>
                <a:gd name="T9" fmla="*/ 1 h 263"/>
                <a:gd name="T10" fmla="*/ 1 w 191"/>
                <a:gd name="T11" fmla="*/ 1 h 263"/>
                <a:gd name="T12" fmla="*/ 1 w 191"/>
                <a:gd name="T13" fmla="*/ 1 h 263"/>
                <a:gd name="T14" fmla="*/ 1 w 191"/>
                <a:gd name="T15" fmla="*/ 1 h 263"/>
                <a:gd name="T16" fmla="*/ 1 w 191"/>
                <a:gd name="T17" fmla="*/ 1 h 263"/>
                <a:gd name="T18" fmla="*/ 1 w 191"/>
                <a:gd name="T19" fmla="*/ 1 h 263"/>
                <a:gd name="T20" fmla="*/ 0 w 191"/>
                <a:gd name="T21" fmla="*/ 1 h 263"/>
                <a:gd name="T22" fmla="*/ 1 w 191"/>
                <a:gd name="T23" fmla="*/ 1 h 263"/>
                <a:gd name="T24" fmla="*/ 1 w 191"/>
                <a:gd name="T25" fmla="*/ 1 h 263"/>
                <a:gd name="T26" fmla="*/ 1 w 191"/>
                <a:gd name="T27" fmla="*/ 1 h 263"/>
                <a:gd name="T28" fmla="*/ 1 w 191"/>
                <a:gd name="T29" fmla="*/ 1 h 263"/>
                <a:gd name="T30" fmla="*/ 1 w 191"/>
                <a:gd name="T31" fmla="*/ 1 h 263"/>
                <a:gd name="T32" fmla="*/ 1 w 191"/>
                <a:gd name="T33" fmla="*/ 1 h 263"/>
                <a:gd name="T34" fmla="*/ 1 w 191"/>
                <a:gd name="T35" fmla="*/ 1 h 2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1"/>
                <a:gd name="T55" fmla="*/ 0 h 263"/>
                <a:gd name="T56" fmla="*/ 191 w 191"/>
                <a:gd name="T57" fmla="*/ 263 h 2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1" h="263">
                  <a:moveTo>
                    <a:pt x="27" y="16"/>
                  </a:moveTo>
                  <a:lnTo>
                    <a:pt x="50" y="0"/>
                  </a:lnTo>
                  <a:lnTo>
                    <a:pt x="99" y="62"/>
                  </a:lnTo>
                  <a:lnTo>
                    <a:pt x="161" y="91"/>
                  </a:lnTo>
                  <a:lnTo>
                    <a:pt x="190" y="124"/>
                  </a:lnTo>
                  <a:lnTo>
                    <a:pt x="163" y="147"/>
                  </a:lnTo>
                  <a:lnTo>
                    <a:pt x="143" y="161"/>
                  </a:lnTo>
                  <a:lnTo>
                    <a:pt x="83" y="250"/>
                  </a:lnTo>
                  <a:lnTo>
                    <a:pt x="43" y="262"/>
                  </a:lnTo>
                  <a:lnTo>
                    <a:pt x="17" y="248"/>
                  </a:lnTo>
                  <a:lnTo>
                    <a:pt x="0" y="235"/>
                  </a:lnTo>
                  <a:lnTo>
                    <a:pt x="45" y="223"/>
                  </a:lnTo>
                  <a:lnTo>
                    <a:pt x="45" y="184"/>
                  </a:lnTo>
                  <a:lnTo>
                    <a:pt x="21" y="153"/>
                  </a:lnTo>
                  <a:lnTo>
                    <a:pt x="21" y="122"/>
                  </a:lnTo>
                  <a:lnTo>
                    <a:pt x="8" y="103"/>
                  </a:lnTo>
                  <a:lnTo>
                    <a:pt x="37" y="54"/>
                  </a:lnTo>
                  <a:lnTo>
                    <a:pt x="27" y="16"/>
                  </a:lnTo>
                </a:path>
              </a:pathLst>
            </a:custGeom>
            <a:solidFill>
              <a:srgbClr val="00AE00"/>
            </a:solidFill>
            <a:ln w="12700" cap="rnd">
              <a:solidFill>
                <a:srgbClr val="000000"/>
              </a:solidFill>
              <a:round/>
              <a:headEnd/>
              <a:tailEnd/>
            </a:ln>
          </p:spPr>
          <p:txBody>
            <a:bodyPr/>
            <a:lstStyle/>
            <a:p>
              <a:endParaRPr lang="en-US"/>
            </a:p>
          </p:txBody>
        </p:sp>
      </p:grpSp>
      <p:pic>
        <p:nvPicPr>
          <p:cNvPr id="18437" name="Picture 18" descr="BRAZIL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90500"/>
            <a:ext cx="25908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9">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741738"/>
            <a:ext cx="3505200"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3"/>
          <p:cNvSpPr>
            <a:spLocks noChangeShapeType="1"/>
          </p:cNvSpPr>
          <p:nvPr/>
        </p:nvSpPr>
        <p:spPr bwMode="auto">
          <a:xfrm>
            <a:off x="3124200" y="1524000"/>
            <a:ext cx="426720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59" name="Line 4"/>
          <p:cNvSpPr>
            <a:spLocks noChangeShapeType="1"/>
          </p:cNvSpPr>
          <p:nvPr/>
        </p:nvSpPr>
        <p:spPr bwMode="auto">
          <a:xfrm>
            <a:off x="3124200" y="1295400"/>
            <a:ext cx="426720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0" name="Text Box 7"/>
          <p:cNvSpPr txBox="1">
            <a:spLocks noChangeArrowheads="1"/>
          </p:cNvSpPr>
          <p:nvPr/>
        </p:nvSpPr>
        <p:spPr bwMode="auto">
          <a:xfrm>
            <a:off x="0" y="152400"/>
            <a:ext cx="3124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Clr>
                <a:srgbClr val="CCFF33"/>
              </a:buClr>
              <a:buSzPct val="125000"/>
              <a:buFont typeface="Wingdings" panose="05000000000000000000" pitchFamily="2" charset="2"/>
              <a:buNone/>
            </a:pPr>
            <a:r>
              <a:rPr lang="en-US" altLang="en-US" sz="2800">
                <a:latin typeface="Arial" panose="020B0604020202020204" pitchFamily="34" charset="0"/>
              </a:rPr>
              <a:t>Poverty increased by 50% from  1980-2000</a:t>
            </a:r>
          </a:p>
          <a:p>
            <a:pPr algn="ctr" eaLnBrk="1" hangingPunct="1">
              <a:spcBef>
                <a:spcPct val="0"/>
              </a:spcBef>
              <a:buClr>
                <a:srgbClr val="CCFF33"/>
              </a:buClr>
              <a:buSzPct val="125000"/>
              <a:buFont typeface="Wingdings" panose="05000000000000000000" pitchFamily="2" charset="2"/>
              <a:buNone/>
            </a:pPr>
            <a:endParaRPr lang="en-US" altLang="en-US" sz="2800">
              <a:latin typeface="Arial" panose="020B0604020202020204" pitchFamily="34" charset="0"/>
            </a:endParaRPr>
          </a:p>
          <a:p>
            <a:pPr algn="ctr" eaLnBrk="1" hangingPunct="1">
              <a:spcBef>
                <a:spcPct val="0"/>
              </a:spcBef>
              <a:buClr>
                <a:srgbClr val="CCFF33"/>
              </a:buClr>
              <a:buSzPct val="125000"/>
              <a:buFont typeface="Wingdings" panose="05000000000000000000" pitchFamily="2" charset="2"/>
              <a:buNone/>
            </a:pPr>
            <a:r>
              <a:rPr lang="en-US" altLang="en-US" sz="2800">
                <a:latin typeface="Arial" panose="020B0604020202020204" pitchFamily="34" charset="0"/>
              </a:rPr>
              <a:t>Since 2001, disparity dropping</a:t>
            </a:r>
          </a:p>
          <a:p>
            <a:pPr eaLnBrk="1" hangingPunct="1">
              <a:spcBef>
                <a:spcPct val="0"/>
              </a:spcBef>
              <a:buFontTx/>
              <a:buNone/>
            </a:pPr>
            <a:endParaRPr lang="en-US" altLang="en-US" sz="2800">
              <a:latin typeface="Arial" panose="020B0604020202020204" pitchFamily="34" charset="0"/>
            </a:endParaRPr>
          </a:p>
        </p:txBody>
      </p:sp>
      <p:pic>
        <p:nvPicPr>
          <p:cNvPr id="1946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4363" y="76200"/>
            <a:ext cx="5918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481388"/>
            <a:ext cx="533400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8">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88" y="3481388"/>
            <a:ext cx="3516312" cy="237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US" altLang="en-US" smtClean="0"/>
          </a:p>
        </p:txBody>
      </p:sp>
      <p:sp>
        <p:nvSpPr>
          <p:cNvPr id="20483" name="Content Placeholder 2"/>
          <p:cNvSpPr>
            <a:spLocks noGrp="1"/>
          </p:cNvSpPr>
          <p:nvPr>
            <p:ph idx="1"/>
          </p:nvPr>
        </p:nvSpPr>
        <p:spPr/>
        <p:txBody>
          <a:bodyPr/>
          <a:lstStyle/>
          <a:p>
            <a:pPr eaLnBrk="1" hangingPunct="1"/>
            <a:endParaRPr lang="en-US" altLang="en-US" smtClean="0"/>
          </a:p>
        </p:txBody>
      </p:sp>
      <p:pic>
        <p:nvPicPr>
          <p:cNvPr id="2048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533400"/>
            <a:ext cx="4097338" cy="5260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485" name="Picture 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533400"/>
            <a:ext cx="4448175" cy="5905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0521" y="0"/>
            <a:ext cx="8766808" cy="4657748"/>
          </a:xfrm>
          <a:prstGeom prst="rect">
            <a:avLst/>
          </a:prstGeom>
        </p:spPr>
      </p:pic>
      <p:pic>
        <p:nvPicPr>
          <p:cNvPr id="2051" name="Picture 10" descr="applemap.jp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67273" y="1856611"/>
            <a:ext cx="1371600" cy="14247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12" descr="Profile PixEarthView.jpg">
            <a:hlinkClick r:id="rId5"/>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065" y="1985974"/>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2">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5391150"/>
            <a:ext cx="1905000" cy="1314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a:hlinkClick r:id="rId9"/>
          </p:cNvPr>
          <p:cNvPicPr>
            <a:picLocks noChangeAspect="1"/>
          </p:cNvPicPr>
          <p:nvPr/>
        </p:nvPicPr>
        <p:blipFill>
          <a:blip r:embed="rId10"/>
          <a:stretch>
            <a:fillRect/>
          </a:stretch>
        </p:blipFill>
        <p:spPr>
          <a:xfrm>
            <a:off x="7277100" y="5175536"/>
            <a:ext cx="1504950" cy="1504950"/>
          </a:xfrm>
          <a:prstGeom prst="rect">
            <a:avLst/>
          </a:prstGeom>
          <a:ln>
            <a:solidFill>
              <a:schemeClr val="tx1"/>
            </a:solidFill>
          </a:ln>
        </p:spPr>
      </p:pic>
      <p:pic>
        <p:nvPicPr>
          <p:cNvPr id="3" name="Picture 2">
            <a:hlinkClick r:id="rId11"/>
          </p:cNvPr>
          <p:cNvPicPr>
            <a:picLocks noChangeAspect="1"/>
          </p:cNvPicPr>
          <p:nvPr/>
        </p:nvPicPr>
        <p:blipFill>
          <a:blip r:embed="rId12"/>
          <a:stretch>
            <a:fillRect/>
          </a:stretch>
        </p:blipFill>
        <p:spPr>
          <a:xfrm>
            <a:off x="3047967" y="5963101"/>
            <a:ext cx="762066" cy="749873"/>
          </a:xfrm>
          <a:prstGeom prst="rect">
            <a:avLst/>
          </a:prstGeom>
          <a:ln>
            <a:solidFill>
              <a:srgbClr val="000000"/>
            </a:solidFill>
          </a:ln>
        </p:spPr>
      </p:pic>
      <p:pic>
        <p:nvPicPr>
          <p:cNvPr id="11" name="Picture 3">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12615" y="5977382"/>
            <a:ext cx="721310" cy="7213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hlinkClick r:id="rId15"/>
          </p:cNvPr>
          <p:cNvPicPr>
            <a:picLocks noChangeAspect="1"/>
          </p:cNvPicPr>
          <p:nvPr/>
        </p:nvPicPr>
        <p:blipFill>
          <a:blip r:embed="rId16"/>
          <a:stretch>
            <a:fillRect/>
          </a:stretch>
        </p:blipFill>
        <p:spPr>
          <a:xfrm>
            <a:off x="4957979" y="5930613"/>
            <a:ext cx="743776" cy="749873"/>
          </a:xfrm>
          <a:prstGeom prst="rect">
            <a:avLst/>
          </a:prstGeom>
          <a:ln>
            <a:solidFill>
              <a:schemeClr val="tx1"/>
            </a:solidFill>
          </a:ln>
        </p:spPr>
      </p:pic>
    </p:spTree>
    <p:extLst>
      <p:ext uri="{BB962C8B-B14F-4D97-AF65-F5344CB8AC3E}">
        <p14:creationId xmlns:p14="http://schemas.microsoft.com/office/powerpoint/2010/main" val="8274608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38CCFA11-2BF6-40A0-ADE1-292C061F7940}">
  <ds:schemaRefs>
    <ds:schemaRef ds:uri="ESRI.ArcGIS.Mapping.OfficeIntegration.PowerPointInfo"/>
  </ds:schemaRefs>
</ds:datastoreItem>
</file>

<file path=customXml/itemProps2.xml><?xml version="1.0" encoding="utf-8"?>
<ds:datastoreItem xmlns:ds="http://schemas.openxmlformats.org/officeDocument/2006/customXml" ds:itemID="{1A751090-829F-4CD4-A7F0-D2E5131B01D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otalTime>354</TotalTime>
  <Words>342</Words>
  <Application>Microsoft Office PowerPoint</Application>
  <PresentationFormat>On-screen Show (4:3)</PresentationFormat>
  <Paragraphs>48</Paragraphs>
  <Slides>20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Arial Rounded MT Bold</vt:lpstr>
      <vt:lpstr>Arial Black</vt:lpstr>
      <vt:lpstr>Wingdings</vt:lpstr>
      <vt:lpstr>Office Theme</vt:lpstr>
      <vt:lpstr>PowerPoint Presentation</vt:lpstr>
      <vt:lpstr>PowerPoint Presentation</vt:lpstr>
      <vt:lpstr>PowerPoint Presentation</vt:lpstr>
      <vt:lpstr>PowerPoint Presentation</vt:lpstr>
      <vt:lpstr>PowerPoint Presentation</vt:lpstr>
      <vt:lpstr>The City from Above</vt:lpstr>
      <vt:lpstr>PowerPoint Presentation</vt:lpstr>
      <vt:lpstr>Physical Geog: Slopes, Moisture, Vegetation cover</vt:lpstr>
      <vt:lpstr>PowerPoint Presentation</vt:lpstr>
      <vt:lpstr>Human Geog: Poverty, Informal Housing</vt:lpstr>
      <vt:lpstr>PowerPoint Presentation</vt:lpstr>
      <vt:lpstr>How will these events change the city?</vt:lpstr>
      <vt:lpstr>Police Interventions and Demolitions</vt:lpstr>
      <vt:lpstr>PowerPoint Presentation</vt:lpstr>
      <vt:lpstr>PowerPoint Presentation</vt:lpstr>
      <vt:lpstr>PowerPoint Presentation</vt:lpstr>
      <vt:lpstr>BRIC-Poised for the future (Brazil, Russia, India, China)</vt:lpstr>
      <vt:lpstr>PowerPoint Presentation</vt:lpstr>
      <vt:lpstr>PowerPoint Presentation</vt:lpstr>
      <vt:lpstr>PowerPoint Presentation</vt:lpstr>
    </vt:vector>
  </TitlesOfParts>
  <Company>Rhode Island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sdixon</dc:creator>
  <cp:lastModifiedBy>Seth Dixon</cp:lastModifiedBy>
  <cp:revision>12</cp:revision>
  <dcterms:created xsi:type="dcterms:W3CDTF">2013-03-15T18:06:46Z</dcterms:created>
  <dcterms:modified xsi:type="dcterms:W3CDTF">2015-10-27T01:15:26Z</dcterms:modified>
</cp:coreProperties>
</file>