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9"/>
  </p:sldMasterIdLst>
  <p:notesMasterIdLst>
    <p:notesMasterId r:id="rId55"/>
  </p:notesMasterIdLst>
  <p:sldIdLst>
    <p:sldId id="269" r:id="rId10"/>
    <p:sldId id="321" r:id="rId11"/>
    <p:sldId id="320" r:id="rId12"/>
    <p:sldId id="319" r:id="rId13"/>
    <p:sldId id="257" r:id="rId14"/>
    <p:sldId id="276" r:id="rId15"/>
    <p:sldId id="277" r:id="rId16"/>
    <p:sldId id="322" r:id="rId17"/>
    <p:sldId id="323" r:id="rId18"/>
    <p:sldId id="310" r:id="rId19"/>
    <p:sldId id="258" r:id="rId20"/>
    <p:sldId id="308" r:id="rId21"/>
    <p:sldId id="261" r:id="rId22"/>
    <p:sldId id="262" r:id="rId23"/>
    <p:sldId id="325" r:id="rId24"/>
    <p:sldId id="326" r:id="rId25"/>
    <p:sldId id="342" r:id="rId26"/>
    <p:sldId id="314" r:id="rId27"/>
    <p:sldId id="315" r:id="rId28"/>
    <p:sldId id="282" r:id="rId29"/>
    <p:sldId id="265" r:id="rId30"/>
    <p:sldId id="333" r:id="rId31"/>
    <p:sldId id="317" r:id="rId32"/>
    <p:sldId id="318" r:id="rId33"/>
    <p:sldId id="331" r:id="rId34"/>
    <p:sldId id="332" r:id="rId35"/>
    <p:sldId id="316" r:id="rId36"/>
    <p:sldId id="328" r:id="rId37"/>
    <p:sldId id="327" r:id="rId38"/>
    <p:sldId id="263" r:id="rId39"/>
    <p:sldId id="301" r:id="rId40"/>
    <p:sldId id="329" r:id="rId41"/>
    <p:sldId id="330" r:id="rId42"/>
    <p:sldId id="334" r:id="rId43"/>
    <p:sldId id="335" r:id="rId44"/>
    <p:sldId id="336" r:id="rId45"/>
    <p:sldId id="337" r:id="rId46"/>
    <p:sldId id="338" r:id="rId47"/>
    <p:sldId id="339" r:id="rId48"/>
    <p:sldId id="340" r:id="rId49"/>
    <p:sldId id="341" r:id="rId50"/>
    <p:sldId id="280" r:id="rId51"/>
    <p:sldId id="313" r:id="rId52"/>
    <p:sldId id="284" r:id="rId53"/>
    <p:sldId id="307"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87" autoAdjust="0"/>
  </p:normalViewPr>
  <p:slideViewPr>
    <p:cSldViewPr>
      <p:cViewPr varScale="1">
        <p:scale>
          <a:sx n="64" d="100"/>
          <a:sy n="64" d="100"/>
        </p:scale>
        <p:origin x="840"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notesMaster" Target="notesMasters/notesMaster1.xml"/><Relationship Id="rId7" Type="http://schemas.openxmlformats.org/officeDocument/2006/relationships/customXml" Target="../customXml/item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slide" Target="slides/slide45.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4" Type="http://schemas.openxmlformats.org/officeDocument/2006/relationships/customXml" Target="../customXml/item4.xml"/><Relationship Id="rId9" Type="http://schemas.openxmlformats.org/officeDocument/2006/relationships/slideMaster" Target="slideMasters/slideMaster1.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slide" Target="slides/slide4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36A5A5-97EB-4E62-9EB1-CB7E02FC0147}" type="datetimeFigureOut">
              <a:rPr lang="en-US" smtClean="0"/>
              <a:t>10/26/2015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824C6A-8370-40B0-A00B-72B7C46250D9}" type="slidenum">
              <a:rPr lang="en-US" smtClean="0"/>
              <a:t>‹#›</a:t>
            </a:fld>
            <a:endParaRPr lang="en-US"/>
          </a:p>
        </p:txBody>
      </p:sp>
    </p:spTree>
    <p:extLst>
      <p:ext uri="{BB962C8B-B14F-4D97-AF65-F5344CB8AC3E}">
        <p14:creationId xmlns:p14="http://schemas.microsoft.com/office/powerpoint/2010/main" val="181194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Strengthening Geographic Content in the Classroom</a:t>
            </a:r>
          </a:p>
          <a:p>
            <a:r>
              <a:rPr lang="en-US" dirty="0" smtClean="0"/>
              <a:t>Many efforts to strengthen geography education focus on altering</a:t>
            </a:r>
            <a:r>
              <a:rPr lang="en-US" baseline="0" dirty="0" smtClean="0"/>
              <a:t> the</a:t>
            </a:r>
            <a:r>
              <a:rPr lang="en-US" dirty="0" smtClean="0"/>
              <a:t> standards</a:t>
            </a:r>
            <a:r>
              <a:rPr lang="en-US" baseline="0" dirty="0" smtClean="0"/>
              <a:t> at the district, state and national levels.  Sustained improvement in geographic content in the classroom needs to start with teachers and pre-service teachers, where that actual teaching happens.  Practical ideas for teachers to strengthen geography education in their classrooms will be presented.</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1</a:t>
            </a:fld>
            <a:endParaRPr lang="en-US"/>
          </a:p>
        </p:txBody>
      </p:sp>
    </p:spTree>
    <p:extLst>
      <p:ext uri="{BB962C8B-B14F-4D97-AF65-F5344CB8AC3E}">
        <p14:creationId xmlns:p14="http://schemas.microsoft.com/office/powerpoint/2010/main" val="2524682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7</a:t>
            </a:fld>
            <a:endParaRPr lang="en-US"/>
          </a:p>
        </p:txBody>
      </p:sp>
    </p:spTree>
    <p:extLst>
      <p:ext uri="{BB962C8B-B14F-4D97-AF65-F5344CB8AC3E}">
        <p14:creationId xmlns:p14="http://schemas.microsoft.com/office/powerpoint/2010/main" val="4085221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9</a:t>
            </a:fld>
            <a:endParaRPr lang="en-US"/>
          </a:p>
        </p:txBody>
      </p:sp>
    </p:spTree>
    <p:extLst>
      <p:ext uri="{BB962C8B-B14F-4D97-AF65-F5344CB8AC3E}">
        <p14:creationId xmlns:p14="http://schemas.microsoft.com/office/powerpoint/2010/main" val="4085221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Truth</a:t>
            </a:r>
            <a:r>
              <a:rPr lang="en-US" baseline="0" dirty="0" smtClean="0"/>
              <a:t> is also dependent on scale.</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10</a:t>
            </a:fld>
            <a:endParaRPr lang="en-US"/>
          </a:p>
        </p:txBody>
      </p:sp>
    </p:spTree>
    <p:extLst>
      <p:ext uri="{BB962C8B-B14F-4D97-AF65-F5344CB8AC3E}">
        <p14:creationId xmlns:p14="http://schemas.microsoft.com/office/powerpoint/2010/main" val="2068890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World has changed and geographic factors aren’t what they used to be…Truth is both spatially</a:t>
            </a:r>
            <a:r>
              <a:rPr lang="en-US" baseline="0" dirty="0" smtClean="0"/>
              <a:t> AND temporally contingent.  But different doesn’t mean irrelevant.</a:t>
            </a:r>
          </a:p>
          <a:p>
            <a:r>
              <a:rPr lang="en-US" dirty="0" smtClean="0"/>
              <a:t>globalization makes place increasingly important---many think that geography is being conquered by transportation and communications technologies in this era of globalization rendering geography increasingly irrelevant as we move forward.  Nothing could be further from the truth. </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11</a:t>
            </a:fld>
            <a:endParaRPr lang="en-US"/>
          </a:p>
        </p:txBody>
      </p:sp>
    </p:spTree>
    <p:extLst>
      <p:ext uri="{BB962C8B-B14F-4D97-AF65-F5344CB8AC3E}">
        <p14:creationId xmlns:p14="http://schemas.microsoft.com/office/powerpoint/2010/main" val="1537583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global news does not make sense without geographic context </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13</a:t>
            </a:fld>
            <a:endParaRPr lang="en-US"/>
          </a:p>
        </p:txBody>
      </p:sp>
    </p:spTree>
    <p:extLst>
      <p:ext uri="{BB962C8B-B14F-4D97-AF65-F5344CB8AC3E}">
        <p14:creationId xmlns:p14="http://schemas.microsoft.com/office/powerpoint/2010/main" val="3401087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appreciation for cultural diversity is critical for global business</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14</a:t>
            </a:fld>
            <a:endParaRPr lang="en-US"/>
          </a:p>
        </p:txBody>
      </p:sp>
    </p:spTree>
    <p:extLst>
      <p:ext uri="{BB962C8B-B14F-4D97-AF65-F5344CB8AC3E}">
        <p14:creationId xmlns:p14="http://schemas.microsoft.com/office/powerpoint/2010/main" val="3638570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Strengthening Geographic Content in the Classroom</a:t>
            </a:r>
          </a:p>
          <a:p>
            <a:r>
              <a:rPr lang="en-US" dirty="0" smtClean="0"/>
              <a:t>Many efforts to strengthen geography education focus on altering</a:t>
            </a:r>
            <a:r>
              <a:rPr lang="en-US" baseline="0" dirty="0" smtClean="0"/>
              <a:t> the</a:t>
            </a:r>
            <a:r>
              <a:rPr lang="en-US" dirty="0" smtClean="0"/>
              <a:t> standards</a:t>
            </a:r>
            <a:r>
              <a:rPr lang="en-US" baseline="0" dirty="0" smtClean="0"/>
              <a:t> at the district, state and national levels.  Sustained improvement in geographic content in the classroom needs to start with teachers and pre-service teachers, where that actual teaching happens.  Practical ideas for teachers to strengthen geography education in their classrooms will be presented.</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17</a:t>
            </a:fld>
            <a:endParaRPr lang="en-US"/>
          </a:p>
        </p:txBody>
      </p:sp>
    </p:spTree>
    <p:extLst>
      <p:ext uri="{BB962C8B-B14F-4D97-AF65-F5344CB8AC3E}">
        <p14:creationId xmlns:p14="http://schemas.microsoft.com/office/powerpoint/2010/main" val="1952005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environmental changes require holistic thinking about place</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21</a:t>
            </a:fld>
            <a:endParaRPr lang="en-US"/>
          </a:p>
        </p:txBody>
      </p:sp>
    </p:spTree>
    <p:extLst>
      <p:ext uri="{BB962C8B-B14F-4D97-AF65-F5344CB8AC3E}">
        <p14:creationId xmlns:p14="http://schemas.microsoft.com/office/powerpoint/2010/main" val="3767031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Geographic thinking can unite and synthesize all the social studies</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23</a:t>
            </a:fld>
            <a:endParaRPr lang="en-US"/>
          </a:p>
        </p:txBody>
      </p:sp>
    </p:spTree>
    <p:extLst>
      <p:ext uri="{BB962C8B-B14F-4D97-AF65-F5344CB8AC3E}">
        <p14:creationId xmlns:p14="http://schemas.microsoft.com/office/powerpoint/2010/main" val="2675988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Regions are artificial constructs that we make to group similar places together since we can't know everything about an infinite number of places.  Far distant places are incredibly relevant to the daily interactions of many places. </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29</a:t>
            </a:fld>
            <a:endParaRPr lang="en-US"/>
          </a:p>
        </p:txBody>
      </p:sp>
    </p:spTree>
    <p:extLst>
      <p:ext uri="{BB962C8B-B14F-4D97-AF65-F5344CB8AC3E}">
        <p14:creationId xmlns:p14="http://schemas.microsoft.com/office/powerpoint/2010/main" val="2671908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cultural is political.  The demographic is economic.  The urban and the rural are not mutually exclusive. </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30</a:t>
            </a:fld>
            <a:endParaRPr lang="en-US"/>
          </a:p>
        </p:txBody>
      </p:sp>
    </p:spTree>
    <p:extLst>
      <p:ext uri="{BB962C8B-B14F-4D97-AF65-F5344CB8AC3E}">
        <p14:creationId xmlns:p14="http://schemas.microsoft.com/office/powerpoint/2010/main" val="2779666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 Union Pacific freight train passes between windmills on January 17, 2010 near of Palm Springs, California. </a:t>
            </a: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891A3F7-D999-4911-AA0F-97E92F578104}" type="slidenum">
              <a:rPr lang="en-US" altLang="en-US" smtClean="0">
                <a:cs typeface="Arial" charset="0"/>
              </a:rPr>
              <a:pPr eaLnBrk="1" hangingPunct="1"/>
              <a:t>32</a:t>
            </a:fld>
            <a:endParaRPr lang="en-US" altLang="en-US" smtClean="0">
              <a:cs typeface="Arial" charset="0"/>
            </a:endParaRPr>
          </a:p>
        </p:txBody>
      </p:sp>
    </p:spTree>
    <p:extLst>
      <p:ext uri="{BB962C8B-B14F-4D97-AF65-F5344CB8AC3E}">
        <p14:creationId xmlns:p14="http://schemas.microsoft.com/office/powerpoint/2010/main" val="3005484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8132" name="Slide Number Placeholder 3"/>
          <p:cNvSpPr>
            <a:spLocks noGrp="1"/>
          </p:cNvSpPr>
          <p:nvPr>
            <p:ph type="sldNum" sz="quarter" idx="5"/>
          </p:nvPr>
        </p:nvSpPr>
        <p:spPr/>
        <p:txBody>
          <a:bodyPr/>
          <a:lstStyle/>
          <a:p>
            <a:pPr>
              <a:defRPr/>
            </a:pPr>
            <a:fld id="{B75A738F-50D3-40D0-A15D-CBB35AF45337}" type="slidenum">
              <a:rPr lang="en-US" smtClean="0"/>
              <a:pPr>
                <a:defRPr/>
              </a:pPr>
              <a:t>33</a:t>
            </a:fld>
            <a:endParaRPr lang="en-US" smtClean="0"/>
          </a:p>
        </p:txBody>
      </p:sp>
    </p:spTree>
    <p:extLst>
      <p:ext uri="{BB962C8B-B14F-4D97-AF65-F5344CB8AC3E}">
        <p14:creationId xmlns:p14="http://schemas.microsoft.com/office/powerpoint/2010/main" val="3569625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charset="0"/>
              </a:defRPr>
            </a:lvl1pPr>
            <a:lvl2pPr marL="742950" indent="-285750" eaLnBrk="0" hangingPunct="0">
              <a:spcBef>
                <a:spcPct val="30000"/>
              </a:spcBef>
              <a:defRPr sz="1200">
                <a:solidFill>
                  <a:schemeClr val="tx1"/>
                </a:solidFill>
                <a:latin typeface="Times New Roman" charset="0"/>
              </a:defRPr>
            </a:lvl2pPr>
            <a:lvl3pPr marL="1143000" indent="-228600" eaLnBrk="0" hangingPunct="0">
              <a:spcBef>
                <a:spcPct val="30000"/>
              </a:spcBef>
              <a:defRPr sz="1200">
                <a:solidFill>
                  <a:schemeClr val="tx1"/>
                </a:solidFill>
                <a:latin typeface="Times New Roman" charset="0"/>
              </a:defRPr>
            </a:lvl3pPr>
            <a:lvl4pPr marL="1600200" indent="-228600" eaLnBrk="0" hangingPunct="0">
              <a:spcBef>
                <a:spcPct val="30000"/>
              </a:spcBef>
              <a:defRPr sz="1200">
                <a:solidFill>
                  <a:schemeClr val="tx1"/>
                </a:solidFill>
                <a:latin typeface="Times New Roman" charset="0"/>
              </a:defRPr>
            </a:lvl4pPr>
            <a:lvl5pPr marL="2057400" indent="-228600" eaLnBrk="0" hangingPunct="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eaLnBrk="1" hangingPunct="1">
              <a:spcBef>
                <a:spcPct val="0"/>
              </a:spcBef>
            </a:pPr>
            <a:fld id="{1C3C334A-876A-4E7A-8DEB-4928CDBC460D}" type="slidenum">
              <a:rPr lang="en-US" altLang="en-US" smtClean="0"/>
              <a:pPr eaLnBrk="1" hangingPunct="1">
                <a:spcBef>
                  <a:spcPct val="0"/>
                </a:spcBef>
              </a:pPr>
              <a:t>34</a:t>
            </a:fld>
            <a:endParaRPr lang="en-US" altLang="en-US" smtClean="0"/>
          </a:p>
        </p:txBody>
      </p:sp>
      <p:sp>
        <p:nvSpPr>
          <p:cNvPr id="47107"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eaLnBrk="1" hangingPunct="1"/>
            <a:endParaRPr lang="en-US" altLang="en-US" smtClean="0">
              <a:latin typeface="Times New Roman" charset="0"/>
            </a:endParaRPr>
          </a:p>
        </p:txBody>
      </p:sp>
      <p:sp>
        <p:nvSpPr>
          <p:cNvPr id="47108"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extLst>
      <p:ext uri="{BB962C8B-B14F-4D97-AF65-F5344CB8AC3E}">
        <p14:creationId xmlns:p14="http://schemas.microsoft.com/office/powerpoint/2010/main" val="813349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charset="0"/>
              </a:defRPr>
            </a:lvl1pPr>
            <a:lvl2pPr marL="742950" indent="-285750" eaLnBrk="0" hangingPunct="0">
              <a:spcBef>
                <a:spcPct val="30000"/>
              </a:spcBef>
              <a:defRPr sz="1200">
                <a:solidFill>
                  <a:schemeClr val="tx1"/>
                </a:solidFill>
                <a:latin typeface="Times New Roman" charset="0"/>
              </a:defRPr>
            </a:lvl2pPr>
            <a:lvl3pPr marL="1143000" indent="-228600" eaLnBrk="0" hangingPunct="0">
              <a:spcBef>
                <a:spcPct val="30000"/>
              </a:spcBef>
              <a:defRPr sz="1200">
                <a:solidFill>
                  <a:schemeClr val="tx1"/>
                </a:solidFill>
                <a:latin typeface="Times New Roman" charset="0"/>
              </a:defRPr>
            </a:lvl3pPr>
            <a:lvl4pPr marL="1600200" indent="-228600" eaLnBrk="0" hangingPunct="0">
              <a:spcBef>
                <a:spcPct val="30000"/>
              </a:spcBef>
              <a:defRPr sz="1200">
                <a:solidFill>
                  <a:schemeClr val="tx1"/>
                </a:solidFill>
                <a:latin typeface="Times New Roman" charset="0"/>
              </a:defRPr>
            </a:lvl4pPr>
            <a:lvl5pPr marL="2057400" indent="-228600" eaLnBrk="0" hangingPunct="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eaLnBrk="1" hangingPunct="1">
              <a:spcBef>
                <a:spcPct val="0"/>
              </a:spcBef>
            </a:pPr>
            <a:fld id="{963DC082-6D17-44FC-BC1D-3A13E83E0D23}" type="slidenum">
              <a:rPr lang="en-US" altLang="en-US" smtClean="0"/>
              <a:pPr eaLnBrk="1" hangingPunct="1">
                <a:spcBef>
                  <a:spcPct val="0"/>
                </a:spcBef>
              </a:pPr>
              <a:t>35</a:t>
            </a:fld>
            <a:endParaRPr lang="en-US" altLang="en-US" smtClean="0"/>
          </a:p>
        </p:txBody>
      </p:sp>
      <p:sp>
        <p:nvSpPr>
          <p:cNvPr id="48131" name="Rectangle 2"/>
          <p:cNvSpPr>
            <a:spLocks noGrp="1" noRot="1" noChangeAspect="1" noChangeArrowheads="1" noTextEdit="1"/>
          </p:cNvSpPr>
          <p:nvPr>
            <p:ph type="sldImg"/>
          </p:nvPr>
        </p:nvSpPr>
        <p:spPr>
          <a:xfrm>
            <a:off x="1150938" y="692150"/>
            <a:ext cx="4556125" cy="3416300"/>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charset="0"/>
            </a:endParaRPr>
          </a:p>
        </p:txBody>
      </p:sp>
    </p:spTree>
    <p:extLst>
      <p:ext uri="{BB962C8B-B14F-4D97-AF65-F5344CB8AC3E}">
        <p14:creationId xmlns:p14="http://schemas.microsoft.com/office/powerpoint/2010/main" val="3898350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charset="0"/>
              </a:rPr>
              <a:t>3 types of Place: Absolute, Relative, and Relational</a:t>
            </a: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charset="0"/>
              </a:defRPr>
            </a:lvl1pPr>
            <a:lvl2pPr marL="742950" indent="-285750" eaLnBrk="0" hangingPunct="0">
              <a:spcBef>
                <a:spcPct val="30000"/>
              </a:spcBef>
              <a:defRPr sz="1200">
                <a:solidFill>
                  <a:schemeClr val="tx1"/>
                </a:solidFill>
                <a:latin typeface="Times New Roman" charset="0"/>
              </a:defRPr>
            </a:lvl2pPr>
            <a:lvl3pPr marL="1143000" indent="-228600" eaLnBrk="0" hangingPunct="0">
              <a:spcBef>
                <a:spcPct val="30000"/>
              </a:spcBef>
              <a:defRPr sz="1200">
                <a:solidFill>
                  <a:schemeClr val="tx1"/>
                </a:solidFill>
                <a:latin typeface="Times New Roman" charset="0"/>
              </a:defRPr>
            </a:lvl3pPr>
            <a:lvl4pPr marL="1600200" indent="-228600" eaLnBrk="0" hangingPunct="0">
              <a:spcBef>
                <a:spcPct val="30000"/>
              </a:spcBef>
              <a:defRPr sz="1200">
                <a:solidFill>
                  <a:schemeClr val="tx1"/>
                </a:solidFill>
                <a:latin typeface="Times New Roman" charset="0"/>
              </a:defRPr>
            </a:lvl4pPr>
            <a:lvl5pPr marL="2057400" indent="-228600" eaLnBrk="0" hangingPunct="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eaLnBrk="1" hangingPunct="1">
              <a:spcBef>
                <a:spcPct val="0"/>
              </a:spcBef>
            </a:pPr>
            <a:fld id="{DD47A4C5-EFAF-4F52-A4C3-3B7B63C3C14C}" type="slidenum">
              <a:rPr lang="en-US" altLang="en-US" smtClean="0"/>
              <a:pPr eaLnBrk="1" hangingPunct="1">
                <a:spcBef>
                  <a:spcPct val="0"/>
                </a:spcBef>
              </a:pPr>
              <a:t>36</a:t>
            </a:fld>
            <a:endParaRPr lang="en-US" altLang="en-US" smtClean="0"/>
          </a:p>
        </p:txBody>
      </p:sp>
    </p:spTree>
    <p:extLst>
      <p:ext uri="{BB962C8B-B14F-4D97-AF65-F5344CB8AC3E}">
        <p14:creationId xmlns:p14="http://schemas.microsoft.com/office/powerpoint/2010/main" val="2227548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charset="0"/>
              </a:rPr>
              <a:t>Canal Burano Venice Italy  Mesa Verde National Park (Cliff Palace)</a:t>
            </a: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charset="0"/>
              </a:defRPr>
            </a:lvl1pPr>
            <a:lvl2pPr marL="742950" indent="-285750" eaLnBrk="0" hangingPunct="0">
              <a:spcBef>
                <a:spcPct val="30000"/>
              </a:spcBef>
              <a:defRPr sz="1200">
                <a:solidFill>
                  <a:schemeClr val="tx1"/>
                </a:solidFill>
                <a:latin typeface="Times New Roman" charset="0"/>
              </a:defRPr>
            </a:lvl2pPr>
            <a:lvl3pPr marL="1143000" indent="-228600" eaLnBrk="0" hangingPunct="0">
              <a:spcBef>
                <a:spcPct val="30000"/>
              </a:spcBef>
              <a:defRPr sz="1200">
                <a:solidFill>
                  <a:schemeClr val="tx1"/>
                </a:solidFill>
                <a:latin typeface="Times New Roman" charset="0"/>
              </a:defRPr>
            </a:lvl3pPr>
            <a:lvl4pPr marL="1600200" indent="-228600" eaLnBrk="0" hangingPunct="0">
              <a:spcBef>
                <a:spcPct val="30000"/>
              </a:spcBef>
              <a:defRPr sz="1200">
                <a:solidFill>
                  <a:schemeClr val="tx1"/>
                </a:solidFill>
                <a:latin typeface="Times New Roman" charset="0"/>
              </a:defRPr>
            </a:lvl4pPr>
            <a:lvl5pPr marL="2057400" indent="-228600" eaLnBrk="0" hangingPunct="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eaLnBrk="1" hangingPunct="1">
              <a:spcBef>
                <a:spcPct val="0"/>
              </a:spcBef>
            </a:pPr>
            <a:fld id="{F189831C-0B8A-4547-A82E-B2911B9C334F}" type="slidenum">
              <a:rPr lang="en-US" altLang="en-US" smtClean="0"/>
              <a:pPr eaLnBrk="1" hangingPunct="1">
                <a:spcBef>
                  <a:spcPct val="0"/>
                </a:spcBef>
              </a:pPr>
              <a:t>39</a:t>
            </a:fld>
            <a:endParaRPr lang="en-US" altLang="en-US" smtClean="0"/>
          </a:p>
        </p:txBody>
      </p:sp>
    </p:spTree>
    <p:extLst>
      <p:ext uri="{BB962C8B-B14F-4D97-AF65-F5344CB8AC3E}">
        <p14:creationId xmlns:p14="http://schemas.microsoft.com/office/powerpoint/2010/main" val="1814535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695481-E1AB-4DAB-A6AC-18850CDFAA94}" type="slidenum">
              <a:rPr lang="en-US" altLang="en-US" smtClean="0"/>
              <a:pPr eaLnBrk="1" hangingPunct="1"/>
              <a:t>40</a:t>
            </a:fld>
            <a:endParaRPr lang="en-US" alt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If you were to parachute in to a new place, where you didn’t speak the language, what are some clues you might be able to get about the culture just from looking around?</a:t>
            </a:r>
          </a:p>
          <a:p>
            <a:pPr eaLnBrk="1" hangingPunct="1"/>
            <a:r>
              <a:rPr lang="en-US" altLang="en-US" smtClean="0"/>
              <a:t>You would “read” the cultural landscape—This is the </a:t>
            </a:r>
            <a:r>
              <a:rPr lang="en-US" altLang="en-US" b="1" smtClean="0"/>
              <a:t>Orkhon Valley Cultural Landscape World Heritage Site (Mongolia)</a:t>
            </a:r>
            <a:endParaRPr lang="en-US" altLang="en-US" smtClean="0"/>
          </a:p>
        </p:txBody>
      </p:sp>
    </p:spTree>
    <p:extLst>
      <p:ext uri="{BB962C8B-B14F-4D97-AF65-F5344CB8AC3E}">
        <p14:creationId xmlns:p14="http://schemas.microsoft.com/office/powerpoint/2010/main" val="3545489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can there be violence right on our doorstep?</a:t>
            </a:r>
            <a:r>
              <a:rPr lang="en-US" baseline="0" dirty="0" smtClean="0"/>
              <a:t>  Flip it.  There is violence in Northern Mexico BECAUSE it’s right on the border with the USA. </a:t>
            </a:r>
            <a:endParaRPr lang="en-US" dirty="0"/>
          </a:p>
        </p:txBody>
      </p:sp>
      <p:sp>
        <p:nvSpPr>
          <p:cNvPr id="4" name="Slide Number Placeholder 3"/>
          <p:cNvSpPr>
            <a:spLocks noGrp="1"/>
          </p:cNvSpPr>
          <p:nvPr>
            <p:ph type="sldNum" sz="quarter" idx="10"/>
          </p:nvPr>
        </p:nvSpPr>
        <p:spPr/>
        <p:txBody>
          <a:bodyPr/>
          <a:lstStyle/>
          <a:p>
            <a:fld id="{14824C6A-8370-40B0-A00B-72B7C46250D9}" type="slidenum">
              <a:rPr lang="en-US" smtClean="0"/>
              <a:t>43</a:t>
            </a:fld>
            <a:endParaRPr lang="en-US"/>
          </a:p>
        </p:txBody>
      </p:sp>
    </p:spTree>
    <p:extLst>
      <p:ext uri="{BB962C8B-B14F-4D97-AF65-F5344CB8AC3E}">
        <p14:creationId xmlns:p14="http://schemas.microsoft.com/office/powerpoint/2010/main" val="1864712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697F22-B8C1-4139-8D24-9DF401438F40}"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231216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697F22-B8C1-4139-8D24-9DF401438F40}"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225708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697F22-B8C1-4139-8D24-9DF401438F40}"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2583136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697F22-B8C1-4139-8D24-9DF401438F40}"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3180175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697F22-B8C1-4139-8D24-9DF401438F40}" type="datetimeFigureOut">
              <a:rPr lang="en-US" smtClean="0"/>
              <a:t>10/26/2015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44190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697F22-B8C1-4139-8D24-9DF401438F40}" type="datetimeFigureOut">
              <a:rPr lang="en-US" smtClean="0"/>
              <a:t>10/26/2015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50656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97F22-B8C1-4139-8D24-9DF401438F40}" type="datetimeFigureOut">
              <a:rPr lang="en-US" smtClean="0"/>
              <a:t>10/26/2015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1484671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97F22-B8C1-4139-8D24-9DF401438F40}"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1706226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97F22-B8C1-4139-8D24-9DF401438F40}" type="datetimeFigureOut">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24537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697F22-B8C1-4139-8D24-9DF401438F40}"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1460011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697F22-B8C1-4139-8D24-9DF401438F40}" type="datetimeFigureOut">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C7D614-24F8-4FC3-BC24-6BF5BC78D3D8}" type="slidenum">
              <a:rPr lang="en-US" smtClean="0"/>
              <a:t>‹#›</a:t>
            </a:fld>
            <a:endParaRPr lang="en-US"/>
          </a:p>
        </p:txBody>
      </p:sp>
    </p:spTree>
    <p:extLst>
      <p:ext uri="{BB962C8B-B14F-4D97-AF65-F5344CB8AC3E}">
        <p14:creationId xmlns:p14="http://schemas.microsoft.com/office/powerpoint/2010/main" val="4150740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97F22-B8C1-4139-8D24-9DF401438F40}" type="datetimeFigureOut">
              <a:rPr lang="en-US" smtClean="0"/>
              <a:t>10/26/2015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C7D614-24F8-4FC3-BC24-6BF5BC78D3D8}" type="slidenum">
              <a:rPr lang="en-US" smtClean="0"/>
              <a:t>‹#›</a:t>
            </a:fld>
            <a:endParaRPr lang="en-US"/>
          </a:p>
        </p:txBody>
      </p:sp>
    </p:spTree>
    <p:extLst>
      <p:ext uri="{BB962C8B-B14F-4D97-AF65-F5344CB8AC3E}">
        <p14:creationId xmlns:p14="http://schemas.microsoft.com/office/powerpoint/2010/main" val="1992291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scoop.it/t/geography-education" TargetMode="External"/><Relationship Id="rId13" Type="http://schemas.openxmlformats.org/officeDocument/2006/relationships/image" Target="../media/image6.png"/><Relationship Id="rId3" Type="http://schemas.openxmlformats.org/officeDocument/2006/relationships/hyperlink" Target="http://www.scoop.it/t/geography-education/p/1743107787/the-artist-behind-the-apple-globe" TargetMode="External"/><Relationship Id="rId7" Type="http://schemas.openxmlformats.org/officeDocument/2006/relationships/image" Target="../media/image3.jpeg"/><Relationship Id="rId12" Type="http://schemas.openxmlformats.org/officeDocument/2006/relationships/hyperlink" Target="http://www.facebook.com/geographyeducation" TargetMode="External"/><Relationship Id="rId17" Type="http://schemas.openxmlformats.org/officeDocument/2006/relationships/image" Target="../media/image8.png"/><Relationship Id="rId2" Type="http://schemas.openxmlformats.org/officeDocument/2006/relationships/notesSlide" Target="../notesSlides/notesSlide1.xml"/><Relationship Id="rId16" Type="http://schemas.openxmlformats.org/officeDocument/2006/relationships/hyperlink" Target="http://rigea.org/" TargetMode="External"/><Relationship Id="rId1" Type="http://schemas.openxmlformats.org/officeDocument/2006/relationships/slideLayout" Target="../slideLayouts/slideLayout7.xml"/><Relationship Id="rId6" Type="http://schemas.openxmlformats.org/officeDocument/2006/relationships/image" Target="../media/image2.jpeg"/><Relationship Id="rId11" Type="http://schemas.openxmlformats.org/officeDocument/2006/relationships/image" Target="../media/image5.png"/><Relationship Id="rId5" Type="http://schemas.openxmlformats.org/officeDocument/2006/relationships/hyperlink" Target="http://geographyeducation.org/" TargetMode="External"/><Relationship Id="rId15" Type="http://schemas.openxmlformats.org/officeDocument/2006/relationships/image" Target="../media/image7.png"/><Relationship Id="rId10" Type="http://schemas.openxmlformats.org/officeDocument/2006/relationships/hyperlink" Target="http://pinterest.com/geogeducation/" TargetMode="External"/><Relationship Id="rId4" Type="http://schemas.openxmlformats.org/officeDocument/2006/relationships/image" Target="../media/image1.jpeg"/><Relationship Id="rId9" Type="http://schemas.openxmlformats.org/officeDocument/2006/relationships/image" Target="../media/image4.png"/><Relationship Id="rId14" Type="http://schemas.openxmlformats.org/officeDocument/2006/relationships/hyperlink" Target="http://twitter.com/ProfessorDixon"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scoop.it/t/geography-education/p/4017754750/2014/03/16/go-west-young-people-and-east"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youtube.com/watch?v=8D6pPgwafq0" TargetMode="Externa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drought.unl.edu/DroughtBasics/WhatisClimatology/ClimographsforSelectedUSCities.aspx"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scoop.it/t/geography-education/p/4002805566/2013/06/06/not-all-english-is-the-same"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co.lt/6EpEO1"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scoop.it/t/geography-education/p/4023590242/2014/07/16/visualizing-time-and-spac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hyperlink" Target="http://www.scoop.it/t/geography-education/p/830951581/2011/12/16/mapping-functional-distance-the-communte" TargetMode="External"/><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hyperlink" Target="http://www.scoop.it/t/geography-education/p/1760944831/2012/05/11/why-is-geo-literacy-important" TargetMode="External"/><Relationship Id="rId1" Type="http://schemas.openxmlformats.org/officeDocument/2006/relationships/slideLayout" Target="../slideLayouts/slideLayout2.xml"/><Relationship Id="rId6" Type="http://schemas.openxmlformats.org/officeDocument/2006/relationships/hyperlink" Target="http://www.scoop.it/t/geography-education/p/1123516643/2012/02/04/is-gps-ruining-our-navigation-skills" TargetMode="External"/><Relationship Id="rId11" Type="http://schemas.openxmlformats.org/officeDocument/2006/relationships/image" Target="../media/image27.png"/><Relationship Id="rId5" Type="http://schemas.openxmlformats.org/officeDocument/2006/relationships/image" Target="../media/image24.png"/><Relationship Id="rId10" Type="http://schemas.openxmlformats.org/officeDocument/2006/relationships/hyperlink" Target="http://www.scoop.it/t/geography-education?q=mental+maps" TargetMode="External"/><Relationship Id="rId4" Type="http://schemas.openxmlformats.org/officeDocument/2006/relationships/hyperlink" Target="http://sco.lt/6Glc0n" TargetMode="External"/><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hyperlink" Target="http://www.scoop.it/t/geography-education/?tag=Syria" TargetMode="External"/><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hyperlink" Target="http://www.scoop.it/t/geography-education/p/3998608305/2013/03/20/struggle-for-smarts-how-eastern-and-western-cultures-tackle-learnin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hyperlink" Target="http://www.scoop.it/t/geography-education/p/1870233730/2012/05/30/replace-fear-of-the-unknown-with-curiosity" TargetMode="Externa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hyperlink" Target="http://www.scoop.it/t/geography-education?tag=devolution" TargetMode="External"/><Relationship Id="rId3" Type="http://schemas.openxmlformats.org/officeDocument/2006/relationships/image" Target="../media/image34.jpeg"/><Relationship Id="rId7" Type="http://schemas.openxmlformats.org/officeDocument/2006/relationships/image" Target="../media/image36.png"/><Relationship Id="rId2" Type="http://schemas.openxmlformats.org/officeDocument/2006/relationships/hyperlink" Target="http://www.scoop.it/t/geography-education/p/2705655276/2012/09/16/disputed-isles" TargetMode="External"/><Relationship Id="rId1" Type="http://schemas.openxmlformats.org/officeDocument/2006/relationships/slideLayout" Target="../slideLayouts/slideLayout2.xml"/><Relationship Id="rId6" Type="http://schemas.openxmlformats.org/officeDocument/2006/relationships/hyperlink" Target="http://www.scoop.it/t/geography-education/p/3713339870/2012/12/14/the-italians-who-want-to-be-austrian" TargetMode="External"/><Relationship Id="rId5" Type="http://schemas.openxmlformats.org/officeDocument/2006/relationships/image" Target="../media/image35.jpeg"/><Relationship Id="rId4" Type="http://schemas.openxmlformats.org/officeDocument/2006/relationships/hyperlink" Target="http://www.scoop.it/t/geography-education/p/2638972258/2012/09/09/the-separatist-map-of-africa"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co.lt/77vxzN" TargetMode="External"/><Relationship Id="rId3" Type="http://schemas.openxmlformats.org/officeDocument/2006/relationships/image" Target="../media/image37.jpeg"/><Relationship Id="rId7" Type="http://schemas.openxmlformats.org/officeDocument/2006/relationships/image" Target="../media/image39.jpeg"/><Relationship Id="rId2" Type="http://schemas.openxmlformats.org/officeDocument/2006/relationships/hyperlink" Target="http://www.scoop.it/t/geography-education/p/3999262357/2013/04/02/the-golan-heights" TargetMode="External"/><Relationship Id="rId1" Type="http://schemas.openxmlformats.org/officeDocument/2006/relationships/slideLayout" Target="../slideLayouts/slideLayout2.xml"/><Relationship Id="rId6" Type="http://schemas.openxmlformats.org/officeDocument/2006/relationships/hyperlink" Target="http://www.scoop.it/t/geography-education/p/3999664681/2013/04/10/song-european-union" TargetMode="External"/><Relationship Id="rId5" Type="http://schemas.openxmlformats.org/officeDocument/2006/relationships/image" Target="../media/image38.jpeg"/><Relationship Id="rId4" Type="http://schemas.openxmlformats.org/officeDocument/2006/relationships/hyperlink" Target="http://sco.lt/8hRKl7" TargetMode="External"/><Relationship Id="rId9" Type="http://schemas.openxmlformats.org/officeDocument/2006/relationships/image" Target="../media/image40.jpeg"/></Relationships>
</file>

<file path=ppt/slides/_rels/slide17.xml.rels><?xml version="1.0" encoding="UTF-8" standalone="yes"?>
<Relationships xmlns="http://schemas.openxmlformats.org/package/2006/relationships"><Relationship Id="rId8" Type="http://schemas.openxmlformats.org/officeDocument/2006/relationships/hyperlink" Target="http://www.scoop.it/t/geography-education" TargetMode="External"/><Relationship Id="rId13" Type="http://schemas.openxmlformats.org/officeDocument/2006/relationships/image" Target="../media/image6.png"/><Relationship Id="rId3" Type="http://schemas.openxmlformats.org/officeDocument/2006/relationships/hyperlink" Target="http://www.scoop.it/t/geography-education/p/1743107787/the-artist-behind-the-apple-globe" TargetMode="External"/><Relationship Id="rId7" Type="http://schemas.openxmlformats.org/officeDocument/2006/relationships/image" Target="../media/image3.jpeg"/><Relationship Id="rId12" Type="http://schemas.openxmlformats.org/officeDocument/2006/relationships/hyperlink" Target="http://www.facebook.com/geographyeducation" TargetMode="External"/><Relationship Id="rId17" Type="http://schemas.openxmlformats.org/officeDocument/2006/relationships/image" Target="../media/image8.png"/><Relationship Id="rId2" Type="http://schemas.openxmlformats.org/officeDocument/2006/relationships/notesSlide" Target="../notesSlides/notesSlide8.xml"/><Relationship Id="rId16" Type="http://schemas.openxmlformats.org/officeDocument/2006/relationships/hyperlink" Target="http://rigea.org/" TargetMode="External"/><Relationship Id="rId1" Type="http://schemas.openxmlformats.org/officeDocument/2006/relationships/slideLayout" Target="../slideLayouts/slideLayout7.xml"/><Relationship Id="rId6" Type="http://schemas.openxmlformats.org/officeDocument/2006/relationships/image" Target="../media/image2.jpeg"/><Relationship Id="rId11" Type="http://schemas.openxmlformats.org/officeDocument/2006/relationships/image" Target="../media/image5.png"/><Relationship Id="rId5" Type="http://schemas.openxmlformats.org/officeDocument/2006/relationships/hyperlink" Target="http://geographyeducation.org/" TargetMode="External"/><Relationship Id="rId15" Type="http://schemas.openxmlformats.org/officeDocument/2006/relationships/image" Target="../media/image7.png"/><Relationship Id="rId10" Type="http://schemas.openxmlformats.org/officeDocument/2006/relationships/hyperlink" Target="http://pinterest.com/geogeducation/" TargetMode="External"/><Relationship Id="rId4" Type="http://schemas.openxmlformats.org/officeDocument/2006/relationships/image" Target="../media/image1.jpeg"/><Relationship Id="rId9" Type="http://schemas.openxmlformats.org/officeDocument/2006/relationships/image" Target="../media/image4.png"/><Relationship Id="rId14" Type="http://schemas.openxmlformats.org/officeDocument/2006/relationships/hyperlink" Target="http://twitter.com/ProfessorDixo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scoop.it/t/geography-education/p/1743107787/the-artist-behind-the-apple-globe" TargetMode="Externa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hyperlink" Target="http://geographyeducation.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7.jpeg"/><Relationship Id="rId2" Type="http://schemas.openxmlformats.org/officeDocument/2006/relationships/hyperlink" Target="http://sco.lt/7Faerh" TargetMode="External"/><Relationship Id="rId1" Type="http://schemas.openxmlformats.org/officeDocument/2006/relationships/slideLayout" Target="../slideLayouts/slideLayout2.xml"/><Relationship Id="rId6" Type="http://schemas.openxmlformats.org/officeDocument/2006/relationships/hyperlink" Target="http://sco.lt/6aMsnB" TargetMode="External"/><Relationship Id="rId5" Type="http://schemas.openxmlformats.org/officeDocument/2006/relationships/image" Target="../media/image46.jpeg"/><Relationship Id="rId4" Type="http://schemas.openxmlformats.org/officeDocument/2006/relationships/hyperlink" Target="http://sco.lt/4zveML"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sco.lt/50C665" TargetMode="External"/><Relationship Id="rId7" Type="http://schemas.openxmlformats.org/officeDocument/2006/relationships/hyperlink" Target="http://sco.lt/8r7T8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hyperlink" Target="http://www.scoop.it/t/geography-education?q=andes" TargetMode="External"/><Relationship Id="rId10"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hyperlink" Target="http://www.scoop.it/t/geography-education/?tag=anthropocen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scoop.it/t/geography-education/p/4014637264/2014/01/22/places-in-their-proper-perspectives" TargetMode="External"/><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www.scoop.it/t/geography-education?q=where+does+your+water+come+from" TargetMode="External"/><Relationship Id="rId7" Type="http://schemas.openxmlformats.org/officeDocument/2006/relationships/hyperlink" Target="http://www.scoop.it/t/geography-education?q=build+scratch"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hyperlink" Target="http://www.scoop.it/t/geography-education/p/3999600724/2013/04/08/international-migration" TargetMode="Externa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www.scoop.it/t/geography-education?tag=gerrymandering" TargetMode="Externa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hyperlink" Target="http://www.scoop.it/t/geography-education?tag=Afghanistan"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www.scoop.it/t/geography-education/?tag=gapminder" TargetMode="Externa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hyperlink" Target="http://www.scoop.it/t/geography-education/?tag=esri"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geographyeducation.org/2014/03/05/shanghais-global-ascendance/"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co.lt/5bKN4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hyperlink" Target="http://www.scoop.it/t/geography-education/p/3504133725/2012/11/27/the-geography-of-a-penci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co.lt/5DlTE1"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hyperlink" Target="http://geographyeducation.org/articles/older-articles/the-joe-paterno-statue-on-penn-state-campus/" TargetMode="External"/><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jpeg"/></Relationships>
</file>

<file path=ppt/slides/_rels/slide3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www.scoop.it/t/geography-education/?tag=landscape" TargetMode="External"/><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hyperlink" Target="http://www.scoop.it/t/geography-education?tag=mapping" TargetMode="External"/><Relationship Id="rId7" Type="http://schemas.openxmlformats.org/officeDocument/2006/relationships/hyperlink" Target="http://sco.lt/9N4Hfl" TargetMode="External"/><Relationship Id="rId2" Type="http://schemas.openxmlformats.org/officeDocument/2006/relationships/hyperlink" Target="http://www.scoop.it/t/geography-education?tag=spatial" TargetMode="External"/><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hyperlink" Target="http://sco.lt/55xWoT" TargetMode="External"/><Relationship Id="rId4" Type="http://schemas.openxmlformats.org/officeDocument/2006/relationships/hyperlink" Target="http://www.scoop.it/t/geography-education?tag=map+projection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scoop.it/t/geography-education?q=maquiladora"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95.png"/><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8.png"/><Relationship Id="rId2" Type="http://schemas.openxmlformats.org/officeDocument/2006/relationships/hyperlink" Target="http://sco.lt/83g12n" TargetMode="External"/><Relationship Id="rId1" Type="http://schemas.openxmlformats.org/officeDocument/2006/relationships/slideLayout" Target="../slideLayouts/slideLayout2.xml"/><Relationship Id="rId6" Type="http://schemas.openxmlformats.org/officeDocument/2006/relationships/hyperlink" Target="http://sco.lt/7yQx2P" TargetMode="External"/><Relationship Id="rId5" Type="http://schemas.openxmlformats.org/officeDocument/2006/relationships/image" Target="../media/image97.png"/><Relationship Id="rId4" Type="http://schemas.openxmlformats.org/officeDocument/2006/relationships/hyperlink" Target="http://sco.lt/7gomuH"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rigea.org/" TargetMode="External"/><Relationship Id="rId3" Type="http://schemas.openxmlformats.org/officeDocument/2006/relationships/image" Target="../media/image43.jpeg"/><Relationship Id="rId7" Type="http://schemas.openxmlformats.org/officeDocument/2006/relationships/image" Target="../media/image4.png"/><Relationship Id="rId2" Type="http://schemas.openxmlformats.org/officeDocument/2006/relationships/hyperlink" Target="http://www.scoop.it/t/geography-education/p/1743107787/the-artist-behind-the-apple-globe" TargetMode="External"/><Relationship Id="rId1" Type="http://schemas.openxmlformats.org/officeDocument/2006/relationships/slideLayout" Target="../slideLayouts/slideLayout7.xml"/><Relationship Id="rId6" Type="http://schemas.openxmlformats.org/officeDocument/2006/relationships/hyperlink" Target="http://www.scoop.it/t/geography-education" TargetMode="External"/><Relationship Id="rId5" Type="http://schemas.openxmlformats.org/officeDocument/2006/relationships/image" Target="../media/image99.jpeg"/><Relationship Id="rId4" Type="http://schemas.openxmlformats.org/officeDocument/2006/relationships/hyperlink" Target="http://geographyeducation.org/" TargetMode="External"/><Relationship Id="rId9" Type="http://schemas.openxmlformats.org/officeDocument/2006/relationships/image" Target="../media/image10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819399"/>
            <a:ext cx="9144000" cy="1569660"/>
          </a:xfrm>
          <a:prstGeom prst="rect">
            <a:avLst/>
          </a:prstGeom>
          <a:noFill/>
        </p:spPr>
        <p:txBody>
          <a:bodyPr>
            <a:spAutoFit/>
          </a:bodyPr>
          <a:lstStyle/>
          <a:p>
            <a:pPr algn="ctr" fontAlgn="auto">
              <a:spcBef>
                <a:spcPts val="0"/>
              </a:spcBef>
              <a:spcAft>
                <a:spcPts val="0"/>
              </a:spcAft>
              <a:defRPr/>
            </a:pPr>
            <a:r>
              <a:rPr lang="en-US" sz="4800" dirty="0" smtClean="0">
                <a:solidFill>
                  <a:schemeClr val="tx2">
                    <a:lumMod val="75000"/>
                  </a:schemeClr>
                </a:solidFill>
                <a:effectLst>
                  <a:outerShdw blurRad="38100" dist="38100" dir="2700000" algn="tl">
                    <a:srgbClr val="000000">
                      <a:alpha val="43137"/>
                    </a:srgbClr>
                  </a:outerShdw>
                </a:effectLst>
                <a:latin typeface="Arial Rounded MT Bold" pitchFamily="34" charset="0"/>
              </a:rPr>
              <a:t>Strengthening Geographic Content in the Classroom </a:t>
            </a:r>
            <a:r>
              <a:rPr lang="en-US" sz="3200" dirty="0" smtClean="0">
                <a:solidFill>
                  <a:schemeClr val="tx2">
                    <a:lumMod val="75000"/>
                  </a:schemeClr>
                </a:solidFill>
                <a:latin typeface="Arial Rounded MT Bold" pitchFamily="34" charset="0"/>
              </a:rPr>
              <a:t> </a:t>
            </a:r>
            <a:endParaRPr lang="en-US" sz="4400" dirty="0">
              <a:solidFill>
                <a:schemeClr val="tx2">
                  <a:lumMod val="75000"/>
                </a:schemeClr>
              </a:solidFill>
              <a:latin typeface="Arial Rounded MT Bold" pitchFamily="34" charset="0"/>
            </a:endParaRPr>
          </a:p>
        </p:txBody>
      </p:sp>
      <p:pic>
        <p:nvPicPr>
          <p:cNvPr id="2051" name="Picture 10" descr="applemap.jpg">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52400"/>
            <a:ext cx="2420771" cy="251460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12" descr="Profile PixEarthView.jpg">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52400"/>
            <a:ext cx="2514600" cy="251460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3" name="Picture 13" descr="Geography198.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805113"/>
            <a:ext cx="18859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2">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5128260"/>
            <a:ext cx="2286000" cy="157734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290" name="Picture 2">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98552" y="6024637"/>
            <a:ext cx="745048" cy="745048"/>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343400" y="6038378"/>
            <a:ext cx="721310" cy="72131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352800" y="6024637"/>
            <a:ext cx="762000" cy="745048"/>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hlinkClick r:id="rId16"/>
          </p:cNvPr>
          <p:cNvPicPr>
            <a:picLocks noChangeAspect="1"/>
          </p:cNvPicPr>
          <p:nvPr/>
        </p:nvPicPr>
        <p:blipFill>
          <a:blip r:embed="rId17"/>
          <a:stretch>
            <a:fillRect/>
          </a:stretch>
        </p:blipFill>
        <p:spPr>
          <a:xfrm>
            <a:off x="6858000" y="4724400"/>
            <a:ext cx="2057400" cy="2057400"/>
          </a:xfrm>
          <a:prstGeom prst="rect">
            <a:avLst/>
          </a:prstGeom>
          <a:ln w="25400">
            <a:solidFill>
              <a:schemeClr val="tx1"/>
            </a:solidFill>
          </a:ln>
        </p:spPr>
      </p:pic>
    </p:spTree>
    <p:extLst>
      <p:ext uri="{BB962C8B-B14F-4D97-AF65-F5344CB8AC3E}">
        <p14:creationId xmlns:p14="http://schemas.microsoft.com/office/powerpoint/2010/main" val="242798764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Abroad Article</a:t>
            </a:r>
            <a:endParaRPr lang="en-US" dirty="0"/>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566" y="1752600"/>
            <a:ext cx="4543380" cy="3024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5566" y="1385944"/>
            <a:ext cx="4621034" cy="4630662"/>
          </a:xfrm>
          <a:prstGeom prst="rect">
            <a:avLst/>
          </a:prstGeom>
          <a:noFill/>
          <a:ln w="25400">
            <a:solidFill>
              <a:schemeClr val="tx1"/>
            </a:solidFill>
            <a:round/>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1989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Abroad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Fewer </a:t>
            </a:r>
            <a:r>
              <a:rPr lang="en-US" dirty="0"/>
              <a:t>than 10 percent of college students study overseas during undergraduate years. </a:t>
            </a:r>
            <a:endParaRPr lang="en-US" dirty="0" smtClean="0"/>
          </a:p>
          <a:p>
            <a:r>
              <a:rPr lang="en-US" dirty="0" smtClean="0"/>
              <a:t>Three </a:t>
            </a:r>
            <a:r>
              <a:rPr lang="en-US" dirty="0"/>
              <a:t>times as many foreigners study in America as the other way around</a:t>
            </a:r>
            <a:r>
              <a:rPr lang="en-US" dirty="0" smtClean="0"/>
              <a:t>.</a:t>
            </a:r>
          </a:p>
          <a:p>
            <a:r>
              <a:rPr lang="en-US" dirty="0"/>
              <a:t>One of the aims of higher education is to broaden perspectives, and what better way than by a home stay in a really different country, like Bangladesh or Senegal? </a:t>
            </a:r>
          </a:p>
          <a:p>
            <a:r>
              <a:rPr lang="en-US" dirty="0"/>
              <a:t>Time abroad also leaves one more aware of the complex prism of suspicion through which the United States is often viewed. If more Americans had overseas experience, our foreign policy might be wiser.</a:t>
            </a:r>
          </a:p>
          <a:p>
            <a:endParaRPr lang="en-US" dirty="0"/>
          </a:p>
        </p:txBody>
      </p:sp>
    </p:spTree>
    <p:extLst>
      <p:ext uri="{BB962C8B-B14F-4D97-AF65-F5344CB8AC3E}">
        <p14:creationId xmlns:p14="http://schemas.microsoft.com/office/powerpoint/2010/main" val="74369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Geography</a:t>
            </a:r>
            <a:endParaRPr lang="en-US" dirty="0"/>
          </a:p>
        </p:txBody>
      </p:sp>
      <p:sp>
        <p:nvSpPr>
          <p:cNvPr id="3" name="Content Placeholder 2"/>
          <p:cNvSpPr>
            <a:spLocks noGrp="1"/>
          </p:cNvSpPr>
          <p:nvPr>
            <p:ph idx="1"/>
          </p:nvPr>
        </p:nvSpPr>
        <p:spPr/>
        <p:txBody>
          <a:bodyPr>
            <a:normAutofit fontScale="85000" lnSpcReduction="20000"/>
          </a:bodyPr>
          <a:lstStyle/>
          <a:p>
            <a:r>
              <a:rPr lang="en-US" dirty="0"/>
              <a:t>Fewer than 10 percent of college students study </a:t>
            </a:r>
            <a:r>
              <a:rPr lang="en-US" dirty="0" smtClean="0">
                <a:solidFill>
                  <a:srgbClr val="FF0000"/>
                </a:solidFill>
              </a:rPr>
              <a:t>GEOGRAPHY</a:t>
            </a:r>
            <a:r>
              <a:rPr lang="en-US" dirty="0" smtClean="0"/>
              <a:t> during </a:t>
            </a:r>
            <a:r>
              <a:rPr lang="en-US" dirty="0"/>
              <a:t>undergraduate years. </a:t>
            </a:r>
          </a:p>
          <a:p>
            <a:r>
              <a:rPr lang="en-US" dirty="0"/>
              <a:t>Three times as many foreigners study </a:t>
            </a:r>
            <a:r>
              <a:rPr lang="en-US" dirty="0" smtClean="0">
                <a:solidFill>
                  <a:srgbClr val="FF0000"/>
                </a:solidFill>
              </a:rPr>
              <a:t>GEOGRAPHY</a:t>
            </a:r>
            <a:r>
              <a:rPr lang="en-US" dirty="0" smtClean="0"/>
              <a:t> than Americans.</a:t>
            </a:r>
            <a:endParaRPr lang="en-US" dirty="0"/>
          </a:p>
          <a:p>
            <a:r>
              <a:rPr lang="en-US" dirty="0"/>
              <a:t>One of the aims of higher education is to broaden perspectives, and what better way than by </a:t>
            </a:r>
            <a:r>
              <a:rPr lang="en-US" dirty="0" smtClean="0"/>
              <a:t>studying </a:t>
            </a:r>
            <a:r>
              <a:rPr lang="en-US" dirty="0" smtClean="0">
                <a:solidFill>
                  <a:srgbClr val="FF0000"/>
                </a:solidFill>
              </a:rPr>
              <a:t>GEOGRAPHY</a:t>
            </a:r>
            <a:r>
              <a:rPr lang="en-US" dirty="0" smtClean="0"/>
              <a:t>? </a:t>
            </a:r>
            <a:endParaRPr lang="en-US" dirty="0"/>
          </a:p>
          <a:p>
            <a:r>
              <a:rPr lang="en-US" dirty="0" smtClean="0"/>
              <a:t>Studying </a:t>
            </a:r>
            <a:r>
              <a:rPr lang="en-US" dirty="0" smtClean="0">
                <a:solidFill>
                  <a:srgbClr val="FF0000"/>
                </a:solidFill>
              </a:rPr>
              <a:t>GEOGRAPHY</a:t>
            </a:r>
            <a:r>
              <a:rPr lang="en-US" dirty="0" smtClean="0"/>
              <a:t> </a:t>
            </a:r>
            <a:r>
              <a:rPr lang="en-US" dirty="0"/>
              <a:t>also leaves one more aware of the complex prism of suspicion through which the United States is often viewed. If more Americans </a:t>
            </a:r>
            <a:r>
              <a:rPr lang="en-US" dirty="0" smtClean="0"/>
              <a:t>had </a:t>
            </a:r>
            <a:r>
              <a:rPr lang="en-US" dirty="0" smtClean="0">
                <a:solidFill>
                  <a:srgbClr val="FF0000"/>
                </a:solidFill>
              </a:rPr>
              <a:t>GEOGRAPHIC EXPERTISE</a:t>
            </a:r>
            <a:r>
              <a:rPr lang="en-US" dirty="0" smtClean="0"/>
              <a:t>, </a:t>
            </a:r>
            <a:r>
              <a:rPr lang="en-US" dirty="0"/>
              <a:t>our foreign policy might be wiser.</a:t>
            </a:r>
          </a:p>
          <a:p>
            <a:endParaRPr lang="en-US" dirty="0"/>
          </a:p>
        </p:txBody>
      </p:sp>
    </p:spTree>
    <p:extLst>
      <p:ext uri="{BB962C8B-B14F-4D97-AF65-F5344CB8AC3E}">
        <p14:creationId xmlns:p14="http://schemas.microsoft.com/office/powerpoint/2010/main" val="337141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195" y="152400"/>
            <a:ext cx="8845605" cy="1143000"/>
          </a:xfrm>
        </p:spPr>
        <p:txBody>
          <a:bodyPr>
            <a:normAutofit fontScale="90000"/>
          </a:bodyPr>
          <a:lstStyle/>
          <a:p>
            <a:r>
              <a:rPr lang="en-US" dirty="0" smtClean="0"/>
              <a:t>The truth…if you always lived in San Diego</a:t>
            </a:r>
            <a:endParaRPr lang="en-US" dirty="0"/>
          </a:p>
        </p:txBody>
      </p:sp>
      <p:sp>
        <p:nvSpPr>
          <p:cNvPr id="3" name="Content Placeholder 2"/>
          <p:cNvSpPr>
            <a:spLocks noGrp="1"/>
          </p:cNvSpPr>
          <p:nvPr>
            <p:ph idx="1"/>
          </p:nvPr>
        </p:nvSpPr>
        <p:spPr>
          <a:xfrm>
            <a:off x="457200" y="3657600"/>
            <a:ext cx="8229600" cy="2971800"/>
          </a:xfrm>
        </p:spPr>
        <p:txBody>
          <a:bodyPr>
            <a:normAutofit/>
          </a:bodyPr>
          <a:lstStyle/>
          <a:p>
            <a:endParaRPr lang="en-US" dirty="0" smtClean="0"/>
          </a:p>
        </p:txBody>
      </p:sp>
      <p:pic>
        <p:nvPicPr>
          <p:cNvPr id="1029" name="Picture 5">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96" t="5653" r="4587" b="4689"/>
          <a:stretch/>
        </p:blipFill>
        <p:spPr bwMode="auto">
          <a:xfrm>
            <a:off x="1143594" y="1296345"/>
            <a:ext cx="2273643"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382" r="9223"/>
          <a:stretch/>
        </p:blipFill>
        <p:spPr bwMode="auto">
          <a:xfrm>
            <a:off x="4495800" y="1143000"/>
            <a:ext cx="4531203" cy="4535790"/>
          </a:xfrm>
          <a:prstGeom prst="rect">
            <a:avLst/>
          </a:prstGeom>
          <a:noFill/>
          <a:ln w="25400">
            <a:solidFill>
              <a:schemeClr val="tx1"/>
            </a:solidFill>
            <a:round/>
            <a:headEnd/>
            <a:tailEnd/>
          </a:ln>
          <a:extLst>
            <a:ext uri="{909E8E84-426E-40DD-AFC4-6F175D3DCCD1}">
              <a14:hiddenFill xmlns:a14="http://schemas.microsoft.com/office/drawing/2010/main">
                <a:solidFill>
                  <a:schemeClr val="accent1"/>
                </a:solidFill>
              </a14:hiddenFill>
            </a:ext>
          </a:extLst>
        </p:spPr>
      </p:pic>
      <p:pic>
        <p:nvPicPr>
          <p:cNvPr id="103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195" y="3744208"/>
            <a:ext cx="4116442" cy="3016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0340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1143000"/>
          </a:xfrm>
        </p:spPr>
        <p:txBody>
          <a:bodyPr/>
          <a:lstStyle/>
          <a:p>
            <a:r>
              <a:rPr lang="en-US" dirty="0" smtClean="0"/>
              <a:t>What is this item called?</a:t>
            </a:r>
            <a:endParaRPr lang="en-US" dirty="0"/>
          </a:p>
        </p:txBody>
      </p:sp>
      <p:sp>
        <p:nvSpPr>
          <p:cNvPr id="3" name="Content Placeholder 2"/>
          <p:cNvSpPr>
            <a:spLocks noGrp="1"/>
          </p:cNvSpPr>
          <p:nvPr>
            <p:ph idx="1"/>
          </p:nvPr>
        </p:nvSpPr>
        <p:spPr/>
        <p:txBody>
          <a:bodyPr/>
          <a:lstStyle/>
          <a:p>
            <a:endParaRPr lang="en-US"/>
          </a:p>
        </p:txBody>
      </p:sp>
      <p:pic>
        <p:nvPicPr>
          <p:cNvPr id="2052" name="Picture 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447800"/>
            <a:ext cx="7129656" cy="5224463"/>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6200"/>
            <a:ext cx="2362200" cy="2438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50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Truths can be spatially contingent</a:t>
            </a:r>
            <a:endParaRPr lang="en-US" dirty="0"/>
          </a:p>
        </p:txBody>
      </p:sp>
      <p:sp>
        <p:nvSpPr>
          <p:cNvPr id="3" name="Content Placeholder 2"/>
          <p:cNvSpPr>
            <a:spLocks noGrp="1"/>
          </p:cNvSpPr>
          <p:nvPr>
            <p:ph idx="1"/>
          </p:nvPr>
        </p:nvSpPr>
        <p:spPr/>
        <p:txBody>
          <a:bodyPr/>
          <a:lstStyle/>
          <a:p>
            <a:r>
              <a:rPr lang="en-US" dirty="0" smtClean="0"/>
              <a:t>How far from the here do you live? </a:t>
            </a:r>
          </a:p>
          <a:p>
            <a:endParaRPr lang="en-US" dirty="0"/>
          </a:p>
          <a:p>
            <a:r>
              <a:rPr lang="en-US" dirty="0" smtClean="0"/>
              <a:t>What time is it?  </a:t>
            </a:r>
            <a:endParaRPr lang="en-US" dirty="0"/>
          </a:p>
        </p:txBody>
      </p:sp>
    </p:spTree>
    <p:extLst>
      <p:ext uri="{BB962C8B-B14F-4D97-AF65-F5344CB8AC3E}">
        <p14:creationId xmlns:p14="http://schemas.microsoft.com/office/powerpoint/2010/main" val="2316261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675" y="66675"/>
            <a:ext cx="6724650" cy="671512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6847585" y="634579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88485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Truths can be scale-dependent</a:t>
            </a:r>
            <a:endParaRPr lang="en-US" dirty="0"/>
          </a:p>
        </p:txBody>
      </p:sp>
      <p:sp>
        <p:nvSpPr>
          <p:cNvPr id="3" name="Content Placeholder 2"/>
          <p:cNvSpPr>
            <a:spLocks noGrp="1"/>
          </p:cNvSpPr>
          <p:nvPr>
            <p:ph idx="1"/>
          </p:nvPr>
        </p:nvSpPr>
        <p:spPr>
          <a:xfrm>
            <a:off x="457200" y="2133600"/>
            <a:ext cx="8229600" cy="3992563"/>
          </a:xfrm>
        </p:spPr>
        <p:txBody>
          <a:bodyPr/>
          <a:lstStyle/>
          <a:p>
            <a:r>
              <a:rPr lang="en-US" dirty="0" smtClean="0"/>
              <a:t>Where are you from?  </a:t>
            </a:r>
          </a:p>
          <a:p>
            <a:endParaRPr lang="en-US" dirty="0"/>
          </a:p>
          <a:p>
            <a:r>
              <a:rPr lang="en-US" dirty="0" smtClean="0"/>
              <a:t>Is overpopulation a problem in North America?</a:t>
            </a:r>
            <a:endParaRPr lang="en-US" dirty="0"/>
          </a:p>
        </p:txBody>
      </p:sp>
    </p:spTree>
    <p:extLst>
      <p:ext uri="{BB962C8B-B14F-4D97-AF65-F5344CB8AC3E}">
        <p14:creationId xmlns:p14="http://schemas.microsoft.com/office/powerpoint/2010/main" val="419916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
          <p:cNvPicPr>
            <a:picLocks noChangeAspect="1" noChangeArrowheads="1"/>
          </p:cNvPicPr>
          <p:nvPr/>
        </p:nvPicPr>
        <p:blipFill>
          <a:blip r:embed="rId3" cstate="print"/>
          <a:srcRect l="39192" t="1778" r="3740" b="12971"/>
          <a:stretch>
            <a:fillRect/>
          </a:stretch>
        </p:blipFill>
        <p:spPr bwMode="auto">
          <a:xfrm>
            <a:off x="6373813" y="1681163"/>
            <a:ext cx="2770187" cy="3395662"/>
          </a:xfrm>
          <a:prstGeom prst="rect">
            <a:avLst/>
          </a:prstGeom>
          <a:noFill/>
          <a:ln w="38100">
            <a:solidFill>
              <a:schemeClr val="tx1"/>
            </a:solidFill>
            <a:miter lim="800000"/>
            <a:headEnd/>
            <a:tailEnd/>
          </a:ln>
        </p:spPr>
      </p:pic>
      <p:pic>
        <p:nvPicPr>
          <p:cNvPr id="5123" name="Picture 3" descr="p"/>
          <p:cNvPicPr>
            <a:picLocks noChangeAspect="1" noChangeArrowheads="1"/>
          </p:cNvPicPr>
          <p:nvPr/>
        </p:nvPicPr>
        <p:blipFill>
          <a:blip r:embed="rId4" cstate="print"/>
          <a:srcRect l="2426" t="2509" r="2887" b="5440"/>
          <a:stretch>
            <a:fillRect/>
          </a:stretch>
        </p:blipFill>
        <p:spPr bwMode="auto">
          <a:xfrm>
            <a:off x="3124200" y="3429000"/>
            <a:ext cx="3467100" cy="3290888"/>
          </a:xfrm>
          <a:prstGeom prst="rect">
            <a:avLst/>
          </a:prstGeom>
          <a:noFill/>
          <a:ln w="38100">
            <a:solidFill>
              <a:schemeClr val="tx1"/>
            </a:solidFill>
            <a:miter lim="800000"/>
            <a:headEnd/>
            <a:tailEnd/>
          </a:ln>
        </p:spPr>
      </p:pic>
      <p:grpSp>
        <p:nvGrpSpPr>
          <p:cNvPr id="2" name="Group 4"/>
          <p:cNvGrpSpPr>
            <a:grpSpLocks/>
          </p:cNvGrpSpPr>
          <p:nvPr/>
        </p:nvGrpSpPr>
        <p:grpSpPr bwMode="auto">
          <a:xfrm rot="10800000">
            <a:off x="914400" y="5597525"/>
            <a:ext cx="1905000" cy="727075"/>
            <a:chOff x="2525" y="1198"/>
            <a:chExt cx="1410" cy="788"/>
          </a:xfrm>
        </p:grpSpPr>
        <p:sp>
          <p:nvSpPr>
            <p:cNvPr id="5141" name="Freeform 5"/>
            <p:cNvSpPr>
              <a:spLocks/>
            </p:cNvSpPr>
            <p:nvPr/>
          </p:nvSpPr>
          <p:spPr bwMode="auto">
            <a:xfrm>
              <a:off x="2525" y="1222"/>
              <a:ext cx="1410" cy="764"/>
            </a:xfrm>
            <a:custGeom>
              <a:avLst/>
              <a:gdLst>
                <a:gd name="T0" fmla="*/ 2 w 1410"/>
                <a:gd name="T1" fmla="*/ 101 h 764"/>
                <a:gd name="T2" fmla="*/ 97 w 1410"/>
                <a:gd name="T3" fmla="*/ 52 h 764"/>
                <a:gd name="T4" fmla="*/ 163 w 1410"/>
                <a:gd name="T5" fmla="*/ 30 h 764"/>
                <a:gd name="T6" fmla="*/ 236 w 1410"/>
                <a:gd name="T7" fmla="*/ 13 h 764"/>
                <a:gd name="T8" fmla="*/ 312 w 1410"/>
                <a:gd name="T9" fmla="*/ 5 h 764"/>
                <a:gd name="T10" fmla="*/ 396 w 1410"/>
                <a:gd name="T11" fmla="*/ 0 h 764"/>
                <a:gd name="T12" fmla="*/ 495 w 1410"/>
                <a:gd name="T13" fmla="*/ 3 h 764"/>
                <a:gd name="T14" fmla="*/ 624 w 1410"/>
                <a:gd name="T15" fmla="*/ 15 h 764"/>
                <a:gd name="T16" fmla="*/ 739 w 1410"/>
                <a:gd name="T17" fmla="*/ 39 h 764"/>
                <a:gd name="T18" fmla="*/ 840 w 1410"/>
                <a:gd name="T19" fmla="*/ 67 h 764"/>
                <a:gd name="T20" fmla="*/ 942 w 1410"/>
                <a:gd name="T21" fmla="*/ 107 h 764"/>
                <a:gd name="T22" fmla="*/ 1031 w 1410"/>
                <a:gd name="T23" fmla="*/ 151 h 764"/>
                <a:gd name="T24" fmla="*/ 1111 w 1410"/>
                <a:gd name="T25" fmla="*/ 208 h 764"/>
                <a:gd name="T26" fmla="*/ 1186 w 1410"/>
                <a:gd name="T27" fmla="*/ 283 h 764"/>
                <a:gd name="T28" fmla="*/ 1240 w 1410"/>
                <a:gd name="T29" fmla="*/ 358 h 764"/>
                <a:gd name="T30" fmla="*/ 1268 w 1410"/>
                <a:gd name="T31" fmla="*/ 406 h 764"/>
                <a:gd name="T32" fmla="*/ 1409 w 1410"/>
                <a:gd name="T33" fmla="*/ 311 h 764"/>
                <a:gd name="T34" fmla="*/ 1388 w 1410"/>
                <a:gd name="T35" fmla="*/ 383 h 764"/>
                <a:gd name="T36" fmla="*/ 1375 w 1410"/>
                <a:gd name="T37" fmla="*/ 456 h 764"/>
                <a:gd name="T38" fmla="*/ 1370 w 1410"/>
                <a:gd name="T39" fmla="*/ 529 h 764"/>
                <a:gd name="T40" fmla="*/ 1371 w 1410"/>
                <a:gd name="T41" fmla="*/ 605 h 764"/>
                <a:gd name="T42" fmla="*/ 1392 w 1410"/>
                <a:gd name="T43" fmla="*/ 708 h 764"/>
                <a:gd name="T44" fmla="*/ 1362 w 1410"/>
                <a:gd name="T45" fmla="*/ 744 h 764"/>
                <a:gd name="T46" fmla="*/ 1293 w 1410"/>
                <a:gd name="T47" fmla="*/ 709 h 764"/>
                <a:gd name="T48" fmla="*/ 1237 w 1410"/>
                <a:gd name="T49" fmla="*/ 689 h 764"/>
                <a:gd name="T50" fmla="*/ 1182 w 1410"/>
                <a:gd name="T51" fmla="*/ 678 h 764"/>
                <a:gd name="T52" fmla="*/ 1122 w 1410"/>
                <a:gd name="T53" fmla="*/ 673 h 764"/>
                <a:gd name="T54" fmla="*/ 1053 w 1410"/>
                <a:gd name="T55" fmla="*/ 678 h 764"/>
                <a:gd name="T56" fmla="*/ 1001 w 1410"/>
                <a:gd name="T57" fmla="*/ 635 h 764"/>
                <a:gd name="T58" fmla="*/ 1118 w 1410"/>
                <a:gd name="T59" fmla="*/ 514 h 764"/>
                <a:gd name="T60" fmla="*/ 1044 w 1410"/>
                <a:gd name="T61" fmla="*/ 428 h 764"/>
                <a:gd name="T62" fmla="*/ 968 w 1410"/>
                <a:gd name="T63" fmla="*/ 353 h 764"/>
                <a:gd name="T64" fmla="*/ 900 w 1410"/>
                <a:gd name="T65" fmla="*/ 293 h 764"/>
                <a:gd name="T66" fmla="*/ 813 w 1410"/>
                <a:gd name="T67" fmla="*/ 233 h 764"/>
                <a:gd name="T68" fmla="*/ 724 w 1410"/>
                <a:gd name="T69" fmla="*/ 188 h 764"/>
                <a:gd name="T70" fmla="*/ 640 w 1410"/>
                <a:gd name="T71" fmla="*/ 152 h 764"/>
                <a:gd name="T72" fmla="*/ 537 w 1410"/>
                <a:gd name="T73" fmla="*/ 124 h 764"/>
                <a:gd name="T74" fmla="*/ 436 w 1410"/>
                <a:gd name="T75" fmla="*/ 101 h 764"/>
                <a:gd name="T76" fmla="*/ 316 w 1410"/>
                <a:gd name="T77" fmla="*/ 81 h 764"/>
                <a:gd name="T78" fmla="*/ 223 w 1410"/>
                <a:gd name="T79" fmla="*/ 77 h 764"/>
                <a:gd name="T80" fmla="*/ 154 w 1410"/>
                <a:gd name="T81" fmla="*/ 83 h 764"/>
                <a:gd name="T82" fmla="*/ 94 w 1410"/>
                <a:gd name="T83" fmla="*/ 97 h 7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0"/>
                <a:gd name="T127" fmla="*/ 0 h 764"/>
                <a:gd name="T128" fmla="*/ 1410 w 1410"/>
                <a:gd name="T129" fmla="*/ 764 h 7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0" h="764">
                  <a:moveTo>
                    <a:pt x="0" y="130"/>
                  </a:moveTo>
                  <a:lnTo>
                    <a:pt x="2" y="101"/>
                  </a:lnTo>
                  <a:lnTo>
                    <a:pt x="60" y="69"/>
                  </a:lnTo>
                  <a:lnTo>
                    <a:pt x="97" y="52"/>
                  </a:lnTo>
                  <a:lnTo>
                    <a:pt x="133" y="41"/>
                  </a:lnTo>
                  <a:lnTo>
                    <a:pt x="163" y="30"/>
                  </a:lnTo>
                  <a:lnTo>
                    <a:pt x="202" y="21"/>
                  </a:lnTo>
                  <a:lnTo>
                    <a:pt x="236" y="13"/>
                  </a:lnTo>
                  <a:lnTo>
                    <a:pt x="278" y="9"/>
                  </a:lnTo>
                  <a:lnTo>
                    <a:pt x="312" y="5"/>
                  </a:lnTo>
                  <a:lnTo>
                    <a:pt x="347" y="1"/>
                  </a:lnTo>
                  <a:lnTo>
                    <a:pt x="396" y="0"/>
                  </a:lnTo>
                  <a:lnTo>
                    <a:pt x="442" y="1"/>
                  </a:lnTo>
                  <a:lnTo>
                    <a:pt x="495" y="3"/>
                  </a:lnTo>
                  <a:lnTo>
                    <a:pt x="567" y="7"/>
                  </a:lnTo>
                  <a:lnTo>
                    <a:pt x="624" y="15"/>
                  </a:lnTo>
                  <a:lnTo>
                    <a:pt x="671" y="24"/>
                  </a:lnTo>
                  <a:lnTo>
                    <a:pt x="739" y="39"/>
                  </a:lnTo>
                  <a:lnTo>
                    <a:pt x="790" y="51"/>
                  </a:lnTo>
                  <a:lnTo>
                    <a:pt x="840" y="67"/>
                  </a:lnTo>
                  <a:lnTo>
                    <a:pt x="891" y="85"/>
                  </a:lnTo>
                  <a:lnTo>
                    <a:pt x="942" y="107"/>
                  </a:lnTo>
                  <a:lnTo>
                    <a:pt x="988" y="127"/>
                  </a:lnTo>
                  <a:lnTo>
                    <a:pt x="1031" y="151"/>
                  </a:lnTo>
                  <a:lnTo>
                    <a:pt x="1072" y="180"/>
                  </a:lnTo>
                  <a:lnTo>
                    <a:pt x="1111" y="208"/>
                  </a:lnTo>
                  <a:lnTo>
                    <a:pt x="1150" y="242"/>
                  </a:lnTo>
                  <a:lnTo>
                    <a:pt x="1186" y="283"/>
                  </a:lnTo>
                  <a:lnTo>
                    <a:pt x="1212" y="317"/>
                  </a:lnTo>
                  <a:lnTo>
                    <a:pt x="1240" y="358"/>
                  </a:lnTo>
                  <a:lnTo>
                    <a:pt x="1260" y="389"/>
                  </a:lnTo>
                  <a:lnTo>
                    <a:pt x="1268" y="406"/>
                  </a:lnTo>
                  <a:lnTo>
                    <a:pt x="1409" y="274"/>
                  </a:lnTo>
                  <a:lnTo>
                    <a:pt x="1409" y="311"/>
                  </a:lnTo>
                  <a:lnTo>
                    <a:pt x="1398" y="348"/>
                  </a:lnTo>
                  <a:lnTo>
                    <a:pt x="1388" y="383"/>
                  </a:lnTo>
                  <a:lnTo>
                    <a:pt x="1382" y="418"/>
                  </a:lnTo>
                  <a:lnTo>
                    <a:pt x="1375" y="456"/>
                  </a:lnTo>
                  <a:lnTo>
                    <a:pt x="1372" y="496"/>
                  </a:lnTo>
                  <a:lnTo>
                    <a:pt x="1370" y="529"/>
                  </a:lnTo>
                  <a:lnTo>
                    <a:pt x="1370" y="568"/>
                  </a:lnTo>
                  <a:lnTo>
                    <a:pt x="1371" y="605"/>
                  </a:lnTo>
                  <a:lnTo>
                    <a:pt x="1376" y="654"/>
                  </a:lnTo>
                  <a:lnTo>
                    <a:pt x="1392" y="708"/>
                  </a:lnTo>
                  <a:lnTo>
                    <a:pt x="1392" y="763"/>
                  </a:lnTo>
                  <a:lnTo>
                    <a:pt x="1362" y="744"/>
                  </a:lnTo>
                  <a:lnTo>
                    <a:pt x="1331" y="727"/>
                  </a:lnTo>
                  <a:lnTo>
                    <a:pt x="1293" y="709"/>
                  </a:lnTo>
                  <a:lnTo>
                    <a:pt x="1260" y="696"/>
                  </a:lnTo>
                  <a:lnTo>
                    <a:pt x="1237" y="689"/>
                  </a:lnTo>
                  <a:lnTo>
                    <a:pt x="1216" y="684"/>
                  </a:lnTo>
                  <a:lnTo>
                    <a:pt x="1182" y="678"/>
                  </a:lnTo>
                  <a:lnTo>
                    <a:pt x="1151" y="675"/>
                  </a:lnTo>
                  <a:lnTo>
                    <a:pt x="1122" y="673"/>
                  </a:lnTo>
                  <a:lnTo>
                    <a:pt x="1088" y="676"/>
                  </a:lnTo>
                  <a:lnTo>
                    <a:pt x="1053" y="678"/>
                  </a:lnTo>
                  <a:lnTo>
                    <a:pt x="1001" y="688"/>
                  </a:lnTo>
                  <a:lnTo>
                    <a:pt x="1001" y="635"/>
                  </a:lnTo>
                  <a:lnTo>
                    <a:pt x="1128" y="532"/>
                  </a:lnTo>
                  <a:lnTo>
                    <a:pt x="1118" y="514"/>
                  </a:lnTo>
                  <a:lnTo>
                    <a:pt x="1079" y="466"/>
                  </a:lnTo>
                  <a:lnTo>
                    <a:pt x="1044" y="428"/>
                  </a:lnTo>
                  <a:lnTo>
                    <a:pt x="999" y="379"/>
                  </a:lnTo>
                  <a:lnTo>
                    <a:pt x="968" y="353"/>
                  </a:lnTo>
                  <a:lnTo>
                    <a:pt x="941" y="327"/>
                  </a:lnTo>
                  <a:lnTo>
                    <a:pt x="900" y="293"/>
                  </a:lnTo>
                  <a:lnTo>
                    <a:pt x="859" y="262"/>
                  </a:lnTo>
                  <a:lnTo>
                    <a:pt x="813" y="233"/>
                  </a:lnTo>
                  <a:lnTo>
                    <a:pt x="770" y="210"/>
                  </a:lnTo>
                  <a:lnTo>
                    <a:pt x="724" y="188"/>
                  </a:lnTo>
                  <a:lnTo>
                    <a:pt x="677" y="165"/>
                  </a:lnTo>
                  <a:lnTo>
                    <a:pt x="640" y="152"/>
                  </a:lnTo>
                  <a:lnTo>
                    <a:pt x="589" y="136"/>
                  </a:lnTo>
                  <a:lnTo>
                    <a:pt x="537" y="124"/>
                  </a:lnTo>
                  <a:lnTo>
                    <a:pt x="489" y="112"/>
                  </a:lnTo>
                  <a:lnTo>
                    <a:pt x="436" y="101"/>
                  </a:lnTo>
                  <a:lnTo>
                    <a:pt x="375" y="91"/>
                  </a:lnTo>
                  <a:lnTo>
                    <a:pt x="316" y="81"/>
                  </a:lnTo>
                  <a:lnTo>
                    <a:pt x="261" y="80"/>
                  </a:lnTo>
                  <a:lnTo>
                    <a:pt x="223" y="77"/>
                  </a:lnTo>
                  <a:lnTo>
                    <a:pt x="183" y="79"/>
                  </a:lnTo>
                  <a:lnTo>
                    <a:pt x="154" y="83"/>
                  </a:lnTo>
                  <a:lnTo>
                    <a:pt x="123" y="89"/>
                  </a:lnTo>
                  <a:lnTo>
                    <a:pt x="94" y="97"/>
                  </a:lnTo>
                  <a:lnTo>
                    <a:pt x="0" y="130"/>
                  </a:lnTo>
                </a:path>
              </a:pathLst>
            </a:custGeom>
            <a:solidFill>
              <a:srgbClr val="0000FF"/>
            </a:solidFill>
            <a:ln w="28575" cap="rnd">
              <a:solidFill>
                <a:schemeClr val="bg1"/>
              </a:solidFill>
              <a:round/>
              <a:headEnd/>
              <a:tailEnd/>
            </a:ln>
          </p:spPr>
          <p:txBody>
            <a:bodyPr/>
            <a:lstStyle/>
            <a:p>
              <a:endParaRPr lang="en-US"/>
            </a:p>
          </p:txBody>
        </p:sp>
        <p:sp>
          <p:nvSpPr>
            <p:cNvPr id="5142" name="Freeform 6"/>
            <p:cNvSpPr>
              <a:spLocks/>
            </p:cNvSpPr>
            <p:nvPr/>
          </p:nvSpPr>
          <p:spPr bwMode="auto">
            <a:xfrm>
              <a:off x="2525" y="1198"/>
              <a:ext cx="1410" cy="729"/>
            </a:xfrm>
            <a:custGeom>
              <a:avLst/>
              <a:gdLst>
                <a:gd name="T0" fmla="*/ 68 w 1410"/>
                <a:gd name="T1" fmla="*/ 74 h 729"/>
                <a:gd name="T2" fmla="*/ 132 w 1410"/>
                <a:gd name="T3" fmla="*/ 47 h 729"/>
                <a:gd name="T4" fmla="*/ 199 w 1410"/>
                <a:gd name="T5" fmla="*/ 26 h 729"/>
                <a:gd name="T6" fmla="*/ 278 w 1410"/>
                <a:gd name="T7" fmla="*/ 11 h 729"/>
                <a:gd name="T8" fmla="*/ 347 w 1410"/>
                <a:gd name="T9" fmla="*/ 2 h 729"/>
                <a:gd name="T10" fmla="*/ 442 w 1410"/>
                <a:gd name="T11" fmla="*/ 2 h 729"/>
                <a:gd name="T12" fmla="*/ 567 w 1410"/>
                <a:gd name="T13" fmla="*/ 9 h 729"/>
                <a:gd name="T14" fmla="*/ 671 w 1410"/>
                <a:gd name="T15" fmla="*/ 25 h 729"/>
                <a:gd name="T16" fmla="*/ 790 w 1410"/>
                <a:gd name="T17" fmla="*/ 49 h 729"/>
                <a:gd name="T18" fmla="*/ 891 w 1410"/>
                <a:gd name="T19" fmla="*/ 82 h 729"/>
                <a:gd name="T20" fmla="*/ 988 w 1410"/>
                <a:gd name="T21" fmla="*/ 122 h 729"/>
                <a:gd name="T22" fmla="*/ 1072 w 1410"/>
                <a:gd name="T23" fmla="*/ 172 h 729"/>
                <a:gd name="T24" fmla="*/ 1150 w 1410"/>
                <a:gd name="T25" fmla="*/ 232 h 729"/>
                <a:gd name="T26" fmla="*/ 1212 w 1410"/>
                <a:gd name="T27" fmla="*/ 302 h 729"/>
                <a:gd name="T28" fmla="*/ 1260 w 1410"/>
                <a:gd name="T29" fmla="*/ 371 h 729"/>
                <a:gd name="T30" fmla="*/ 1409 w 1410"/>
                <a:gd name="T31" fmla="*/ 297 h 729"/>
                <a:gd name="T32" fmla="*/ 1388 w 1410"/>
                <a:gd name="T33" fmla="*/ 365 h 729"/>
                <a:gd name="T34" fmla="*/ 1375 w 1410"/>
                <a:gd name="T35" fmla="*/ 436 h 729"/>
                <a:gd name="T36" fmla="*/ 1370 w 1410"/>
                <a:gd name="T37" fmla="*/ 504 h 729"/>
                <a:gd name="T38" fmla="*/ 1371 w 1410"/>
                <a:gd name="T39" fmla="*/ 577 h 729"/>
                <a:gd name="T40" fmla="*/ 1381 w 1410"/>
                <a:gd name="T41" fmla="*/ 664 h 729"/>
                <a:gd name="T42" fmla="*/ 1392 w 1410"/>
                <a:gd name="T43" fmla="*/ 728 h 729"/>
                <a:gd name="T44" fmla="*/ 1331 w 1410"/>
                <a:gd name="T45" fmla="*/ 693 h 729"/>
                <a:gd name="T46" fmla="*/ 1260 w 1410"/>
                <a:gd name="T47" fmla="*/ 663 h 729"/>
                <a:gd name="T48" fmla="*/ 1216 w 1410"/>
                <a:gd name="T49" fmla="*/ 652 h 729"/>
                <a:gd name="T50" fmla="*/ 1151 w 1410"/>
                <a:gd name="T51" fmla="*/ 643 h 729"/>
                <a:gd name="T52" fmla="*/ 1088 w 1410"/>
                <a:gd name="T53" fmla="*/ 644 h 729"/>
                <a:gd name="T54" fmla="*/ 1001 w 1410"/>
                <a:gd name="T55" fmla="*/ 655 h 729"/>
                <a:gd name="T56" fmla="*/ 1118 w 1410"/>
                <a:gd name="T57" fmla="*/ 491 h 729"/>
                <a:gd name="T58" fmla="*/ 1044 w 1410"/>
                <a:gd name="T59" fmla="*/ 408 h 729"/>
                <a:gd name="T60" fmla="*/ 968 w 1410"/>
                <a:gd name="T61" fmla="*/ 337 h 729"/>
                <a:gd name="T62" fmla="*/ 900 w 1410"/>
                <a:gd name="T63" fmla="*/ 280 h 729"/>
                <a:gd name="T64" fmla="*/ 813 w 1410"/>
                <a:gd name="T65" fmla="*/ 222 h 729"/>
                <a:gd name="T66" fmla="*/ 724 w 1410"/>
                <a:gd name="T67" fmla="*/ 179 h 729"/>
                <a:gd name="T68" fmla="*/ 640 w 1410"/>
                <a:gd name="T69" fmla="*/ 146 h 729"/>
                <a:gd name="T70" fmla="*/ 537 w 1410"/>
                <a:gd name="T71" fmla="*/ 119 h 729"/>
                <a:gd name="T72" fmla="*/ 436 w 1410"/>
                <a:gd name="T73" fmla="*/ 97 h 729"/>
                <a:gd name="T74" fmla="*/ 316 w 1410"/>
                <a:gd name="T75" fmla="*/ 78 h 729"/>
                <a:gd name="T76" fmla="*/ 223 w 1410"/>
                <a:gd name="T77" fmla="*/ 74 h 729"/>
                <a:gd name="T78" fmla="*/ 151 w 1410"/>
                <a:gd name="T79" fmla="*/ 79 h 729"/>
                <a:gd name="T80" fmla="*/ 94 w 1410"/>
                <a:gd name="T81" fmla="*/ 93 h 7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10"/>
                <a:gd name="T124" fmla="*/ 0 h 729"/>
                <a:gd name="T125" fmla="*/ 1410 w 1410"/>
                <a:gd name="T126" fmla="*/ 729 h 7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10" h="729">
                  <a:moveTo>
                    <a:pt x="0" y="125"/>
                  </a:moveTo>
                  <a:lnTo>
                    <a:pt x="68" y="74"/>
                  </a:lnTo>
                  <a:lnTo>
                    <a:pt x="98" y="61"/>
                  </a:lnTo>
                  <a:lnTo>
                    <a:pt x="132" y="47"/>
                  </a:lnTo>
                  <a:lnTo>
                    <a:pt x="162" y="36"/>
                  </a:lnTo>
                  <a:lnTo>
                    <a:pt x="199" y="26"/>
                  </a:lnTo>
                  <a:lnTo>
                    <a:pt x="235" y="17"/>
                  </a:lnTo>
                  <a:lnTo>
                    <a:pt x="278" y="11"/>
                  </a:lnTo>
                  <a:lnTo>
                    <a:pt x="312" y="6"/>
                  </a:lnTo>
                  <a:lnTo>
                    <a:pt x="347" y="2"/>
                  </a:lnTo>
                  <a:lnTo>
                    <a:pt x="396" y="0"/>
                  </a:lnTo>
                  <a:lnTo>
                    <a:pt x="442" y="2"/>
                  </a:lnTo>
                  <a:lnTo>
                    <a:pt x="495" y="4"/>
                  </a:lnTo>
                  <a:lnTo>
                    <a:pt x="567" y="9"/>
                  </a:lnTo>
                  <a:lnTo>
                    <a:pt x="624" y="16"/>
                  </a:lnTo>
                  <a:lnTo>
                    <a:pt x="671" y="25"/>
                  </a:lnTo>
                  <a:lnTo>
                    <a:pt x="739" y="38"/>
                  </a:lnTo>
                  <a:lnTo>
                    <a:pt x="790" y="49"/>
                  </a:lnTo>
                  <a:lnTo>
                    <a:pt x="840" y="65"/>
                  </a:lnTo>
                  <a:lnTo>
                    <a:pt x="891" y="82"/>
                  </a:lnTo>
                  <a:lnTo>
                    <a:pt x="942" y="102"/>
                  </a:lnTo>
                  <a:lnTo>
                    <a:pt x="988" y="122"/>
                  </a:lnTo>
                  <a:lnTo>
                    <a:pt x="1031" y="145"/>
                  </a:lnTo>
                  <a:lnTo>
                    <a:pt x="1072" y="172"/>
                  </a:lnTo>
                  <a:lnTo>
                    <a:pt x="1111" y="200"/>
                  </a:lnTo>
                  <a:lnTo>
                    <a:pt x="1150" y="232"/>
                  </a:lnTo>
                  <a:lnTo>
                    <a:pt x="1186" y="270"/>
                  </a:lnTo>
                  <a:lnTo>
                    <a:pt x="1212" y="302"/>
                  </a:lnTo>
                  <a:lnTo>
                    <a:pt x="1240" y="342"/>
                  </a:lnTo>
                  <a:lnTo>
                    <a:pt x="1260" y="371"/>
                  </a:lnTo>
                  <a:lnTo>
                    <a:pt x="1286" y="413"/>
                  </a:lnTo>
                  <a:lnTo>
                    <a:pt x="1409" y="297"/>
                  </a:lnTo>
                  <a:lnTo>
                    <a:pt x="1398" y="333"/>
                  </a:lnTo>
                  <a:lnTo>
                    <a:pt x="1388" y="365"/>
                  </a:lnTo>
                  <a:lnTo>
                    <a:pt x="1382" y="398"/>
                  </a:lnTo>
                  <a:lnTo>
                    <a:pt x="1375" y="436"/>
                  </a:lnTo>
                  <a:lnTo>
                    <a:pt x="1372" y="473"/>
                  </a:lnTo>
                  <a:lnTo>
                    <a:pt x="1370" y="504"/>
                  </a:lnTo>
                  <a:lnTo>
                    <a:pt x="1370" y="541"/>
                  </a:lnTo>
                  <a:lnTo>
                    <a:pt x="1371" y="577"/>
                  </a:lnTo>
                  <a:lnTo>
                    <a:pt x="1376" y="624"/>
                  </a:lnTo>
                  <a:lnTo>
                    <a:pt x="1381" y="664"/>
                  </a:lnTo>
                  <a:lnTo>
                    <a:pt x="1386" y="693"/>
                  </a:lnTo>
                  <a:lnTo>
                    <a:pt x="1392" y="728"/>
                  </a:lnTo>
                  <a:lnTo>
                    <a:pt x="1362" y="709"/>
                  </a:lnTo>
                  <a:lnTo>
                    <a:pt x="1331" y="693"/>
                  </a:lnTo>
                  <a:lnTo>
                    <a:pt x="1293" y="676"/>
                  </a:lnTo>
                  <a:lnTo>
                    <a:pt x="1260" y="663"/>
                  </a:lnTo>
                  <a:lnTo>
                    <a:pt x="1237" y="656"/>
                  </a:lnTo>
                  <a:lnTo>
                    <a:pt x="1216" y="652"/>
                  </a:lnTo>
                  <a:lnTo>
                    <a:pt x="1182" y="646"/>
                  </a:lnTo>
                  <a:lnTo>
                    <a:pt x="1151" y="643"/>
                  </a:lnTo>
                  <a:lnTo>
                    <a:pt x="1122" y="641"/>
                  </a:lnTo>
                  <a:lnTo>
                    <a:pt x="1088" y="644"/>
                  </a:lnTo>
                  <a:lnTo>
                    <a:pt x="1053" y="646"/>
                  </a:lnTo>
                  <a:lnTo>
                    <a:pt x="1001" y="655"/>
                  </a:lnTo>
                  <a:lnTo>
                    <a:pt x="1152" y="531"/>
                  </a:lnTo>
                  <a:lnTo>
                    <a:pt x="1118" y="491"/>
                  </a:lnTo>
                  <a:lnTo>
                    <a:pt x="1079" y="445"/>
                  </a:lnTo>
                  <a:lnTo>
                    <a:pt x="1044" y="408"/>
                  </a:lnTo>
                  <a:lnTo>
                    <a:pt x="999" y="362"/>
                  </a:lnTo>
                  <a:lnTo>
                    <a:pt x="968" y="337"/>
                  </a:lnTo>
                  <a:lnTo>
                    <a:pt x="941" y="312"/>
                  </a:lnTo>
                  <a:lnTo>
                    <a:pt x="900" y="280"/>
                  </a:lnTo>
                  <a:lnTo>
                    <a:pt x="859" y="250"/>
                  </a:lnTo>
                  <a:lnTo>
                    <a:pt x="813" y="222"/>
                  </a:lnTo>
                  <a:lnTo>
                    <a:pt x="770" y="201"/>
                  </a:lnTo>
                  <a:lnTo>
                    <a:pt x="724" y="179"/>
                  </a:lnTo>
                  <a:lnTo>
                    <a:pt x="677" y="158"/>
                  </a:lnTo>
                  <a:lnTo>
                    <a:pt x="640" y="146"/>
                  </a:lnTo>
                  <a:lnTo>
                    <a:pt x="589" y="131"/>
                  </a:lnTo>
                  <a:lnTo>
                    <a:pt x="537" y="119"/>
                  </a:lnTo>
                  <a:lnTo>
                    <a:pt x="489" y="108"/>
                  </a:lnTo>
                  <a:lnTo>
                    <a:pt x="436" y="97"/>
                  </a:lnTo>
                  <a:lnTo>
                    <a:pt x="375" y="87"/>
                  </a:lnTo>
                  <a:lnTo>
                    <a:pt x="316" y="78"/>
                  </a:lnTo>
                  <a:lnTo>
                    <a:pt x="261" y="77"/>
                  </a:lnTo>
                  <a:lnTo>
                    <a:pt x="223" y="74"/>
                  </a:lnTo>
                  <a:lnTo>
                    <a:pt x="183" y="76"/>
                  </a:lnTo>
                  <a:lnTo>
                    <a:pt x="151" y="79"/>
                  </a:lnTo>
                  <a:lnTo>
                    <a:pt x="121" y="84"/>
                  </a:lnTo>
                  <a:lnTo>
                    <a:pt x="94" y="93"/>
                  </a:lnTo>
                  <a:lnTo>
                    <a:pt x="0" y="125"/>
                  </a:lnTo>
                </a:path>
              </a:pathLst>
            </a:custGeom>
            <a:solidFill>
              <a:srgbClr val="0000FF"/>
            </a:solidFill>
            <a:ln w="28575" cap="rnd">
              <a:solidFill>
                <a:schemeClr val="bg1"/>
              </a:solidFill>
              <a:round/>
              <a:headEnd/>
              <a:tailEnd/>
            </a:ln>
          </p:spPr>
          <p:txBody>
            <a:bodyPr/>
            <a:lstStyle/>
            <a:p>
              <a:endParaRPr lang="en-US"/>
            </a:p>
          </p:txBody>
        </p:sp>
      </p:grpSp>
      <p:sp>
        <p:nvSpPr>
          <p:cNvPr id="5125" name="Text Box 7"/>
          <p:cNvSpPr txBox="1">
            <a:spLocks noChangeArrowheads="1"/>
          </p:cNvSpPr>
          <p:nvPr/>
        </p:nvSpPr>
        <p:spPr bwMode="auto">
          <a:xfrm>
            <a:off x="1371600" y="0"/>
            <a:ext cx="6551613" cy="519113"/>
          </a:xfrm>
          <a:prstGeom prst="rect">
            <a:avLst/>
          </a:prstGeom>
          <a:noFill/>
          <a:ln w="25400">
            <a:noFill/>
            <a:miter lim="800000"/>
            <a:headEnd/>
            <a:tailEnd/>
          </a:ln>
        </p:spPr>
        <p:txBody>
          <a:bodyPr wrap="none">
            <a:spAutoFit/>
          </a:bodyPr>
          <a:lstStyle/>
          <a:p>
            <a:pPr eaLnBrk="0" hangingPunct="0"/>
            <a:r>
              <a:rPr lang="en-US" altLang="en-US" sz="2800">
                <a:solidFill>
                  <a:srgbClr val="0033CC"/>
                </a:solidFill>
                <a:latin typeface="Bookman Old Style" pitchFamily="18" charset="0"/>
              </a:rPr>
              <a:t>GEOGRAPHICAL CLASSIFICATION</a:t>
            </a:r>
          </a:p>
        </p:txBody>
      </p:sp>
      <p:pic>
        <p:nvPicPr>
          <p:cNvPr id="5126" name="Picture 8" descr="107334"/>
          <p:cNvPicPr>
            <a:picLocks noChangeAspect="1" noChangeArrowheads="1"/>
          </p:cNvPicPr>
          <p:nvPr/>
        </p:nvPicPr>
        <p:blipFill>
          <a:blip r:embed="rId5" cstate="print"/>
          <a:srcRect/>
          <a:stretch>
            <a:fillRect/>
          </a:stretch>
        </p:blipFill>
        <p:spPr bwMode="auto">
          <a:xfrm>
            <a:off x="2667000" y="533400"/>
            <a:ext cx="3568700" cy="1695450"/>
          </a:xfrm>
          <a:prstGeom prst="rect">
            <a:avLst/>
          </a:prstGeom>
          <a:noFill/>
          <a:ln w="38100">
            <a:solidFill>
              <a:schemeClr val="tx1"/>
            </a:solidFill>
            <a:miter lim="800000"/>
            <a:headEnd/>
            <a:tailEnd/>
          </a:ln>
        </p:spPr>
      </p:pic>
      <p:grpSp>
        <p:nvGrpSpPr>
          <p:cNvPr id="3" name="Group 9"/>
          <p:cNvGrpSpPr>
            <a:grpSpLocks/>
          </p:cNvGrpSpPr>
          <p:nvPr/>
        </p:nvGrpSpPr>
        <p:grpSpPr bwMode="auto">
          <a:xfrm rot="7187327">
            <a:off x="6572250" y="4960938"/>
            <a:ext cx="1665287" cy="1474788"/>
            <a:chOff x="2525" y="1198"/>
            <a:chExt cx="1410" cy="788"/>
          </a:xfrm>
        </p:grpSpPr>
        <p:sp>
          <p:nvSpPr>
            <p:cNvPr id="5139" name="Freeform 10"/>
            <p:cNvSpPr>
              <a:spLocks/>
            </p:cNvSpPr>
            <p:nvPr/>
          </p:nvSpPr>
          <p:spPr bwMode="auto">
            <a:xfrm>
              <a:off x="2525" y="1222"/>
              <a:ext cx="1410" cy="764"/>
            </a:xfrm>
            <a:custGeom>
              <a:avLst/>
              <a:gdLst>
                <a:gd name="T0" fmla="*/ 2 w 1410"/>
                <a:gd name="T1" fmla="*/ 101 h 764"/>
                <a:gd name="T2" fmla="*/ 97 w 1410"/>
                <a:gd name="T3" fmla="*/ 52 h 764"/>
                <a:gd name="T4" fmla="*/ 163 w 1410"/>
                <a:gd name="T5" fmla="*/ 30 h 764"/>
                <a:gd name="T6" fmla="*/ 236 w 1410"/>
                <a:gd name="T7" fmla="*/ 13 h 764"/>
                <a:gd name="T8" fmla="*/ 312 w 1410"/>
                <a:gd name="T9" fmla="*/ 5 h 764"/>
                <a:gd name="T10" fmla="*/ 396 w 1410"/>
                <a:gd name="T11" fmla="*/ 0 h 764"/>
                <a:gd name="T12" fmla="*/ 495 w 1410"/>
                <a:gd name="T13" fmla="*/ 3 h 764"/>
                <a:gd name="T14" fmla="*/ 624 w 1410"/>
                <a:gd name="T15" fmla="*/ 15 h 764"/>
                <a:gd name="T16" fmla="*/ 739 w 1410"/>
                <a:gd name="T17" fmla="*/ 39 h 764"/>
                <a:gd name="T18" fmla="*/ 840 w 1410"/>
                <a:gd name="T19" fmla="*/ 67 h 764"/>
                <a:gd name="T20" fmla="*/ 942 w 1410"/>
                <a:gd name="T21" fmla="*/ 107 h 764"/>
                <a:gd name="T22" fmla="*/ 1031 w 1410"/>
                <a:gd name="T23" fmla="*/ 151 h 764"/>
                <a:gd name="T24" fmla="*/ 1111 w 1410"/>
                <a:gd name="T25" fmla="*/ 208 h 764"/>
                <a:gd name="T26" fmla="*/ 1186 w 1410"/>
                <a:gd name="T27" fmla="*/ 283 h 764"/>
                <a:gd name="T28" fmla="*/ 1240 w 1410"/>
                <a:gd name="T29" fmla="*/ 358 h 764"/>
                <a:gd name="T30" fmla="*/ 1268 w 1410"/>
                <a:gd name="T31" fmla="*/ 406 h 764"/>
                <a:gd name="T32" fmla="*/ 1409 w 1410"/>
                <a:gd name="T33" fmla="*/ 311 h 764"/>
                <a:gd name="T34" fmla="*/ 1388 w 1410"/>
                <a:gd name="T35" fmla="*/ 383 h 764"/>
                <a:gd name="T36" fmla="*/ 1375 w 1410"/>
                <a:gd name="T37" fmla="*/ 456 h 764"/>
                <a:gd name="T38" fmla="*/ 1370 w 1410"/>
                <a:gd name="T39" fmla="*/ 529 h 764"/>
                <a:gd name="T40" fmla="*/ 1371 w 1410"/>
                <a:gd name="T41" fmla="*/ 605 h 764"/>
                <a:gd name="T42" fmla="*/ 1392 w 1410"/>
                <a:gd name="T43" fmla="*/ 708 h 764"/>
                <a:gd name="T44" fmla="*/ 1362 w 1410"/>
                <a:gd name="T45" fmla="*/ 744 h 764"/>
                <a:gd name="T46" fmla="*/ 1293 w 1410"/>
                <a:gd name="T47" fmla="*/ 709 h 764"/>
                <a:gd name="T48" fmla="*/ 1237 w 1410"/>
                <a:gd name="T49" fmla="*/ 689 h 764"/>
                <a:gd name="T50" fmla="*/ 1182 w 1410"/>
                <a:gd name="T51" fmla="*/ 678 h 764"/>
                <a:gd name="T52" fmla="*/ 1122 w 1410"/>
                <a:gd name="T53" fmla="*/ 673 h 764"/>
                <a:gd name="T54" fmla="*/ 1053 w 1410"/>
                <a:gd name="T55" fmla="*/ 678 h 764"/>
                <a:gd name="T56" fmla="*/ 1001 w 1410"/>
                <a:gd name="T57" fmla="*/ 635 h 764"/>
                <a:gd name="T58" fmla="*/ 1118 w 1410"/>
                <a:gd name="T59" fmla="*/ 514 h 764"/>
                <a:gd name="T60" fmla="*/ 1044 w 1410"/>
                <a:gd name="T61" fmla="*/ 428 h 764"/>
                <a:gd name="T62" fmla="*/ 968 w 1410"/>
                <a:gd name="T63" fmla="*/ 353 h 764"/>
                <a:gd name="T64" fmla="*/ 900 w 1410"/>
                <a:gd name="T65" fmla="*/ 293 h 764"/>
                <a:gd name="T66" fmla="*/ 813 w 1410"/>
                <a:gd name="T67" fmla="*/ 233 h 764"/>
                <a:gd name="T68" fmla="*/ 724 w 1410"/>
                <a:gd name="T69" fmla="*/ 188 h 764"/>
                <a:gd name="T70" fmla="*/ 640 w 1410"/>
                <a:gd name="T71" fmla="*/ 152 h 764"/>
                <a:gd name="T72" fmla="*/ 537 w 1410"/>
                <a:gd name="T73" fmla="*/ 124 h 764"/>
                <a:gd name="T74" fmla="*/ 436 w 1410"/>
                <a:gd name="T75" fmla="*/ 101 h 764"/>
                <a:gd name="T76" fmla="*/ 316 w 1410"/>
                <a:gd name="T77" fmla="*/ 81 h 764"/>
                <a:gd name="T78" fmla="*/ 223 w 1410"/>
                <a:gd name="T79" fmla="*/ 77 h 764"/>
                <a:gd name="T80" fmla="*/ 154 w 1410"/>
                <a:gd name="T81" fmla="*/ 83 h 764"/>
                <a:gd name="T82" fmla="*/ 94 w 1410"/>
                <a:gd name="T83" fmla="*/ 97 h 7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0"/>
                <a:gd name="T127" fmla="*/ 0 h 764"/>
                <a:gd name="T128" fmla="*/ 1410 w 1410"/>
                <a:gd name="T129" fmla="*/ 764 h 7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0" h="764">
                  <a:moveTo>
                    <a:pt x="0" y="130"/>
                  </a:moveTo>
                  <a:lnTo>
                    <a:pt x="2" y="101"/>
                  </a:lnTo>
                  <a:lnTo>
                    <a:pt x="60" y="69"/>
                  </a:lnTo>
                  <a:lnTo>
                    <a:pt x="97" y="52"/>
                  </a:lnTo>
                  <a:lnTo>
                    <a:pt x="133" y="41"/>
                  </a:lnTo>
                  <a:lnTo>
                    <a:pt x="163" y="30"/>
                  </a:lnTo>
                  <a:lnTo>
                    <a:pt x="202" y="21"/>
                  </a:lnTo>
                  <a:lnTo>
                    <a:pt x="236" y="13"/>
                  </a:lnTo>
                  <a:lnTo>
                    <a:pt x="278" y="9"/>
                  </a:lnTo>
                  <a:lnTo>
                    <a:pt x="312" y="5"/>
                  </a:lnTo>
                  <a:lnTo>
                    <a:pt x="347" y="1"/>
                  </a:lnTo>
                  <a:lnTo>
                    <a:pt x="396" y="0"/>
                  </a:lnTo>
                  <a:lnTo>
                    <a:pt x="442" y="1"/>
                  </a:lnTo>
                  <a:lnTo>
                    <a:pt x="495" y="3"/>
                  </a:lnTo>
                  <a:lnTo>
                    <a:pt x="567" y="7"/>
                  </a:lnTo>
                  <a:lnTo>
                    <a:pt x="624" y="15"/>
                  </a:lnTo>
                  <a:lnTo>
                    <a:pt x="671" y="24"/>
                  </a:lnTo>
                  <a:lnTo>
                    <a:pt x="739" y="39"/>
                  </a:lnTo>
                  <a:lnTo>
                    <a:pt x="790" y="51"/>
                  </a:lnTo>
                  <a:lnTo>
                    <a:pt x="840" y="67"/>
                  </a:lnTo>
                  <a:lnTo>
                    <a:pt x="891" y="85"/>
                  </a:lnTo>
                  <a:lnTo>
                    <a:pt x="942" y="107"/>
                  </a:lnTo>
                  <a:lnTo>
                    <a:pt x="988" y="127"/>
                  </a:lnTo>
                  <a:lnTo>
                    <a:pt x="1031" y="151"/>
                  </a:lnTo>
                  <a:lnTo>
                    <a:pt x="1072" y="180"/>
                  </a:lnTo>
                  <a:lnTo>
                    <a:pt x="1111" y="208"/>
                  </a:lnTo>
                  <a:lnTo>
                    <a:pt x="1150" y="242"/>
                  </a:lnTo>
                  <a:lnTo>
                    <a:pt x="1186" y="283"/>
                  </a:lnTo>
                  <a:lnTo>
                    <a:pt x="1212" y="317"/>
                  </a:lnTo>
                  <a:lnTo>
                    <a:pt x="1240" y="358"/>
                  </a:lnTo>
                  <a:lnTo>
                    <a:pt x="1260" y="389"/>
                  </a:lnTo>
                  <a:lnTo>
                    <a:pt x="1268" y="406"/>
                  </a:lnTo>
                  <a:lnTo>
                    <a:pt x="1409" y="274"/>
                  </a:lnTo>
                  <a:lnTo>
                    <a:pt x="1409" y="311"/>
                  </a:lnTo>
                  <a:lnTo>
                    <a:pt x="1398" y="348"/>
                  </a:lnTo>
                  <a:lnTo>
                    <a:pt x="1388" y="383"/>
                  </a:lnTo>
                  <a:lnTo>
                    <a:pt x="1382" y="418"/>
                  </a:lnTo>
                  <a:lnTo>
                    <a:pt x="1375" y="456"/>
                  </a:lnTo>
                  <a:lnTo>
                    <a:pt x="1372" y="496"/>
                  </a:lnTo>
                  <a:lnTo>
                    <a:pt x="1370" y="529"/>
                  </a:lnTo>
                  <a:lnTo>
                    <a:pt x="1370" y="568"/>
                  </a:lnTo>
                  <a:lnTo>
                    <a:pt x="1371" y="605"/>
                  </a:lnTo>
                  <a:lnTo>
                    <a:pt x="1376" y="654"/>
                  </a:lnTo>
                  <a:lnTo>
                    <a:pt x="1392" y="708"/>
                  </a:lnTo>
                  <a:lnTo>
                    <a:pt x="1392" y="763"/>
                  </a:lnTo>
                  <a:lnTo>
                    <a:pt x="1362" y="744"/>
                  </a:lnTo>
                  <a:lnTo>
                    <a:pt x="1331" y="727"/>
                  </a:lnTo>
                  <a:lnTo>
                    <a:pt x="1293" y="709"/>
                  </a:lnTo>
                  <a:lnTo>
                    <a:pt x="1260" y="696"/>
                  </a:lnTo>
                  <a:lnTo>
                    <a:pt x="1237" y="689"/>
                  </a:lnTo>
                  <a:lnTo>
                    <a:pt x="1216" y="684"/>
                  </a:lnTo>
                  <a:lnTo>
                    <a:pt x="1182" y="678"/>
                  </a:lnTo>
                  <a:lnTo>
                    <a:pt x="1151" y="675"/>
                  </a:lnTo>
                  <a:lnTo>
                    <a:pt x="1122" y="673"/>
                  </a:lnTo>
                  <a:lnTo>
                    <a:pt x="1088" y="676"/>
                  </a:lnTo>
                  <a:lnTo>
                    <a:pt x="1053" y="678"/>
                  </a:lnTo>
                  <a:lnTo>
                    <a:pt x="1001" y="688"/>
                  </a:lnTo>
                  <a:lnTo>
                    <a:pt x="1001" y="635"/>
                  </a:lnTo>
                  <a:lnTo>
                    <a:pt x="1128" y="532"/>
                  </a:lnTo>
                  <a:lnTo>
                    <a:pt x="1118" y="514"/>
                  </a:lnTo>
                  <a:lnTo>
                    <a:pt x="1079" y="466"/>
                  </a:lnTo>
                  <a:lnTo>
                    <a:pt x="1044" y="428"/>
                  </a:lnTo>
                  <a:lnTo>
                    <a:pt x="999" y="379"/>
                  </a:lnTo>
                  <a:lnTo>
                    <a:pt x="968" y="353"/>
                  </a:lnTo>
                  <a:lnTo>
                    <a:pt x="941" y="327"/>
                  </a:lnTo>
                  <a:lnTo>
                    <a:pt x="900" y="293"/>
                  </a:lnTo>
                  <a:lnTo>
                    <a:pt x="859" y="262"/>
                  </a:lnTo>
                  <a:lnTo>
                    <a:pt x="813" y="233"/>
                  </a:lnTo>
                  <a:lnTo>
                    <a:pt x="770" y="210"/>
                  </a:lnTo>
                  <a:lnTo>
                    <a:pt x="724" y="188"/>
                  </a:lnTo>
                  <a:lnTo>
                    <a:pt x="677" y="165"/>
                  </a:lnTo>
                  <a:lnTo>
                    <a:pt x="640" y="152"/>
                  </a:lnTo>
                  <a:lnTo>
                    <a:pt x="589" y="136"/>
                  </a:lnTo>
                  <a:lnTo>
                    <a:pt x="537" y="124"/>
                  </a:lnTo>
                  <a:lnTo>
                    <a:pt x="489" y="112"/>
                  </a:lnTo>
                  <a:lnTo>
                    <a:pt x="436" y="101"/>
                  </a:lnTo>
                  <a:lnTo>
                    <a:pt x="375" y="91"/>
                  </a:lnTo>
                  <a:lnTo>
                    <a:pt x="316" y="81"/>
                  </a:lnTo>
                  <a:lnTo>
                    <a:pt x="261" y="80"/>
                  </a:lnTo>
                  <a:lnTo>
                    <a:pt x="223" y="77"/>
                  </a:lnTo>
                  <a:lnTo>
                    <a:pt x="183" y="79"/>
                  </a:lnTo>
                  <a:lnTo>
                    <a:pt x="154" y="83"/>
                  </a:lnTo>
                  <a:lnTo>
                    <a:pt x="123" y="89"/>
                  </a:lnTo>
                  <a:lnTo>
                    <a:pt x="94" y="97"/>
                  </a:lnTo>
                  <a:lnTo>
                    <a:pt x="0" y="130"/>
                  </a:lnTo>
                </a:path>
              </a:pathLst>
            </a:custGeom>
            <a:solidFill>
              <a:srgbClr val="0000FF"/>
            </a:solidFill>
            <a:ln w="28575" cap="rnd">
              <a:solidFill>
                <a:schemeClr val="bg1"/>
              </a:solidFill>
              <a:round/>
              <a:headEnd/>
              <a:tailEnd/>
            </a:ln>
          </p:spPr>
          <p:txBody>
            <a:bodyPr/>
            <a:lstStyle/>
            <a:p>
              <a:endParaRPr lang="en-US"/>
            </a:p>
          </p:txBody>
        </p:sp>
        <p:sp>
          <p:nvSpPr>
            <p:cNvPr id="5140" name="Freeform 11"/>
            <p:cNvSpPr>
              <a:spLocks/>
            </p:cNvSpPr>
            <p:nvPr/>
          </p:nvSpPr>
          <p:spPr bwMode="auto">
            <a:xfrm>
              <a:off x="2525" y="1198"/>
              <a:ext cx="1410" cy="729"/>
            </a:xfrm>
            <a:custGeom>
              <a:avLst/>
              <a:gdLst>
                <a:gd name="T0" fmla="*/ 68 w 1410"/>
                <a:gd name="T1" fmla="*/ 74 h 729"/>
                <a:gd name="T2" fmla="*/ 132 w 1410"/>
                <a:gd name="T3" fmla="*/ 47 h 729"/>
                <a:gd name="T4" fmla="*/ 199 w 1410"/>
                <a:gd name="T5" fmla="*/ 26 h 729"/>
                <a:gd name="T6" fmla="*/ 278 w 1410"/>
                <a:gd name="T7" fmla="*/ 11 h 729"/>
                <a:gd name="T8" fmla="*/ 347 w 1410"/>
                <a:gd name="T9" fmla="*/ 2 h 729"/>
                <a:gd name="T10" fmla="*/ 442 w 1410"/>
                <a:gd name="T11" fmla="*/ 2 h 729"/>
                <a:gd name="T12" fmla="*/ 567 w 1410"/>
                <a:gd name="T13" fmla="*/ 9 h 729"/>
                <a:gd name="T14" fmla="*/ 671 w 1410"/>
                <a:gd name="T15" fmla="*/ 25 h 729"/>
                <a:gd name="T16" fmla="*/ 790 w 1410"/>
                <a:gd name="T17" fmla="*/ 49 h 729"/>
                <a:gd name="T18" fmla="*/ 891 w 1410"/>
                <a:gd name="T19" fmla="*/ 82 h 729"/>
                <a:gd name="T20" fmla="*/ 988 w 1410"/>
                <a:gd name="T21" fmla="*/ 122 h 729"/>
                <a:gd name="T22" fmla="*/ 1072 w 1410"/>
                <a:gd name="T23" fmla="*/ 172 h 729"/>
                <a:gd name="T24" fmla="*/ 1150 w 1410"/>
                <a:gd name="T25" fmla="*/ 232 h 729"/>
                <a:gd name="T26" fmla="*/ 1212 w 1410"/>
                <a:gd name="T27" fmla="*/ 302 h 729"/>
                <a:gd name="T28" fmla="*/ 1260 w 1410"/>
                <a:gd name="T29" fmla="*/ 371 h 729"/>
                <a:gd name="T30" fmla="*/ 1409 w 1410"/>
                <a:gd name="T31" fmla="*/ 297 h 729"/>
                <a:gd name="T32" fmla="*/ 1388 w 1410"/>
                <a:gd name="T33" fmla="*/ 365 h 729"/>
                <a:gd name="T34" fmla="*/ 1375 w 1410"/>
                <a:gd name="T35" fmla="*/ 436 h 729"/>
                <a:gd name="T36" fmla="*/ 1370 w 1410"/>
                <a:gd name="T37" fmla="*/ 504 h 729"/>
                <a:gd name="T38" fmla="*/ 1371 w 1410"/>
                <a:gd name="T39" fmla="*/ 577 h 729"/>
                <a:gd name="T40" fmla="*/ 1381 w 1410"/>
                <a:gd name="T41" fmla="*/ 664 h 729"/>
                <a:gd name="T42" fmla="*/ 1392 w 1410"/>
                <a:gd name="T43" fmla="*/ 728 h 729"/>
                <a:gd name="T44" fmla="*/ 1331 w 1410"/>
                <a:gd name="T45" fmla="*/ 693 h 729"/>
                <a:gd name="T46" fmla="*/ 1260 w 1410"/>
                <a:gd name="T47" fmla="*/ 663 h 729"/>
                <a:gd name="T48" fmla="*/ 1216 w 1410"/>
                <a:gd name="T49" fmla="*/ 652 h 729"/>
                <a:gd name="T50" fmla="*/ 1151 w 1410"/>
                <a:gd name="T51" fmla="*/ 643 h 729"/>
                <a:gd name="T52" fmla="*/ 1088 w 1410"/>
                <a:gd name="T53" fmla="*/ 644 h 729"/>
                <a:gd name="T54" fmla="*/ 1001 w 1410"/>
                <a:gd name="T55" fmla="*/ 655 h 729"/>
                <a:gd name="T56" fmla="*/ 1118 w 1410"/>
                <a:gd name="T57" fmla="*/ 491 h 729"/>
                <a:gd name="T58" fmla="*/ 1044 w 1410"/>
                <a:gd name="T59" fmla="*/ 408 h 729"/>
                <a:gd name="T60" fmla="*/ 968 w 1410"/>
                <a:gd name="T61" fmla="*/ 337 h 729"/>
                <a:gd name="T62" fmla="*/ 900 w 1410"/>
                <a:gd name="T63" fmla="*/ 280 h 729"/>
                <a:gd name="T64" fmla="*/ 813 w 1410"/>
                <a:gd name="T65" fmla="*/ 222 h 729"/>
                <a:gd name="T66" fmla="*/ 724 w 1410"/>
                <a:gd name="T67" fmla="*/ 179 h 729"/>
                <a:gd name="T68" fmla="*/ 640 w 1410"/>
                <a:gd name="T69" fmla="*/ 146 h 729"/>
                <a:gd name="T70" fmla="*/ 537 w 1410"/>
                <a:gd name="T71" fmla="*/ 119 h 729"/>
                <a:gd name="T72" fmla="*/ 436 w 1410"/>
                <a:gd name="T73" fmla="*/ 97 h 729"/>
                <a:gd name="T74" fmla="*/ 316 w 1410"/>
                <a:gd name="T75" fmla="*/ 78 h 729"/>
                <a:gd name="T76" fmla="*/ 223 w 1410"/>
                <a:gd name="T77" fmla="*/ 74 h 729"/>
                <a:gd name="T78" fmla="*/ 151 w 1410"/>
                <a:gd name="T79" fmla="*/ 79 h 729"/>
                <a:gd name="T80" fmla="*/ 94 w 1410"/>
                <a:gd name="T81" fmla="*/ 93 h 7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10"/>
                <a:gd name="T124" fmla="*/ 0 h 729"/>
                <a:gd name="T125" fmla="*/ 1410 w 1410"/>
                <a:gd name="T126" fmla="*/ 729 h 7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10" h="729">
                  <a:moveTo>
                    <a:pt x="0" y="125"/>
                  </a:moveTo>
                  <a:lnTo>
                    <a:pt x="68" y="74"/>
                  </a:lnTo>
                  <a:lnTo>
                    <a:pt x="98" y="61"/>
                  </a:lnTo>
                  <a:lnTo>
                    <a:pt x="132" y="47"/>
                  </a:lnTo>
                  <a:lnTo>
                    <a:pt x="162" y="36"/>
                  </a:lnTo>
                  <a:lnTo>
                    <a:pt x="199" y="26"/>
                  </a:lnTo>
                  <a:lnTo>
                    <a:pt x="235" y="17"/>
                  </a:lnTo>
                  <a:lnTo>
                    <a:pt x="278" y="11"/>
                  </a:lnTo>
                  <a:lnTo>
                    <a:pt x="312" y="6"/>
                  </a:lnTo>
                  <a:lnTo>
                    <a:pt x="347" y="2"/>
                  </a:lnTo>
                  <a:lnTo>
                    <a:pt x="396" y="0"/>
                  </a:lnTo>
                  <a:lnTo>
                    <a:pt x="442" y="2"/>
                  </a:lnTo>
                  <a:lnTo>
                    <a:pt x="495" y="4"/>
                  </a:lnTo>
                  <a:lnTo>
                    <a:pt x="567" y="9"/>
                  </a:lnTo>
                  <a:lnTo>
                    <a:pt x="624" y="16"/>
                  </a:lnTo>
                  <a:lnTo>
                    <a:pt x="671" y="25"/>
                  </a:lnTo>
                  <a:lnTo>
                    <a:pt x="739" y="38"/>
                  </a:lnTo>
                  <a:lnTo>
                    <a:pt x="790" y="49"/>
                  </a:lnTo>
                  <a:lnTo>
                    <a:pt x="840" y="65"/>
                  </a:lnTo>
                  <a:lnTo>
                    <a:pt x="891" y="82"/>
                  </a:lnTo>
                  <a:lnTo>
                    <a:pt x="942" y="102"/>
                  </a:lnTo>
                  <a:lnTo>
                    <a:pt x="988" y="122"/>
                  </a:lnTo>
                  <a:lnTo>
                    <a:pt x="1031" y="145"/>
                  </a:lnTo>
                  <a:lnTo>
                    <a:pt x="1072" y="172"/>
                  </a:lnTo>
                  <a:lnTo>
                    <a:pt x="1111" y="200"/>
                  </a:lnTo>
                  <a:lnTo>
                    <a:pt x="1150" y="232"/>
                  </a:lnTo>
                  <a:lnTo>
                    <a:pt x="1186" y="270"/>
                  </a:lnTo>
                  <a:lnTo>
                    <a:pt x="1212" y="302"/>
                  </a:lnTo>
                  <a:lnTo>
                    <a:pt x="1240" y="342"/>
                  </a:lnTo>
                  <a:lnTo>
                    <a:pt x="1260" y="371"/>
                  </a:lnTo>
                  <a:lnTo>
                    <a:pt x="1286" y="413"/>
                  </a:lnTo>
                  <a:lnTo>
                    <a:pt x="1409" y="297"/>
                  </a:lnTo>
                  <a:lnTo>
                    <a:pt x="1398" y="333"/>
                  </a:lnTo>
                  <a:lnTo>
                    <a:pt x="1388" y="365"/>
                  </a:lnTo>
                  <a:lnTo>
                    <a:pt x="1382" y="398"/>
                  </a:lnTo>
                  <a:lnTo>
                    <a:pt x="1375" y="436"/>
                  </a:lnTo>
                  <a:lnTo>
                    <a:pt x="1372" y="473"/>
                  </a:lnTo>
                  <a:lnTo>
                    <a:pt x="1370" y="504"/>
                  </a:lnTo>
                  <a:lnTo>
                    <a:pt x="1370" y="541"/>
                  </a:lnTo>
                  <a:lnTo>
                    <a:pt x="1371" y="577"/>
                  </a:lnTo>
                  <a:lnTo>
                    <a:pt x="1376" y="624"/>
                  </a:lnTo>
                  <a:lnTo>
                    <a:pt x="1381" y="664"/>
                  </a:lnTo>
                  <a:lnTo>
                    <a:pt x="1386" y="693"/>
                  </a:lnTo>
                  <a:lnTo>
                    <a:pt x="1392" y="728"/>
                  </a:lnTo>
                  <a:lnTo>
                    <a:pt x="1362" y="709"/>
                  </a:lnTo>
                  <a:lnTo>
                    <a:pt x="1331" y="693"/>
                  </a:lnTo>
                  <a:lnTo>
                    <a:pt x="1293" y="676"/>
                  </a:lnTo>
                  <a:lnTo>
                    <a:pt x="1260" y="663"/>
                  </a:lnTo>
                  <a:lnTo>
                    <a:pt x="1237" y="656"/>
                  </a:lnTo>
                  <a:lnTo>
                    <a:pt x="1216" y="652"/>
                  </a:lnTo>
                  <a:lnTo>
                    <a:pt x="1182" y="646"/>
                  </a:lnTo>
                  <a:lnTo>
                    <a:pt x="1151" y="643"/>
                  </a:lnTo>
                  <a:lnTo>
                    <a:pt x="1122" y="641"/>
                  </a:lnTo>
                  <a:lnTo>
                    <a:pt x="1088" y="644"/>
                  </a:lnTo>
                  <a:lnTo>
                    <a:pt x="1053" y="646"/>
                  </a:lnTo>
                  <a:lnTo>
                    <a:pt x="1001" y="655"/>
                  </a:lnTo>
                  <a:lnTo>
                    <a:pt x="1152" y="531"/>
                  </a:lnTo>
                  <a:lnTo>
                    <a:pt x="1118" y="491"/>
                  </a:lnTo>
                  <a:lnTo>
                    <a:pt x="1079" y="445"/>
                  </a:lnTo>
                  <a:lnTo>
                    <a:pt x="1044" y="408"/>
                  </a:lnTo>
                  <a:lnTo>
                    <a:pt x="999" y="362"/>
                  </a:lnTo>
                  <a:lnTo>
                    <a:pt x="968" y="337"/>
                  </a:lnTo>
                  <a:lnTo>
                    <a:pt x="941" y="312"/>
                  </a:lnTo>
                  <a:lnTo>
                    <a:pt x="900" y="280"/>
                  </a:lnTo>
                  <a:lnTo>
                    <a:pt x="859" y="250"/>
                  </a:lnTo>
                  <a:lnTo>
                    <a:pt x="813" y="222"/>
                  </a:lnTo>
                  <a:lnTo>
                    <a:pt x="770" y="201"/>
                  </a:lnTo>
                  <a:lnTo>
                    <a:pt x="724" y="179"/>
                  </a:lnTo>
                  <a:lnTo>
                    <a:pt x="677" y="158"/>
                  </a:lnTo>
                  <a:lnTo>
                    <a:pt x="640" y="146"/>
                  </a:lnTo>
                  <a:lnTo>
                    <a:pt x="589" y="131"/>
                  </a:lnTo>
                  <a:lnTo>
                    <a:pt x="537" y="119"/>
                  </a:lnTo>
                  <a:lnTo>
                    <a:pt x="489" y="108"/>
                  </a:lnTo>
                  <a:lnTo>
                    <a:pt x="436" y="97"/>
                  </a:lnTo>
                  <a:lnTo>
                    <a:pt x="375" y="87"/>
                  </a:lnTo>
                  <a:lnTo>
                    <a:pt x="316" y="78"/>
                  </a:lnTo>
                  <a:lnTo>
                    <a:pt x="261" y="77"/>
                  </a:lnTo>
                  <a:lnTo>
                    <a:pt x="223" y="74"/>
                  </a:lnTo>
                  <a:lnTo>
                    <a:pt x="183" y="76"/>
                  </a:lnTo>
                  <a:lnTo>
                    <a:pt x="151" y="79"/>
                  </a:lnTo>
                  <a:lnTo>
                    <a:pt x="121" y="84"/>
                  </a:lnTo>
                  <a:lnTo>
                    <a:pt x="94" y="93"/>
                  </a:lnTo>
                  <a:lnTo>
                    <a:pt x="0" y="125"/>
                  </a:lnTo>
                </a:path>
              </a:pathLst>
            </a:custGeom>
            <a:solidFill>
              <a:srgbClr val="0000FF"/>
            </a:solidFill>
            <a:ln w="28575" cap="rnd">
              <a:solidFill>
                <a:schemeClr val="bg1"/>
              </a:solidFill>
              <a:round/>
              <a:headEnd/>
              <a:tailEnd/>
            </a:ln>
          </p:spPr>
          <p:txBody>
            <a:bodyPr/>
            <a:lstStyle/>
            <a:p>
              <a:endParaRPr lang="en-US"/>
            </a:p>
          </p:txBody>
        </p:sp>
      </p:grpSp>
      <p:sp>
        <p:nvSpPr>
          <p:cNvPr id="5128" name="Rectangle 12"/>
          <p:cNvSpPr>
            <a:spLocks noChangeArrowheads="1"/>
          </p:cNvSpPr>
          <p:nvPr/>
        </p:nvSpPr>
        <p:spPr bwMode="auto">
          <a:xfrm>
            <a:off x="4870450" y="1779588"/>
            <a:ext cx="1454150" cy="582612"/>
          </a:xfrm>
          <a:prstGeom prst="rect">
            <a:avLst/>
          </a:prstGeom>
          <a:noFill/>
          <a:ln w="12700">
            <a:noFill/>
            <a:miter lim="800000"/>
            <a:headEnd/>
            <a:tailEnd/>
          </a:ln>
        </p:spPr>
        <p:txBody>
          <a:bodyPr lIns="90488" tIns="44450" rIns="90488" bIns="44450">
            <a:spAutoFit/>
          </a:bodyPr>
          <a:lstStyle/>
          <a:p>
            <a:pPr algn="ctr" eaLnBrk="0" hangingPunct="0"/>
            <a:r>
              <a:rPr lang="en-US" altLang="en-US" sz="3200">
                <a:latin typeface="Comic Sans MS" pitchFamily="66" charset="0"/>
              </a:rPr>
              <a:t>World</a:t>
            </a:r>
          </a:p>
        </p:txBody>
      </p:sp>
      <p:sp>
        <p:nvSpPr>
          <p:cNvPr id="5129" name="Rectangle 13"/>
          <p:cNvSpPr>
            <a:spLocks noChangeArrowheads="1"/>
          </p:cNvSpPr>
          <p:nvPr/>
        </p:nvSpPr>
        <p:spPr bwMode="auto">
          <a:xfrm>
            <a:off x="6938963" y="4572000"/>
            <a:ext cx="1519237" cy="576263"/>
          </a:xfrm>
          <a:prstGeom prst="rect">
            <a:avLst/>
          </a:prstGeom>
          <a:noFill/>
          <a:ln w="12700">
            <a:noFill/>
            <a:miter lim="800000"/>
            <a:headEnd/>
            <a:tailEnd/>
          </a:ln>
        </p:spPr>
        <p:txBody>
          <a:bodyPr wrap="none" lIns="90488" tIns="44450" rIns="90488" bIns="44450">
            <a:spAutoFit/>
          </a:bodyPr>
          <a:lstStyle/>
          <a:p>
            <a:pPr eaLnBrk="0" hangingPunct="0"/>
            <a:r>
              <a:rPr lang="en-US" altLang="en-US" sz="3200">
                <a:latin typeface="Comic Sans MS" pitchFamily="66" charset="0"/>
              </a:rPr>
              <a:t>Realms</a:t>
            </a:r>
          </a:p>
        </p:txBody>
      </p:sp>
      <p:sp>
        <p:nvSpPr>
          <p:cNvPr id="5130" name="Rectangle 14"/>
          <p:cNvSpPr>
            <a:spLocks noChangeArrowheads="1"/>
          </p:cNvSpPr>
          <p:nvPr/>
        </p:nvSpPr>
        <p:spPr bwMode="auto">
          <a:xfrm>
            <a:off x="3252788" y="6205538"/>
            <a:ext cx="1624012" cy="576262"/>
          </a:xfrm>
          <a:prstGeom prst="rect">
            <a:avLst/>
          </a:prstGeom>
          <a:noFill/>
          <a:ln w="12700">
            <a:noFill/>
            <a:miter lim="800000"/>
            <a:headEnd/>
            <a:tailEnd/>
          </a:ln>
        </p:spPr>
        <p:txBody>
          <a:bodyPr wrap="none" lIns="90488" tIns="44450" rIns="90488" bIns="44450">
            <a:spAutoFit/>
          </a:bodyPr>
          <a:lstStyle/>
          <a:p>
            <a:pPr eaLnBrk="0" hangingPunct="0"/>
            <a:r>
              <a:rPr lang="en-US" altLang="en-US" sz="3200">
                <a:latin typeface="Comic Sans MS" pitchFamily="66" charset="0"/>
              </a:rPr>
              <a:t>Regions</a:t>
            </a:r>
          </a:p>
        </p:txBody>
      </p:sp>
      <p:pic>
        <p:nvPicPr>
          <p:cNvPr id="5131" name="Picture 17"/>
          <p:cNvPicPr>
            <a:picLocks noChangeAspect="1" noChangeArrowheads="1"/>
          </p:cNvPicPr>
          <p:nvPr/>
        </p:nvPicPr>
        <p:blipFill>
          <a:blip r:embed="rId6" cstate="print"/>
          <a:srcRect/>
          <a:stretch>
            <a:fillRect/>
          </a:stretch>
        </p:blipFill>
        <p:spPr bwMode="auto">
          <a:xfrm>
            <a:off x="0" y="1905000"/>
            <a:ext cx="3608388" cy="3057525"/>
          </a:xfrm>
          <a:prstGeom prst="rect">
            <a:avLst/>
          </a:prstGeom>
          <a:noFill/>
          <a:ln w="9525">
            <a:noFill/>
            <a:miter lim="800000"/>
            <a:headEnd/>
            <a:tailEnd/>
          </a:ln>
        </p:spPr>
      </p:pic>
      <p:grpSp>
        <p:nvGrpSpPr>
          <p:cNvPr id="4" name="Group 4"/>
          <p:cNvGrpSpPr>
            <a:grpSpLocks/>
          </p:cNvGrpSpPr>
          <p:nvPr/>
        </p:nvGrpSpPr>
        <p:grpSpPr bwMode="auto">
          <a:xfrm>
            <a:off x="6477000" y="1008063"/>
            <a:ext cx="1905000" cy="727075"/>
            <a:chOff x="2525" y="1198"/>
            <a:chExt cx="1410" cy="788"/>
          </a:xfrm>
        </p:grpSpPr>
        <p:sp>
          <p:nvSpPr>
            <p:cNvPr id="5137" name="Freeform 5"/>
            <p:cNvSpPr>
              <a:spLocks/>
            </p:cNvSpPr>
            <p:nvPr/>
          </p:nvSpPr>
          <p:spPr bwMode="auto">
            <a:xfrm>
              <a:off x="2525" y="1222"/>
              <a:ext cx="1410" cy="764"/>
            </a:xfrm>
            <a:custGeom>
              <a:avLst/>
              <a:gdLst>
                <a:gd name="T0" fmla="*/ 2 w 1410"/>
                <a:gd name="T1" fmla="*/ 101 h 764"/>
                <a:gd name="T2" fmla="*/ 97 w 1410"/>
                <a:gd name="T3" fmla="*/ 52 h 764"/>
                <a:gd name="T4" fmla="*/ 163 w 1410"/>
                <a:gd name="T5" fmla="*/ 30 h 764"/>
                <a:gd name="T6" fmla="*/ 236 w 1410"/>
                <a:gd name="T7" fmla="*/ 13 h 764"/>
                <a:gd name="T8" fmla="*/ 312 w 1410"/>
                <a:gd name="T9" fmla="*/ 5 h 764"/>
                <a:gd name="T10" fmla="*/ 396 w 1410"/>
                <a:gd name="T11" fmla="*/ 0 h 764"/>
                <a:gd name="T12" fmla="*/ 495 w 1410"/>
                <a:gd name="T13" fmla="*/ 3 h 764"/>
                <a:gd name="T14" fmla="*/ 624 w 1410"/>
                <a:gd name="T15" fmla="*/ 15 h 764"/>
                <a:gd name="T16" fmla="*/ 739 w 1410"/>
                <a:gd name="T17" fmla="*/ 39 h 764"/>
                <a:gd name="T18" fmla="*/ 840 w 1410"/>
                <a:gd name="T19" fmla="*/ 67 h 764"/>
                <a:gd name="T20" fmla="*/ 942 w 1410"/>
                <a:gd name="T21" fmla="*/ 107 h 764"/>
                <a:gd name="T22" fmla="*/ 1031 w 1410"/>
                <a:gd name="T23" fmla="*/ 151 h 764"/>
                <a:gd name="T24" fmla="*/ 1111 w 1410"/>
                <a:gd name="T25" fmla="*/ 208 h 764"/>
                <a:gd name="T26" fmla="*/ 1186 w 1410"/>
                <a:gd name="T27" fmla="*/ 283 h 764"/>
                <a:gd name="T28" fmla="*/ 1240 w 1410"/>
                <a:gd name="T29" fmla="*/ 358 h 764"/>
                <a:gd name="T30" fmla="*/ 1268 w 1410"/>
                <a:gd name="T31" fmla="*/ 406 h 764"/>
                <a:gd name="T32" fmla="*/ 1409 w 1410"/>
                <a:gd name="T33" fmla="*/ 311 h 764"/>
                <a:gd name="T34" fmla="*/ 1388 w 1410"/>
                <a:gd name="T35" fmla="*/ 383 h 764"/>
                <a:gd name="T36" fmla="*/ 1375 w 1410"/>
                <a:gd name="T37" fmla="*/ 456 h 764"/>
                <a:gd name="T38" fmla="*/ 1370 w 1410"/>
                <a:gd name="T39" fmla="*/ 529 h 764"/>
                <a:gd name="T40" fmla="*/ 1371 w 1410"/>
                <a:gd name="T41" fmla="*/ 605 h 764"/>
                <a:gd name="T42" fmla="*/ 1392 w 1410"/>
                <a:gd name="T43" fmla="*/ 708 h 764"/>
                <a:gd name="T44" fmla="*/ 1362 w 1410"/>
                <a:gd name="T45" fmla="*/ 744 h 764"/>
                <a:gd name="T46" fmla="*/ 1293 w 1410"/>
                <a:gd name="T47" fmla="*/ 709 h 764"/>
                <a:gd name="T48" fmla="*/ 1237 w 1410"/>
                <a:gd name="T49" fmla="*/ 689 h 764"/>
                <a:gd name="T50" fmla="*/ 1182 w 1410"/>
                <a:gd name="T51" fmla="*/ 678 h 764"/>
                <a:gd name="T52" fmla="*/ 1122 w 1410"/>
                <a:gd name="T53" fmla="*/ 673 h 764"/>
                <a:gd name="T54" fmla="*/ 1053 w 1410"/>
                <a:gd name="T55" fmla="*/ 678 h 764"/>
                <a:gd name="T56" fmla="*/ 1001 w 1410"/>
                <a:gd name="T57" fmla="*/ 635 h 764"/>
                <a:gd name="T58" fmla="*/ 1118 w 1410"/>
                <a:gd name="T59" fmla="*/ 514 h 764"/>
                <a:gd name="T60" fmla="*/ 1044 w 1410"/>
                <a:gd name="T61" fmla="*/ 428 h 764"/>
                <a:gd name="T62" fmla="*/ 968 w 1410"/>
                <a:gd name="T63" fmla="*/ 353 h 764"/>
                <a:gd name="T64" fmla="*/ 900 w 1410"/>
                <a:gd name="T65" fmla="*/ 293 h 764"/>
                <a:gd name="T66" fmla="*/ 813 w 1410"/>
                <a:gd name="T67" fmla="*/ 233 h 764"/>
                <a:gd name="T68" fmla="*/ 724 w 1410"/>
                <a:gd name="T69" fmla="*/ 188 h 764"/>
                <a:gd name="T70" fmla="*/ 640 w 1410"/>
                <a:gd name="T71" fmla="*/ 152 h 764"/>
                <a:gd name="T72" fmla="*/ 537 w 1410"/>
                <a:gd name="T73" fmla="*/ 124 h 764"/>
                <a:gd name="T74" fmla="*/ 436 w 1410"/>
                <a:gd name="T75" fmla="*/ 101 h 764"/>
                <a:gd name="T76" fmla="*/ 316 w 1410"/>
                <a:gd name="T77" fmla="*/ 81 h 764"/>
                <a:gd name="T78" fmla="*/ 223 w 1410"/>
                <a:gd name="T79" fmla="*/ 77 h 764"/>
                <a:gd name="T80" fmla="*/ 154 w 1410"/>
                <a:gd name="T81" fmla="*/ 83 h 764"/>
                <a:gd name="T82" fmla="*/ 94 w 1410"/>
                <a:gd name="T83" fmla="*/ 97 h 7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0"/>
                <a:gd name="T127" fmla="*/ 0 h 764"/>
                <a:gd name="T128" fmla="*/ 1410 w 1410"/>
                <a:gd name="T129" fmla="*/ 764 h 7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0" h="764">
                  <a:moveTo>
                    <a:pt x="0" y="130"/>
                  </a:moveTo>
                  <a:lnTo>
                    <a:pt x="2" y="101"/>
                  </a:lnTo>
                  <a:lnTo>
                    <a:pt x="60" y="69"/>
                  </a:lnTo>
                  <a:lnTo>
                    <a:pt x="97" y="52"/>
                  </a:lnTo>
                  <a:lnTo>
                    <a:pt x="133" y="41"/>
                  </a:lnTo>
                  <a:lnTo>
                    <a:pt x="163" y="30"/>
                  </a:lnTo>
                  <a:lnTo>
                    <a:pt x="202" y="21"/>
                  </a:lnTo>
                  <a:lnTo>
                    <a:pt x="236" y="13"/>
                  </a:lnTo>
                  <a:lnTo>
                    <a:pt x="278" y="9"/>
                  </a:lnTo>
                  <a:lnTo>
                    <a:pt x="312" y="5"/>
                  </a:lnTo>
                  <a:lnTo>
                    <a:pt x="347" y="1"/>
                  </a:lnTo>
                  <a:lnTo>
                    <a:pt x="396" y="0"/>
                  </a:lnTo>
                  <a:lnTo>
                    <a:pt x="442" y="1"/>
                  </a:lnTo>
                  <a:lnTo>
                    <a:pt x="495" y="3"/>
                  </a:lnTo>
                  <a:lnTo>
                    <a:pt x="567" y="7"/>
                  </a:lnTo>
                  <a:lnTo>
                    <a:pt x="624" y="15"/>
                  </a:lnTo>
                  <a:lnTo>
                    <a:pt x="671" y="24"/>
                  </a:lnTo>
                  <a:lnTo>
                    <a:pt x="739" y="39"/>
                  </a:lnTo>
                  <a:lnTo>
                    <a:pt x="790" y="51"/>
                  </a:lnTo>
                  <a:lnTo>
                    <a:pt x="840" y="67"/>
                  </a:lnTo>
                  <a:lnTo>
                    <a:pt x="891" y="85"/>
                  </a:lnTo>
                  <a:lnTo>
                    <a:pt x="942" y="107"/>
                  </a:lnTo>
                  <a:lnTo>
                    <a:pt x="988" y="127"/>
                  </a:lnTo>
                  <a:lnTo>
                    <a:pt x="1031" y="151"/>
                  </a:lnTo>
                  <a:lnTo>
                    <a:pt x="1072" y="180"/>
                  </a:lnTo>
                  <a:lnTo>
                    <a:pt x="1111" y="208"/>
                  </a:lnTo>
                  <a:lnTo>
                    <a:pt x="1150" y="242"/>
                  </a:lnTo>
                  <a:lnTo>
                    <a:pt x="1186" y="283"/>
                  </a:lnTo>
                  <a:lnTo>
                    <a:pt x="1212" y="317"/>
                  </a:lnTo>
                  <a:lnTo>
                    <a:pt x="1240" y="358"/>
                  </a:lnTo>
                  <a:lnTo>
                    <a:pt x="1260" y="389"/>
                  </a:lnTo>
                  <a:lnTo>
                    <a:pt x="1268" y="406"/>
                  </a:lnTo>
                  <a:lnTo>
                    <a:pt x="1409" y="274"/>
                  </a:lnTo>
                  <a:lnTo>
                    <a:pt x="1409" y="311"/>
                  </a:lnTo>
                  <a:lnTo>
                    <a:pt x="1398" y="348"/>
                  </a:lnTo>
                  <a:lnTo>
                    <a:pt x="1388" y="383"/>
                  </a:lnTo>
                  <a:lnTo>
                    <a:pt x="1382" y="418"/>
                  </a:lnTo>
                  <a:lnTo>
                    <a:pt x="1375" y="456"/>
                  </a:lnTo>
                  <a:lnTo>
                    <a:pt x="1372" y="496"/>
                  </a:lnTo>
                  <a:lnTo>
                    <a:pt x="1370" y="529"/>
                  </a:lnTo>
                  <a:lnTo>
                    <a:pt x="1370" y="568"/>
                  </a:lnTo>
                  <a:lnTo>
                    <a:pt x="1371" y="605"/>
                  </a:lnTo>
                  <a:lnTo>
                    <a:pt x="1376" y="654"/>
                  </a:lnTo>
                  <a:lnTo>
                    <a:pt x="1392" y="708"/>
                  </a:lnTo>
                  <a:lnTo>
                    <a:pt x="1392" y="763"/>
                  </a:lnTo>
                  <a:lnTo>
                    <a:pt x="1362" y="744"/>
                  </a:lnTo>
                  <a:lnTo>
                    <a:pt x="1331" y="727"/>
                  </a:lnTo>
                  <a:lnTo>
                    <a:pt x="1293" y="709"/>
                  </a:lnTo>
                  <a:lnTo>
                    <a:pt x="1260" y="696"/>
                  </a:lnTo>
                  <a:lnTo>
                    <a:pt x="1237" y="689"/>
                  </a:lnTo>
                  <a:lnTo>
                    <a:pt x="1216" y="684"/>
                  </a:lnTo>
                  <a:lnTo>
                    <a:pt x="1182" y="678"/>
                  </a:lnTo>
                  <a:lnTo>
                    <a:pt x="1151" y="675"/>
                  </a:lnTo>
                  <a:lnTo>
                    <a:pt x="1122" y="673"/>
                  </a:lnTo>
                  <a:lnTo>
                    <a:pt x="1088" y="676"/>
                  </a:lnTo>
                  <a:lnTo>
                    <a:pt x="1053" y="678"/>
                  </a:lnTo>
                  <a:lnTo>
                    <a:pt x="1001" y="688"/>
                  </a:lnTo>
                  <a:lnTo>
                    <a:pt x="1001" y="635"/>
                  </a:lnTo>
                  <a:lnTo>
                    <a:pt x="1128" y="532"/>
                  </a:lnTo>
                  <a:lnTo>
                    <a:pt x="1118" y="514"/>
                  </a:lnTo>
                  <a:lnTo>
                    <a:pt x="1079" y="466"/>
                  </a:lnTo>
                  <a:lnTo>
                    <a:pt x="1044" y="428"/>
                  </a:lnTo>
                  <a:lnTo>
                    <a:pt x="999" y="379"/>
                  </a:lnTo>
                  <a:lnTo>
                    <a:pt x="968" y="353"/>
                  </a:lnTo>
                  <a:lnTo>
                    <a:pt x="941" y="327"/>
                  </a:lnTo>
                  <a:lnTo>
                    <a:pt x="900" y="293"/>
                  </a:lnTo>
                  <a:lnTo>
                    <a:pt x="859" y="262"/>
                  </a:lnTo>
                  <a:lnTo>
                    <a:pt x="813" y="233"/>
                  </a:lnTo>
                  <a:lnTo>
                    <a:pt x="770" y="210"/>
                  </a:lnTo>
                  <a:lnTo>
                    <a:pt x="724" y="188"/>
                  </a:lnTo>
                  <a:lnTo>
                    <a:pt x="677" y="165"/>
                  </a:lnTo>
                  <a:lnTo>
                    <a:pt x="640" y="152"/>
                  </a:lnTo>
                  <a:lnTo>
                    <a:pt x="589" y="136"/>
                  </a:lnTo>
                  <a:lnTo>
                    <a:pt x="537" y="124"/>
                  </a:lnTo>
                  <a:lnTo>
                    <a:pt x="489" y="112"/>
                  </a:lnTo>
                  <a:lnTo>
                    <a:pt x="436" y="101"/>
                  </a:lnTo>
                  <a:lnTo>
                    <a:pt x="375" y="91"/>
                  </a:lnTo>
                  <a:lnTo>
                    <a:pt x="316" y="81"/>
                  </a:lnTo>
                  <a:lnTo>
                    <a:pt x="261" y="80"/>
                  </a:lnTo>
                  <a:lnTo>
                    <a:pt x="223" y="77"/>
                  </a:lnTo>
                  <a:lnTo>
                    <a:pt x="183" y="79"/>
                  </a:lnTo>
                  <a:lnTo>
                    <a:pt x="154" y="83"/>
                  </a:lnTo>
                  <a:lnTo>
                    <a:pt x="123" y="89"/>
                  </a:lnTo>
                  <a:lnTo>
                    <a:pt x="94" y="97"/>
                  </a:lnTo>
                  <a:lnTo>
                    <a:pt x="0" y="130"/>
                  </a:lnTo>
                </a:path>
              </a:pathLst>
            </a:custGeom>
            <a:solidFill>
              <a:srgbClr val="0000FF"/>
            </a:solidFill>
            <a:ln w="28575" cap="rnd">
              <a:solidFill>
                <a:schemeClr val="bg1"/>
              </a:solidFill>
              <a:round/>
              <a:headEnd/>
              <a:tailEnd/>
            </a:ln>
          </p:spPr>
          <p:txBody>
            <a:bodyPr/>
            <a:lstStyle/>
            <a:p>
              <a:endParaRPr lang="en-US"/>
            </a:p>
          </p:txBody>
        </p:sp>
        <p:sp>
          <p:nvSpPr>
            <p:cNvPr id="5138" name="Freeform 6"/>
            <p:cNvSpPr>
              <a:spLocks/>
            </p:cNvSpPr>
            <p:nvPr/>
          </p:nvSpPr>
          <p:spPr bwMode="auto">
            <a:xfrm>
              <a:off x="2525" y="1198"/>
              <a:ext cx="1410" cy="729"/>
            </a:xfrm>
            <a:custGeom>
              <a:avLst/>
              <a:gdLst>
                <a:gd name="T0" fmla="*/ 68 w 1410"/>
                <a:gd name="T1" fmla="*/ 74 h 729"/>
                <a:gd name="T2" fmla="*/ 132 w 1410"/>
                <a:gd name="T3" fmla="*/ 47 h 729"/>
                <a:gd name="T4" fmla="*/ 199 w 1410"/>
                <a:gd name="T5" fmla="*/ 26 h 729"/>
                <a:gd name="T6" fmla="*/ 278 w 1410"/>
                <a:gd name="T7" fmla="*/ 11 h 729"/>
                <a:gd name="T8" fmla="*/ 347 w 1410"/>
                <a:gd name="T9" fmla="*/ 2 h 729"/>
                <a:gd name="T10" fmla="*/ 442 w 1410"/>
                <a:gd name="T11" fmla="*/ 2 h 729"/>
                <a:gd name="T12" fmla="*/ 567 w 1410"/>
                <a:gd name="T13" fmla="*/ 9 h 729"/>
                <a:gd name="T14" fmla="*/ 671 w 1410"/>
                <a:gd name="T15" fmla="*/ 25 h 729"/>
                <a:gd name="T16" fmla="*/ 790 w 1410"/>
                <a:gd name="T17" fmla="*/ 49 h 729"/>
                <a:gd name="T18" fmla="*/ 891 w 1410"/>
                <a:gd name="T19" fmla="*/ 82 h 729"/>
                <a:gd name="T20" fmla="*/ 988 w 1410"/>
                <a:gd name="T21" fmla="*/ 122 h 729"/>
                <a:gd name="T22" fmla="*/ 1072 w 1410"/>
                <a:gd name="T23" fmla="*/ 172 h 729"/>
                <a:gd name="T24" fmla="*/ 1150 w 1410"/>
                <a:gd name="T25" fmla="*/ 232 h 729"/>
                <a:gd name="T26" fmla="*/ 1212 w 1410"/>
                <a:gd name="T27" fmla="*/ 302 h 729"/>
                <a:gd name="T28" fmla="*/ 1260 w 1410"/>
                <a:gd name="T29" fmla="*/ 371 h 729"/>
                <a:gd name="T30" fmla="*/ 1409 w 1410"/>
                <a:gd name="T31" fmla="*/ 297 h 729"/>
                <a:gd name="T32" fmla="*/ 1388 w 1410"/>
                <a:gd name="T33" fmla="*/ 365 h 729"/>
                <a:gd name="T34" fmla="*/ 1375 w 1410"/>
                <a:gd name="T35" fmla="*/ 436 h 729"/>
                <a:gd name="T36" fmla="*/ 1370 w 1410"/>
                <a:gd name="T37" fmla="*/ 504 h 729"/>
                <a:gd name="T38" fmla="*/ 1371 w 1410"/>
                <a:gd name="T39" fmla="*/ 577 h 729"/>
                <a:gd name="T40" fmla="*/ 1381 w 1410"/>
                <a:gd name="T41" fmla="*/ 664 h 729"/>
                <a:gd name="T42" fmla="*/ 1392 w 1410"/>
                <a:gd name="T43" fmla="*/ 728 h 729"/>
                <a:gd name="T44" fmla="*/ 1331 w 1410"/>
                <a:gd name="T45" fmla="*/ 693 h 729"/>
                <a:gd name="T46" fmla="*/ 1260 w 1410"/>
                <a:gd name="T47" fmla="*/ 663 h 729"/>
                <a:gd name="T48" fmla="*/ 1216 w 1410"/>
                <a:gd name="T49" fmla="*/ 652 h 729"/>
                <a:gd name="T50" fmla="*/ 1151 w 1410"/>
                <a:gd name="T51" fmla="*/ 643 h 729"/>
                <a:gd name="T52" fmla="*/ 1088 w 1410"/>
                <a:gd name="T53" fmla="*/ 644 h 729"/>
                <a:gd name="T54" fmla="*/ 1001 w 1410"/>
                <a:gd name="T55" fmla="*/ 655 h 729"/>
                <a:gd name="T56" fmla="*/ 1118 w 1410"/>
                <a:gd name="T57" fmla="*/ 491 h 729"/>
                <a:gd name="T58" fmla="*/ 1044 w 1410"/>
                <a:gd name="T59" fmla="*/ 408 h 729"/>
                <a:gd name="T60" fmla="*/ 968 w 1410"/>
                <a:gd name="T61" fmla="*/ 337 h 729"/>
                <a:gd name="T62" fmla="*/ 900 w 1410"/>
                <a:gd name="T63" fmla="*/ 280 h 729"/>
                <a:gd name="T64" fmla="*/ 813 w 1410"/>
                <a:gd name="T65" fmla="*/ 222 h 729"/>
                <a:gd name="T66" fmla="*/ 724 w 1410"/>
                <a:gd name="T67" fmla="*/ 179 h 729"/>
                <a:gd name="T68" fmla="*/ 640 w 1410"/>
                <a:gd name="T69" fmla="*/ 146 h 729"/>
                <a:gd name="T70" fmla="*/ 537 w 1410"/>
                <a:gd name="T71" fmla="*/ 119 h 729"/>
                <a:gd name="T72" fmla="*/ 436 w 1410"/>
                <a:gd name="T73" fmla="*/ 97 h 729"/>
                <a:gd name="T74" fmla="*/ 316 w 1410"/>
                <a:gd name="T75" fmla="*/ 78 h 729"/>
                <a:gd name="T76" fmla="*/ 223 w 1410"/>
                <a:gd name="T77" fmla="*/ 74 h 729"/>
                <a:gd name="T78" fmla="*/ 151 w 1410"/>
                <a:gd name="T79" fmla="*/ 79 h 729"/>
                <a:gd name="T80" fmla="*/ 94 w 1410"/>
                <a:gd name="T81" fmla="*/ 93 h 7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10"/>
                <a:gd name="T124" fmla="*/ 0 h 729"/>
                <a:gd name="T125" fmla="*/ 1410 w 1410"/>
                <a:gd name="T126" fmla="*/ 729 h 7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10" h="729">
                  <a:moveTo>
                    <a:pt x="0" y="125"/>
                  </a:moveTo>
                  <a:lnTo>
                    <a:pt x="68" y="74"/>
                  </a:lnTo>
                  <a:lnTo>
                    <a:pt x="98" y="61"/>
                  </a:lnTo>
                  <a:lnTo>
                    <a:pt x="132" y="47"/>
                  </a:lnTo>
                  <a:lnTo>
                    <a:pt x="162" y="36"/>
                  </a:lnTo>
                  <a:lnTo>
                    <a:pt x="199" y="26"/>
                  </a:lnTo>
                  <a:lnTo>
                    <a:pt x="235" y="17"/>
                  </a:lnTo>
                  <a:lnTo>
                    <a:pt x="278" y="11"/>
                  </a:lnTo>
                  <a:lnTo>
                    <a:pt x="312" y="6"/>
                  </a:lnTo>
                  <a:lnTo>
                    <a:pt x="347" y="2"/>
                  </a:lnTo>
                  <a:lnTo>
                    <a:pt x="396" y="0"/>
                  </a:lnTo>
                  <a:lnTo>
                    <a:pt x="442" y="2"/>
                  </a:lnTo>
                  <a:lnTo>
                    <a:pt x="495" y="4"/>
                  </a:lnTo>
                  <a:lnTo>
                    <a:pt x="567" y="9"/>
                  </a:lnTo>
                  <a:lnTo>
                    <a:pt x="624" y="16"/>
                  </a:lnTo>
                  <a:lnTo>
                    <a:pt x="671" y="25"/>
                  </a:lnTo>
                  <a:lnTo>
                    <a:pt x="739" y="38"/>
                  </a:lnTo>
                  <a:lnTo>
                    <a:pt x="790" y="49"/>
                  </a:lnTo>
                  <a:lnTo>
                    <a:pt x="840" y="65"/>
                  </a:lnTo>
                  <a:lnTo>
                    <a:pt x="891" y="82"/>
                  </a:lnTo>
                  <a:lnTo>
                    <a:pt x="942" y="102"/>
                  </a:lnTo>
                  <a:lnTo>
                    <a:pt x="988" y="122"/>
                  </a:lnTo>
                  <a:lnTo>
                    <a:pt x="1031" y="145"/>
                  </a:lnTo>
                  <a:lnTo>
                    <a:pt x="1072" y="172"/>
                  </a:lnTo>
                  <a:lnTo>
                    <a:pt x="1111" y="200"/>
                  </a:lnTo>
                  <a:lnTo>
                    <a:pt x="1150" y="232"/>
                  </a:lnTo>
                  <a:lnTo>
                    <a:pt x="1186" y="270"/>
                  </a:lnTo>
                  <a:lnTo>
                    <a:pt x="1212" y="302"/>
                  </a:lnTo>
                  <a:lnTo>
                    <a:pt x="1240" y="342"/>
                  </a:lnTo>
                  <a:lnTo>
                    <a:pt x="1260" y="371"/>
                  </a:lnTo>
                  <a:lnTo>
                    <a:pt x="1286" y="413"/>
                  </a:lnTo>
                  <a:lnTo>
                    <a:pt x="1409" y="297"/>
                  </a:lnTo>
                  <a:lnTo>
                    <a:pt x="1398" y="333"/>
                  </a:lnTo>
                  <a:lnTo>
                    <a:pt x="1388" y="365"/>
                  </a:lnTo>
                  <a:lnTo>
                    <a:pt x="1382" y="398"/>
                  </a:lnTo>
                  <a:lnTo>
                    <a:pt x="1375" y="436"/>
                  </a:lnTo>
                  <a:lnTo>
                    <a:pt x="1372" y="473"/>
                  </a:lnTo>
                  <a:lnTo>
                    <a:pt x="1370" y="504"/>
                  </a:lnTo>
                  <a:lnTo>
                    <a:pt x="1370" y="541"/>
                  </a:lnTo>
                  <a:lnTo>
                    <a:pt x="1371" y="577"/>
                  </a:lnTo>
                  <a:lnTo>
                    <a:pt x="1376" y="624"/>
                  </a:lnTo>
                  <a:lnTo>
                    <a:pt x="1381" y="664"/>
                  </a:lnTo>
                  <a:lnTo>
                    <a:pt x="1386" y="693"/>
                  </a:lnTo>
                  <a:lnTo>
                    <a:pt x="1392" y="728"/>
                  </a:lnTo>
                  <a:lnTo>
                    <a:pt x="1362" y="709"/>
                  </a:lnTo>
                  <a:lnTo>
                    <a:pt x="1331" y="693"/>
                  </a:lnTo>
                  <a:lnTo>
                    <a:pt x="1293" y="676"/>
                  </a:lnTo>
                  <a:lnTo>
                    <a:pt x="1260" y="663"/>
                  </a:lnTo>
                  <a:lnTo>
                    <a:pt x="1237" y="656"/>
                  </a:lnTo>
                  <a:lnTo>
                    <a:pt x="1216" y="652"/>
                  </a:lnTo>
                  <a:lnTo>
                    <a:pt x="1182" y="646"/>
                  </a:lnTo>
                  <a:lnTo>
                    <a:pt x="1151" y="643"/>
                  </a:lnTo>
                  <a:lnTo>
                    <a:pt x="1122" y="641"/>
                  </a:lnTo>
                  <a:lnTo>
                    <a:pt x="1088" y="644"/>
                  </a:lnTo>
                  <a:lnTo>
                    <a:pt x="1053" y="646"/>
                  </a:lnTo>
                  <a:lnTo>
                    <a:pt x="1001" y="655"/>
                  </a:lnTo>
                  <a:lnTo>
                    <a:pt x="1152" y="531"/>
                  </a:lnTo>
                  <a:lnTo>
                    <a:pt x="1118" y="491"/>
                  </a:lnTo>
                  <a:lnTo>
                    <a:pt x="1079" y="445"/>
                  </a:lnTo>
                  <a:lnTo>
                    <a:pt x="1044" y="408"/>
                  </a:lnTo>
                  <a:lnTo>
                    <a:pt x="999" y="362"/>
                  </a:lnTo>
                  <a:lnTo>
                    <a:pt x="968" y="337"/>
                  </a:lnTo>
                  <a:lnTo>
                    <a:pt x="941" y="312"/>
                  </a:lnTo>
                  <a:lnTo>
                    <a:pt x="900" y="280"/>
                  </a:lnTo>
                  <a:lnTo>
                    <a:pt x="859" y="250"/>
                  </a:lnTo>
                  <a:lnTo>
                    <a:pt x="813" y="222"/>
                  </a:lnTo>
                  <a:lnTo>
                    <a:pt x="770" y="201"/>
                  </a:lnTo>
                  <a:lnTo>
                    <a:pt x="724" y="179"/>
                  </a:lnTo>
                  <a:lnTo>
                    <a:pt x="677" y="158"/>
                  </a:lnTo>
                  <a:lnTo>
                    <a:pt x="640" y="146"/>
                  </a:lnTo>
                  <a:lnTo>
                    <a:pt x="589" y="131"/>
                  </a:lnTo>
                  <a:lnTo>
                    <a:pt x="537" y="119"/>
                  </a:lnTo>
                  <a:lnTo>
                    <a:pt x="489" y="108"/>
                  </a:lnTo>
                  <a:lnTo>
                    <a:pt x="436" y="97"/>
                  </a:lnTo>
                  <a:lnTo>
                    <a:pt x="375" y="87"/>
                  </a:lnTo>
                  <a:lnTo>
                    <a:pt x="316" y="78"/>
                  </a:lnTo>
                  <a:lnTo>
                    <a:pt x="261" y="77"/>
                  </a:lnTo>
                  <a:lnTo>
                    <a:pt x="223" y="74"/>
                  </a:lnTo>
                  <a:lnTo>
                    <a:pt x="183" y="76"/>
                  </a:lnTo>
                  <a:lnTo>
                    <a:pt x="151" y="79"/>
                  </a:lnTo>
                  <a:lnTo>
                    <a:pt x="121" y="84"/>
                  </a:lnTo>
                  <a:lnTo>
                    <a:pt x="94" y="93"/>
                  </a:lnTo>
                  <a:lnTo>
                    <a:pt x="0" y="125"/>
                  </a:lnTo>
                </a:path>
              </a:pathLst>
            </a:custGeom>
            <a:solidFill>
              <a:srgbClr val="0000FF"/>
            </a:solidFill>
            <a:ln w="28575" cap="rnd">
              <a:solidFill>
                <a:schemeClr val="bg1"/>
              </a:solidFill>
              <a:round/>
              <a:headEnd/>
              <a:tailEnd/>
            </a:ln>
          </p:spPr>
          <p:txBody>
            <a:bodyPr/>
            <a:lstStyle/>
            <a:p>
              <a:endParaRPr lang="en-US"/>
            </a:p>
          </p:txBody>
        </p:sp>
      </p:grpSp>
      <p:grpSp>
        <p:nvGrpSpPr>
          <p:cNvPr id="5" name="Group 4"/>
          <p:cNvGrpSpPr>
            <a:grpSpLocks/>
          </p:cNvGrpSpPr>
          <p:nvPr/>
        </p:nvGrpSpPr>
        <p:grpSpPr bwMode="auto">
          <a:xfrm rot="-2456270">
            <a:off x="690563" y="1252538"/>
            <a:ext cx="1905000" cy="727075"/>
            <a:chOff x="2525" y="1198"/>
            <a:chExt cx="1410" cy="788"/>
          </a:xfrm>
        </p:grpSpPr>
        <p:sp>
          <p:nvSpPr>
            <p:cNvPr id="5135" name="Freeform 5"/>
            <p:cNvSpPr>
              <a:spLocks/>
            </p:cNvSpPr>
            <p:nvPr/>
          </p:nvSpPr>
          <p:spPr bwMode="auto">
            <a:xfrm>
              <a:off x="2525" y="1222"/>
              <a:ext cx="1410" cy="764"/>
            </a:xfrm>
            <a:custGeom>
              <a:avLst/>
              <a:gdLst>
                <a:gd name="T0" fmla="*/ 2 w 1410"/>
                <a:gd name="T1" fmla="*/ 101 h 764"/>
                <a:gd name="T2" fmla="*/ 97 w 1410"/>
                <a:gd name="T3" fmla="*/ 52 h 764"/>
                <a:gd name="T4" fmla="*/ 163 w 1410"/>
                <a:gd name="T5" fmla="*/ 30 h 764"/>
                <a:gd name="T6" fmla="*/ 236 w 1410"/>
                <a:gd name="T7" fmla="*/ 13 h 764"/>
                <a:gd name="T8" fmla="*/ 312 w 1410"/>
                <a:gd name="T9" fmla="*/ 5 h 764"/>
                <a:gd name="T10" fmla="*/ 396 w 1410"/>
                <a:gd name="T11" fmla="*/ 0 h 764"/>
                <a:gd name="T12" fmla="*/ 495 w 1410"/>
                <a:gd name="T13" fmla="*/ 3 h 764"/>
                <a:gd name="T14" fmla="*/ 624 w 1410"/>
                <a:gd name="T15" fmla="*/ 15 h 764"/>
                <a:gd name="T16" fmla="*/ 739 w 1410"/>
                <a:gd name="T17" fmla="*/ 39 h 764"/>
                <a:gd name="T18" fmla="*/ 840 w 1410"/>
                <a:gd name="T19" fmla="*/ 67 h 764"/>
                <a:gd name="T20" fmla="*/ 942 w 1410"/>
                <a:gd name="T21" fmla="*/ 107 h 764"/>
                <a:gd name="T22" fmla="*/ 1031 w 1410"/>
                <a:gd name="T23" fmla="*/ 151 h 764"/>
                <a:gd name="T24" fmla="*/ 1111 w 1410"/>
                <a:gd name="T25" fmla="*/ 208 h 764"/>
                <a:gd name="T26" fmla="*/ 1186 w 1410"/>
                <a:gd name="T27" fmla="*/ 283 h 764"/>
                <a:gd name="T28" fmla="*/ 1240 w 1410"/>
                <a:gd name="T29" fmla="*/ 358 h 764"/>
                <a:gd name="T30" fmla="*/ 1268 w 1410"/>
                <a:gd name="T31" fmla="*/ 406 h 764"/>
                <a:gd name="T32" fmla="*/ 1409 w 1410"/>
                <a:gd name="T33" fmla="*/ 311 h 764"/>
                <a:gd name="T34" fmla="*/ 1388 w 1410"/>
                <a:gd name="T35" fmla="*/ 383 h 764"/>
                <a:gd name="T36" fmla="*/ 1375 w 1410"/>
                <a:gd name="T37" fmla="*/ 456 h 764"/>
                <a:gd name="T38" fmla="*/ 1370 w 1410"/>
                <a:gd name="T39" fmla="*/ 529 h 764"/>
                <a:gd name="T40" fmla="*/ 1371 w 1410"/>
                <a:gd name="T41" fmla="*/ 605 h 764"/>
                <a:gd name="T42" fmla="*/ 1392 w 1410"/>
                <a:gd name="T43" fmla="*/ 708 h 764"/>
                <a:gd name="T44" fmla="*/ 1362 w 1410"/>
                <a:gd name="T45" fmla="*/ 744 h 764"/>
                <a:gd name="T46" fmla="*/ 1293 w 1410"/>
                <a:gd name="T47" fmla="*/ 709 h 764"/>
                <a:gd name="T48" fmla="*/ 1237 w 1410"/>
                <a:gd name="T49" fmla="*/ 689 h 764"/>
                <a:gd name="T50" fmla="*/ 1182 w 1410"/>
                <a:gd name="T51" fmla="*/ 678 h 764"/>
                <a:gd name="T52" fmla="*/ 1122 w 1410"/>
                <a:gd name="T53" fmla="*/ 673 h 764"/>
                <a:gd name="T54" fmla="*/ 1053 w 1410"/>
                <a:gd name="T55" fmla="*/ 678 h 764"/>
                <a:gd name="T56" fmla="*/ 1001 w 1410"/>
                <a:gd name="T57" fmla="*/ 635 h 764"/>
                <a:gd name="T58" fmla="*/ 1118 w 1410"/>
                <a:gd name="T59" fmla="*/ 514 h 764"/>
                <a:gd name="T60" fmla="*/ 1044 w 1410"/>
                <a:gd name="T61" fmla="*/ 428 h 764"/>
                <a:gd name="T62" fmla="*/ 968 w 1410"/>
                <a:gd name="T63" fmla="*/ 353 h 764"/>
                <a:gd name="T64" fmla="*/ 900 w 1410"/>
                <a:gd name="T65" fmla="*/ 293 h 764"/>
                <a:gd name="T66" fmla="*/ 813 w 1410"/>
                <a:gd name="T67" fmla="*/ 233 h 764"/>
                <a:gd name="T68" fmla="*/ 724 w 1410"/>
                <a:gd name="T69" fmla="*/ 188 h 764"/>
                <a:gd name="T70" fmla="*/ 640 w 1410"/>
                <a:gd name="T71" fmla="*/ 152 h 764"/>
                <a:gd name="T72" fmla="*/ 537 w 1410"/>
                <a:gd name="T73" fmla="*/ 124 h 764"/>
                <a:gd name="T74" fmla="*/ 436 w 1410"/>
                <a:gd name="T75" fmla="*/ 101 h 764"/>
                <a:gd name="T76" fmla="*/ 316 w 1410"/>
                <a:gd name="T77" fmla="*/ 81 h 764"/>
                <a:gd name="T78" fmla="*/ 223 w 1410"/>
                <a:gd name="T79" fmla="*/ 77 h 764"/>
                <a:gd name="T80" fmla="*/ 154 w 1410"/>
                <a:gd name="T81" fmla="*/ 83 h 764"/>
                <a:gd name="T82" fmla="*/ 94 w 1410"/>
                <a:gd name="T83" fmla="*/ 97 h 7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0"/>
                <a:gd name="T127" fmla="*/ 0 h 764"/>
                <a:gd name="T128" fmla="*/ 1410 w 1410"/>
                <a:gd name="T129" fmla="*/ 764 h 7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0" h="764">
                  <a:moveTo>
                    <a:pt x="0" y="130"/>
                  </a:moveTo>
                  <a:lnTo>
                    <a:pt x="2" y="101"/>
                  </a:lnTo>
                  <a:lnTo>
                    <a:pt x="60" y="69"/>
                  </a:lnTo>
                  <a:lnTo>
                    <a:pt x="97" y="52"/>
                  </a:lnTo>
                  <a:lnTo>
                    <a:pt x="133" y="41"/>
                  </a:lnTo>
                  <a:lnTo>
                    <a:pt x="163" y="30"/>
                  </a:lnTo>
                  <a:lnTo>
                    <a:pt x="202" y="21"/>
                  </a:lnTo>
                  <a:lnTo>
                    <a:pt x="236" y="13"/>
                  </a:lnTo>
                  <a:lnTo>
                    <a:pt x="278" y="9"/>
                  </a:lnTo>
                  <a:lnTo>
                    <a:pt x="312" y="5"/>
                  </a:lnTo>
                  <a:lnTo>
                    <a:pt x="347" y="1"/>
                  </a:lnTo>
                  <a:lnTo>
                    <a:pt x="396" y="0"/>
                  </a:lnTo>
                  <a:lnTo>
                    <a:pt x="442" y="1"/>
                  </a:lnTo>
                  <a:lnTo>
                    <a:pt x="495" y="3"/>
                  </a:lnTo>
                  <a:lnTo>
                    <a:pt x="567" y="7"/>
                  </a:lnTo>
                  <a:lnTo>
                    <a:pt x="624" y="15"/>
                  </a:lnTo>
                  <a:lnTo>
                    <a:pt x="671" y="24"/>
                  </a:lnTo>
                  <a:lnTo>
                    <a:pt x="739" y="39"/>
                  </a:lnTo>
                  <a:lnTo>
                    <a:pt x="790" y="51"/>
                  </a:lnTo>
                  <a:lnTo>
                    <a:pt x="840" y="67"/>
                  </a:lnTo>
                  <a:lnTo>
                    <a:pt x="891" y="85"/>
                  </a:lnTo>
                  <a:lnTo>
                    <a:pt x="942" y="107"/>
                  </a:lnTo>
                  <a:lnTo>
                    <a:pt x="988" y="127"/>
                  </a:lnTo>
                  <a:lnTo>
                    <a:pt x="1031" y="151"/>
                  </a:lnTo>
                  <a:lnTo>
                    <a:pt x="1072" y="180"/>
                  </a:lnTo>
                  <a:lnTo>
                    <a:pt x="1111" y="208"/>
                  </a:lnTo>
                  <a:lnTo>
                    <a:pt x="1150" y="242"/>
                  </a:lnTo>
                  <a:lnTo>
                    <a:pt x="1186" y="283"/>
                  </a:lnTo>
                  <a:lnTo>
                    <a:pt x="1212" y="317"/>
                  </a:lnTo>
                  <a:lnTo>
                    <a:pt x="1240" y="358"/>
                  </a:lnTo>
                  <a:lnTo>
                    <a:pt x="1260" y="389"/>
                  </a:lnTo>
                  <a:lnTo>
                    <a:pt x="1268" y="406"/>
                  </a:lnTo>
                  <a:lnTo>
                    <a:pt x="1409" y="274"/>
                  </a:lnTo>
                  <a:lnTo>
                    <a:pt x="1409" y="311"/>
                  </a:lnTo>
                  <a:lnTo>
                    <a:pt x="1398" y="348"/>
                  </a:lnTo>
                  <a:lnTo>
                    <a:pt x="1388" y="383"/>
                  </a:lnTo>
                  <a:lnTo>
                    <a:pt x="1382" y="418"/>
                  </a:lnTo>
                  <a:lnTo>
                    <a:pt x="1375" y="456"/>
                  </a:lnTo>
                  <a:lnTo>
                    <a:pt x="1372" y="496"/>
                  </a:lnTo>
                  <a:lnTo>
                    <a:pt x="1370" y="529"/>
                  </a:lnTo>
                  <a:lnTo>
                    <a:pt x="1370" y="568"/>
                  </a:lnTo>
                  <a:lnTo>
                    <a:pt x="1371" y="605"/>
                  </a:lnTo>
                  <a:lnTo>
                    <a:pt x="1376" y="654"/>
                  </a:lnTo>
                  <a:lnTo>
                    <a:pt x="1392" y="708"/>
                  </a:lnTo>
                  <a:lnTo>
                    <a:pt x="1392" y="763"/>
                  </a:lnTo>
                  <a:lnTo>
                    <a:pt x="1362" y="744"/>
                  </a:lnTo>
                  <a:lnTo>
                    <a:pt x="1331" y="727"/>
                  </a:lnTo>
                  <a:lnTo>
                    <a:pt x="1293" y="709"/>
                  </a:lnTo>
                  <a:lnTo>
                    <a:pt x="1260" y="696"/>
                  </a:lnTo>
                  <a:lnTo>
                    <a:pt x="1237" y="689"/>
                  </a:lnTo>
                  <a:lnTo>
                    <a:pt x="1216" y="684"/>
                  </a:lnTo>
                  <a:lnTo>
                    <a:pt x="1182" y="678"/>
                  </a:lnTo>
                  <a:lnTo>
                    <a:pt x="1151" y="675"/>
                  </a:lnTo>
                  <a:lnTo>
                    <a:pt x="1122" y="673"/>
                  </a:lnTo>
                  <a:lnTo>
                    <a:pt x="1088" y="676"/>
                  </a:lnTo>
                  <a:lnTo>
                    <a:pt x="1053" y="678"/>
                  </a:lnTo>
                  <a:lnTo>
                    <a:pt x="1001" y="688"/>
                  </a:lnTo>
                  <a:lnTo>
                    <a:pt x="1001" y="635"/>
                  </a:lnTo>
                  <a:lnTo>
                    <a:pt x="1128" y="532"/>
                  </a:lnTo>
                  <a:lnTo>
                    <a:pt x="1118" y="514"/>
                  </a:lnTo>
                  <a:lnTo>
                    <a:pt x="1079" y="466"/>
                  </a:lnTo>
                  <a:lnTo>
                    <a:pt x="1044" y="428"/>
                  </a:lnTo>
                  <a:lnTo>
                    <a:pt x="999" y="379"/>
                  </a:lnTo>
                  <a:lnTo>
                    <a:pt x="968" y="353"/>
                  </a:lnTo>
                  <a:lnTo>
                    <a:pt x="941" y="327"/>
                  </a:lnTo>
                  <a:lnTo>
                    <a:pt x="900" y="293"/>
                  </a:lnTo>
                  <a:lnTo>
                    <a:pt x="859" y="262"/>
                  </a:lnTo>
                  <a:lnTo>
                    <a:pt x="813" y="233"/>
                  </a:lnTo>
                  <a:lnTo>
                    <a:pt x="770" y="210"/>
                  </a:lnTo>
                  <a:lnTo>
                    <a:pt x="724" y="188"/>
                  </a:lnTo>
                  <a:lnTo>
                    <a:pt x="677" y="165"/>
                  </a:lnTo>
                  <a:lnTo>
                    <a:pt x="640" y="152"/>
                  </a:lnTo>
                  <a:lnTo>
                    <a:pt x="589" y="136"/>
                  </a:lnTo>
                  <a:lnTo>
                    <a:pt x="537" y="124"/>
                  </a:lnTo>
                  <a:lnTo>
                    <a:pt x="489" y="112"/>
                  </a:lnTo>
                  <a:lnTo>
                    <a:pt x="436" y="101"/>
                  </a:lnTo>
                  <a:lnTo>
                    <a:pt x="375" y="91"/>
                  </a:lnTo>
                  <a:lnTo>
                    <a:pt x="316" y="81"/>
                  </a:lnTo>
                  <a:lnTo>
                    <a:pt x="261" y="80"/>
                  </a:lnTo>
                  <a:lnTo>
                    <a:pt x="223" y="77"/>
                  </a:lnTo>
                  <a:lnTo>
                    <a:pt x="183" y="79"/>
                  </a:lnTo>
                  <a:lnTo>
                    <a:pt x="154" y="83"/>
                  </a:lnTo>
                  <a:lnTo>
                    <a:pt x="123" y="89"/>
                  </a:lnTo>
                  <a:lnTo>
                    <a:pt x="94" y="97"/>
                  </a:lnTo>
                  <a:lnTo>
                    <a:pt x="0" y="130"/>
                  </a:lnTo>
                </a:path>
              </a:pathLst>
            </a:custGeom>
            <a:solidFill>
              <a:srgbClr val="0000FF"/>
            </a:solidFill>
            <a:ln w="28575" cap="rnd">
              <a:solidFill>
                <a:schemeClr val="bg1"/>
              </a:solidFill>
              <a:round/>
              <a:headEnd/>
              <a:tailEnd/>
            </a:ln>
          </p:spPr>
          <p:txBody>
            <a:bodyPr/>
            <a:lstStyle/>
            <a:p>
              <a:endParaRPr lang="en-US"/>
            </a:p>
          </p:txBody>
        </p:sp>
        <p:sp>
          <p:nvSpPr>
            <p:cNvPr id="5136" name="Freeform 6"/>
            <p:cNvSpPr>
              <a:spLocks/>
            </p:cNvSpPr>
            <p:nvPr/>
          </p:nvSpPr>
          <p:spPr bwMode="auto">
            <a:xfrm>
              <a:off x="2525" y="1198"/>
              <a:ext cx="1410" cy="729"/>
            </a:xfrm>
            <a:custGeom>
              <a:avLst/>
              <a:gdLst>
                <a:gd name="T0" fmla="*/ 68 w 1410"/>
                <a:gd name="T1" fmla="*/ 74 h 729"/>
                <a:gd name="T2" fmla="*/ 132 w 1410"/>
                <a:gd name="T3" fmla="*/ 47 h 729"/>
                <a:gd name="T4" fmla="*/ 199 w 1410"/>
                <a:gd name="T5" fmla="*/ 26 h 729"/>
                <a:gd name="T6" fmla="*/ 278 w 1410"/>
                <a:gd name="T7" fmla="*/ 11 h 729"/>
                <a:gd name="T8" fmla="*/ 347 w 1410"/>
                <a:gd name="T9" fmla="*/ 2 h 729"/>
                <a:gd name="T10" fmla="*/ 442 w 1410"/>
                <a:gd name="T11" fmla="*/ 2 h 729"/>
                <a:gd name="T12" fmla="*/ 567 w 1410"/>
                <a:gd name="T13" fmla="*/ 9 h 729"/>
                <a:gd name="T14" fmla="*/ 671 w 1410"/>
                <a:gd name="T15" fmla="*/ 25 h 729"/>
                <a:gd name="T16" fmla="*/ 790 w 1410"/>
                <a:gd name="T17" fmla="*/ 49 h 729"/>
                <a:gd name="T18" fmla="*/ 891 w 1410"/>
                <a:gd name="T19" fmla="*/ 82 h 729"/>
                <a:gd name="T20" fmla="*/ 988 w 1410"/>
                <a:gd name="T21" fmla="*/ 122 h 729"/>
                <a:gd name="T22" fmla="*/ 1072 w 1410"/>
                <a:gd name="T23" fmla="*/ 172 h 729"/>
                <a:gd name="T24" fmla="*/ 1150 w 1410"/>
                <a:gd name="T25" fmla="*/ 232 h 729"/>
                <a:gd name="T26" fmla="*/ 1212 w 1410"/>
                <a:gd name="T27" fmla="*/ 302 h 729"/>
                <a:gd name="T28" fmla="*/ 1260 w 1410"/>
                <a:gd name="T29" fmla="*/ 371 h 729"/>
                <a:gd name="T30" fmla="*/ 1409 w 1410"/>
                <a:gd name="T31" fmla="*/ 297 h 729"/>
                <a:gd name="T32" fmla="*/ 1388 w 1410"/>
                <a:gd name="T33" fmla="*/ 365 h 729"/>
                <a:gd name="T34" fmla="*/ 1375 w 1410"/>
                <a:gd name="T35" fmla="*/ 436 h 729"/>
                <a:gd name="T36" fmla="*/ 1370 w 1410"/>
                <a:gd name="T37" fmla="*/ 504 h 729"/>
                <a:gd name="T38" fmla="*/ 1371 w 1410"/>
                <a:gd name="T39" fmla="*/ 577 h 729"/>
                <a:gd name="T40" fmla="*/ 1381 w 1410"/>
                <a:gd name="T41" fmla="*/ 664 h 729"/>
                <a:gd name="T42" fmla="*/ 1392 w 1410"/>
                <a:gd name="T43" fmla="*/ 728 h 729"/>
                <a:gd name="T44" fmla="*/ 1331 w 1410"/>
                <a:gd name="T45" fmla="*/ 693 h 729"/>
                <a:gd name="T46" fmla="*/ 1260 w 1410"/>
                <a:gd name="T47" fmla="*/ 663 h 729"/>
                <a:gd name="T48" fmla="*/ 1216 w 1410"/>
                <a:gd name="T49" fmla="*/ 652 h 729"/>
                <a:gd name="T50" fmla="*/ 1151 w 1410"/>
                <a:gd name="T51" fmla="*/ 643 h 729"/>
                <a:gd name="T52" fmla="*/ 1088 w 1410"/>
                <a:gd name="T53" fmla="*/ 644 h 729"/>
                <a:gd name="T54" fmla="*/ 1001 w 1410"/>
                <a:gd name="T55" fmla="*/ 655 h 729"/>
                <a:gd name="T56" fmla="*/ 1118 w 1410"/>
                <a:gd name="T57" fmla="*/ 491 h 729"/>
                <a:gd name="T58" fmla="*/ 1044 w 1410"/>
                <a:gd name="T59" fmla="*/ 408 h 729"/>
                <a:gd name="T60" fmla="*/ 968 w 1410"/>
                <a:gd name="T61" fmla="*/ 337 h 729"/>
                <a:gd name="T62" fmla="*/ 900 w 1410"/>
                <a:gd name="T63" fmla="*/ 280 h 729"/>
                <a:gd name="T64" fmla="*/ 813 w 1410"/>
                <a:gd name="T65" fmla="*/ 222 h 729"/>
                <a:gd name="T66" fmla="*/ 724 w 1410"/>
                <a:gd name="T67" fmla="*/ 179 h 729"/>
                <a:gd name="T68" fmla="*/ 640 w 1410"/>
                <a:gd name="T69" fmla="*/ 146 h 729"/>
                <a:gd name="T70" fmla="*/ 537 w 1410"/>
                <a:gd name="T71" fmla="*/ 119 h 729"/>
                <a:gd name="T72" fmla="*/ 436 w 1410"/>
                <a:gd name="T73" fmla="*/ 97 h 729"/>
                <a:gd name="T74" fmla="*/ 316 w 1410"/>
                <a:gd name="T75" fmla="*/ 78 h 729"/>
                <a:gd name="T76" fmla="*/ 223 w 1410"/>
                <a:gd name="T77" fmla="*/ 74 h 729"/>
                <a:gd name="T78" fmla="*/ 151 w 1410"/>
                <a:gd name="T79" fmla="*/ 79 h 729"/>
                <a:gd name="T80" fmla="*/ 94 w 1410"/>
                <a:gd name="T81" fmla="*/ 93 h 7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10"/>
                <a:gd name="T124" fmla="*/ 0 h 729"/>
                <a:gd name="T125" fmla="*/ 1410 w 1410"/>
                <a:gd name="T126" fmla="*/ 729 h 7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10" h="729">
                  <a:moveTo>
                    <a:pt x="0" y="125"/>
                  </a:moveTo>
                  <a:lnTo>
                    <a:pt x="68" y="74"/>
                  </a:lnTo>
                  <a:lnTo>
                    <a:pt x="98" y="61"/>
                  </a:lnTo>
                  <a:lnTo>
                    <a:pt x="132" y="47"/>
                  </a:lnTo>
                  <a:lnTo>
                    <a:pt x="162" y="36"/>
                  </a:lnTo>
                  <a:lnTo>
                    <a:pt x="199" y="26"/>
                  </a:lnTo>
                  <a:lnTo>
                    <a:pt x="235" y="17"/>
                  </a:lnTo>
                  <a:lnTo>
                    <a:pt x="278" y="11"/>
                  </a:lnTo>
                  <a:lnTo>
                    <a:pt x="312" y="6"/>
                  </a:lnTo>
                  <a:lnTo>
                    <a:pt x="347" y="2"/>
                  </a:lnTo>
                  <a:lnTo>
                    <a:pt x="396" y="0"/>
                  </a:lnTo>
                  <a:lnTo>
                    <a:pt x="442" y="2"/>
                  </a:lnTo>
                  <a:lnTo>
                    <a:pt x="495" y="4"/>
                  </a:lnTo>
                  <a:lnTo>
                    <a:pt x="567" y="9"/>
                  </a:lnTo>
                  <a:lnTo>
                    <a:pt x="624" y="16"/>
                  </a:lnTo>
                  <a:lnTo>
                    <a:pt x="671" y="25"/>
                  </a:lnTo>
                  <a:lnTo>
                    <a:pt x="739" y="38"/>
                  </a:lnTo>
                  <a:lnTo>
                    <a:pt x="790" y="49"/>
                  </a:lnTo>
                  <a:lnTo>
                    <a:pt x="840" y="65"/>
                  </a:lnTo>
                  <a:lnTo>
                    <a:pt x="891" y="82"/>
                  </a:lnTo>
                  <a:lnTo>
                    <a:pt x="942" y="102"/>
                  </a:lnTo>
                  <a:lnTo>
                    <a:pt x="988" y="122"/>
                  </a:lnTo>
                  <a:lnTo>
                    <a:pt x="1031" y="145"/>
                  </a:lnTo>
                  <a:lnTo>
                    <a:pt x="1072" y="172"/>
                  </a:lnTo>
                  <a:lnTo>
                    <a:pt x="1111" y="200"/>
                  </a:lnTo>
                  <a:lnTo>
                    <a:pt x="1150" y="232"/>
                  </a:lnTo>
                  <a:lnTo>
                    <a:pt x="1186" y="270"/>
                  </a:lnTo>
                  <a:lnTo>
                    <a:pt x="1212" y="302"/>
                  </a:lnTo>
                  <a:lnTo>
                    <a:pt x="1240" y="342"/>
                  </a:lnTo>
                  <a:lnTo>
                    <a:pt x="1260" y="371"/>
                  </a:lnTo>
                  <a:lnTo>
                    <a:pt x="1286" y="413"/>
                  </a:lnTo>
                  <a:lnTo>
                    <a:pt x="1409" y="297"/>
                  </a:lnTo>
                  <a:lnTo>
                    <a:pt x="1398" y="333"/>
                  </a:lnTo>
                  <a:lnTo>
                    <a:pt x="1388" y="365"/>
                  </a:lnTo>
                  <a:lnTo>
                    <a:pt x="1382" y="398"/>
                  </a:lnTo>
                  <a:lnTo>
                    <a:pt x="1375" y="436"/>
                  </a:lnTo>
                  <a:lnTo>
                    <a:pt x="1372" y="473"/>
                  </a:lnTo>
                  <a:lnTo>
                    <a:pt x="1370" y="504"/>
                  </a:lnTo>
                  <a:lnTo>
                    <a:pt x="1370" y="541"/>
                  </a:lnTo>
                  <a:lnTo>
                    <a:pt x="1371" y="577"/>
                  </a:lnTo>
                  <a:lnTo>
                    <a:pt x="1376" y="624"/>
                  </a:lnTo>
                  <a:lnTo>
                    <a:pt x="1381" y="664"/>
                  </a:lnTo>
                  <a:lnTo>
                    <a:pt x="1386" y="693"/>
                  </a:lnTo>
                  <a:lnTo>
                    <a:pt x="1392" y="728"/>
                  </a:lnTo>
                  <a:lnTo>
                    <a:pt x="1362" y="709"/>
                  </a:lnTo>
                  <a:lnTo>
                    <a:pt x="1331" y="693"/>
                  </a:lnTo>
                  <a:lnTo>
                    <a:pt x="1293" y="676"/>
                  </a:lnTo>
                  <a:lnTo>
                    <a:pt x="1260" y="663"/>
                  </a:lnTo>
                  <a:lnTo>
                    <a:pt x="1237" y="656"/>
                  </a:lnTo>
                  <a:lnTo>
                    <a:pt x="1216" y="652"/>
                  </a:lnTo>
                  <a:lnTo>
                    <a:pt x="1182" y="646"/>
                  </a:lnTo>
                  <a:lnTo>
                    <a:pt x="1151" y="643"/>
                  </a:lnTo>
                  <a:lnTo>
                    <a:pt x="1122" y="641"/>
                  </a:lnTo>
                  <a:lnTo>
                    <a:pt x="1088" y="644"/>
                  </a:lnTo>
                  <a:lnTo>
                    <a:pt x="1053" y="646"/>
                  </a:lnTo>
                  <a:lnTo>
                    <a:pt x="1001" y="655"/>
                  </a:lnTo>
                  <a:lnTo>
                    <a:pt x="1152" y="531"/>
                  </a:lnTo>
                  <a:lnTo>
                    <a:pt x="1118" y="491"/>
                  </a:lnTo>
                  <a:lnTo>
                    <a:pt x="1079" y="445"/>
                  </a:lnTo>
                  <a:lnTo>
                    <a:pt x="1044" y="408"/>
                  </a:lnTo>
                  <a:lnTo>
                    <a:pt x="999" y="362"/>
                  </a:lnTo>
                  <a:lnTo>
                    <a:pt x="968" y="337"/>
                  </a:lnTo>
                  <a:lnTo>
                    <a:pt x="941" y="312"/>
                  </a:lnTo>
                  <a:lnTo>
                    <a:pt x="900" y="280"/>
                  </a:lnTo>
                  <a:lnTo>
                    <a:pt x="859" y="250"/>
                  </a:lnTo>
                  <a:lnTo>
                    <a:pt x="813" y="222"/>
                  </a:lnTo>
                  <a:lnTo>
                    <a:pt x="770" y="201"/>
                  </a:lnTo>
                  <a:lnTo>
                    <a:pt x="724" y="179"/>
                  </a:lnTo>
                  <a:lnTo>
                    <a:pt x="677" y="158"/>
                  </a:lnTo>
                  <a:lnTo>
                    <a:pt x="640" y="146"/>
                  </a:lnTo>
                  <a:lnTo>
                    <a:pt x="589" y="131"/>
                  </a:lnTo>
                  <a:lnTo>
                    <a:pt x="537" y="119"/>
                  </a:lnTo>
                  <a:lnTo>
                    <a:pt x="489" y="108"/>
                  </a:lnTo>
                  <a:lnTo>
                    <a:pt x="436" y="97"/>
                  </a:lnTo>
                  <a:lnTo>
                    <a:pt x="375" y="87"/>
                  </a:lnTo>
                  <a:lnTo>
                    <a:pt x="316" y="78"/>
                  </a:lnTo>
                  <a:lnTo>
                    <a:pt x="261" y="77"/>
                  </a:lnTo>
                  <a:lnTo>
                    <a:pt x="223" y="74"/>
                  </a:lnTo>
                  <a:lnTo>
                    <a:pt x="183" y="76"/>
                  </a:lnTo>
                  <a:lnTo>
                    <a:pt x="151" y="79"/>
                  </a:lnTo>
                  <a:lnTo>
                    <a:pt x="121" y="84"/>
                  </a:lnTo>
                  <a:lnTo>
                    <a:pt x="94" y="93"/>
                  </a:lnTo>
                  <a:lnTo>
                    <a:pt x="0" y="125"/>
                  </a:lnTo>
                </a:path>
              </a:pathLst>
            </a:custGeom>
            <a:solidFill>
              <a:srgbClr val="0000FF"/>
            </a:solidFill>
            <a:ln w="28575" cap="rnd">
              <a:solidFill>
                <a:schemeClr val="bg1"/>
              </a:solidFill>
              <a:round/>
              <a:headEnd/>
              <a:tailEnd/>
            </a:ln>
          </p:spPr>
          <p:txBody>
            <a:bodyPr/>
            <a:lstStyle/>
            <a:p>
              <a:endParaRPr lang="en-US"/>
            </a:p>
          </p:txBody>
        </p:sp>
      </p:grpSp>
      <p:sp>
        <p:nvSpPr>
          <p:cNvPr id="5134" name="Rectangle 14"/>
          <p:cNvSpPr>
            <a:spLocks noChangeArrowheads="1"/>
          </p:cNvSpPr>
          <p:nvPr/>
        </p:nvSpPr>
        <p:spPr bwMode="auto">
          <a:xfrm>
            <a:off x="39688" y="4979988"/>
            <a:ext cx="3084512" cy="582612"/>
          </a:xfrm>
          <a:prstGeom prst="rect">
            <a:avLst/>
          </a:prstGeom>
          <a:noFill/>
          <a:ln w="12700">
            <a:noFill/>
            <a:miter lim="800000"/>
            <a:headEnd/>
            <a:tailEnd/>
          </a:ln>
        </p:spPr>
        <p:txBody>
          <a:bodyPr wrap="none" lIns="90488" tIns="44450" rIns="90488" bIns="44450">
            <a:spAutoFit/>
          </a:bodyPr>
          <a:lstStyle/>
          <a:p>
            <a:pPr eaLnBrk="0" hangingPunct="0"/>
            <a:r>
              <a:rPr lang="en-US" altLang="en-US" sz="3200">
                <a:latin typeface="Comic Sans MS" pitchFamily="66" charset="0"/>
              </a:rPr>
              <a:t>Neighborhoods</a:t>
            </a:r>
          </a:p>
        </p:txBody>
      </p:sp>
    </p:spTree>
    <p:extLst>
      <p:ext uri="{BB962C8B-B14F-4D97-AF65-F5344CB8AC3E}">
        <p14:creationId xmlns:p14="http://schemas.microsoft.com/office/powerpoint/2010/main" val="3703445084"/>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Globalization has made the world ‘flat’</a:t>
            </a:r>
            <a:endParaRPr lang="en-US" dirty="0"/>
          </a:p>
        </p:txBody>
      </p:sp>
      <p:sp>
        <p:nvSpPr>
          <p:cNvPr id="3" name="Content Placeholder 2"/>
          <p:cNvSpPr>
            <a:spLocks noGrp="1"/>
          </p:cNvSpPr>
          <p:nvPr>
            <p:ph idx="1"/>
          </p:nvPr>
        </p:nvSpPr>
        <p:spPr>
          <a:xfrm>
            <a:off x="0" y="1447800"/>
            <a:ext cx="8229600" cy="4525963"/>
          </a:xfrm>
        </p:spPr>
        <p:txBody>
          <a:bodyPr/>
          <a:lstStyle/>
          <a:p>
            <a:r>
              <a:rPr lang="en-US" dirty="0" smtClean="0"/>
              <a:t>Geography has been conquered</a:t>
            </a:r>
          </a:p>
          <a:p>
            <a:r>
              <a:rPr lang="en-US" dirty="0" smtClean="0"/>
              <a:t>Place is increasingly less relevant</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371600"/>
            <a:ext cx="3171825"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2971800"/>
            <a:ext cx="4927600"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6235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3925"/>
          </a:xfrm>
        </p:spPr>
        <p:txBody>
          <a:bodyPr/>
          <a:lstStyle/>
          <a:p>
            <a:r>
              <a:rPr lang="en-US" dirty="0" smtClean="0"/>
              <a:t>Place still matters</a:t>
            </a:r>
            <a:endParaRPr lang="en-US" dirty="0"/>
          </a:p>
        </p:txBody>
      </p:sp>
      <p:sp>
        <p:nvSpPr>
          <p:cNvPr id="3" name="Content Placeholder 2"/>
          <p:cNvSpPr>
            <a:spLocks noGrp="1"/>
          </p:cNvSpPr>
          <p:nvPr>
            <p:ph idx="1"/>
          </p:nvPr>
        </p:nvSpPr>
        <p:spPr/>
        <p:txBody>
          <a:bodyPr/>
          <a:lstStyle/>
          <a:p>
            <a:endParaRPr lang="en-US"/>
          </a:p>
        </p:txBody>
      </p:sp>
      <p:pic>
        <p:nvPicPr>
          <p:cNvPr id="33794" name="Picture 2">
            <a:hlinkClick r:id="rId2"/>
          </p:cNvPr>
          <p:cNvPicPr>
            <a:picLocks noChangeAspect="1" noChangeArrowheads="1"/>
          </p:cNvPicPr>
          <p:nvPr/>
        </p:nvPicPr>
        <p:blipFill>
          <a:blip r:embed="rId3" cstate="print"/>
          <a:srcRect/>
          <a:stretch>
            <a:fillRect/>
          </a:stretch>
        </p:blipFill>
        <p:spPr bwMode="auto">
          <a:xfrm>
            <a:off x="4648200" y="838200"/>
            <a:ext cx="4324350" cy="2676525"/>
          </a:xfrm>
          <a:prstGeom prst="rect">
            <a:avLst/>
          </a:prstGeom>
          <a:noFill/>
          <a:ln w="25400">
            <a:solidFill>
              <a:schemeClr val="tx1"/>
            </a:solidFill>
            <a:miter lim="800000"/>
            <a:headEnd/>
            <a:tailEnd/>
          </a:ln>
        </p:spPr>
      </p:pic>
      <p:pic>
        <p:nvPicPr>
          <p:cNvPr id="33795" name="Picture 3">
            <a:hlinkClick r:id="rId4"/>
          </p:cNvPr>
          <p:cNvPicPr>
            <a:picLocks noChangeAspect="1" noChangeArrowheads="1"/>
          </p:cNvPicPr>
          <p:nvPr/>
        </p:nvPicPr>
        <p:blipFill>
          <a:blip r:embed="rId5" cstate="print"/>
          <a:srcRect/>
          <a:stretch>
            <a:fillRect/>
          </a:stretch>
        </p:blipFill>
        <p:spPr bwMode="auto">
          <a:xfrm>
            <a:off x="133350" y="838200"/>
            <a:ext cx="4286250" cy="2628900"/>
          </a:xfrm>
          <a:prstGeom prst="rect">
            <a:avLst/>
          </a:prstGeom>
          <a:noFill/>
          <a:ln w="25400">
            <a:solidFill>
              <a:schemeClr val="tx1"/>
            </a:solidFill>
            <a:miter lim="800000"/>
            <a:headEnd/>
            <a:tailEnd/>
          </a:ln>
        </p:spPr>
      </p:pic>
      <p:pic>
        <p:nvPicPr>
          <p:cNvPr id="33798" name="Picture 6">
            <a:hlinkClick r:id="rId6"/>
          </p:cNvPr>
          <p:cNvPicPr>
            <a:picLocks noChangeAspect="1" noChangeArrowheads="1"/>
          </p:cNvPicPr>
          <p:nvPr/>
        </p:nvPicPr>
        <p:blipFill>
          <a:blip r:embed="rId7" cstate="print"/>
          <a:srcRect/>
          <a:stretch>
            <a:fillRect/>
          </a:stretch>
        </p:blipFill>
        <p:spPr bwMode="auto">
          <a:xfrm>
            <a:off x="76200" y="3962400"/>
            <a:ext cx="3124200" cy="2102573"/>
          </a:xfrm>
          <a:prstGeom prst="rect">
            <a:avLst/>
          </a:prstGeom>
          <a:noFill/>
          <a:ln w="25400">
            <a:solidFill>
              <a:schemeClr val="tx1"/>
            </a:solidFill>
            <a:miter lim="800000"/>
            <a:headEnd/>
            <a:tailEnd/>
          </a:ln>
        </p:spPr>
      </p:pic>
      <p:pic>
        <p:nvPicPr>
          <p:cNvPr id="33800" name="Picture 8" descr="Mapping functional distance: the communte | Geography Education | Scoop.it">
            <a:hlinkClick r:id="rId8"/>
          </p:cNvPr>
          <p:cNvPicPr>
            <a:picLocks noChangeAspect="1" noChangeArrowheads="1"/>
          </p:cNvPicPr>
          <p:nvPr/>
        </p:nvPicPr>
        <p:blipFill>
          <a:blip r:embed="rId9" cstate="print"/>
          <a:srcRect t="7143"/>
          <a:stretch>
            <a:fillRect/>
          </a:stretch>
        </p:blipFill>
        <p:spPr bwMode="auto">
          <a:xfrm>
            <a:off x="6858000" y="4191000"/>
            <a:ext cx="2133600" cy="1981200"/>
          </a:xfrm>
          <a:prstGeom prst="rect">
            <a:avLst/>
          </a:prstGeom>
          <a:noFill/>
          <a:ln w="25400">
            <a:solidFill>
              <a:schemeClr val="tx1"/>
            </a:solidFill>
          </a:ln>
        </p:spPr>
      </p:pic>
      <p:sp>
        <p:nvSpPr>
          <p:cNvPr id="9" name="TextBox 8"/>
          <p:cNvSpPr txBox="1"/>
          <p:nvPr/>
        </p:nvSpPr>
        <p:spPr>
          <a:xfrm>
            <a:off x="6973843" y="3886200"/>
            <a:ext cx="1941557" cy="369332"/>
          </a:xfrm>
          <a:prstGeom prst="rect">
            <a:avLst/>
          </a:prstGeom>
          <a:noFill/>
        </p:spPr>
        <p:txBody>
          <a:bodyPr wrap="none" rtlCol="0">
            <a:spAutoFit/>
          </a:bodyPr>
          <a:lstStyle/>
          <a:p>
            <a:r>
              <a:rPr lang="en-US" b="1" dirty="0" smtClean="0"/>
              <a:t>Distance and Time</a:t>
            </a:r>
            <a:endParaRPr lang="en-US" b="1" dirty="0"/>
          </a:p>
        </p:txBody>
      </p:sp>
      <p:pic>
        <p:nvPicPr>
          <p:cNvPr id="8194" name="Picture 2">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52687" y="3706813"/>
            <a:ext cx="4329113" cy="2846387"/>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100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715962"/>
          </a:xfrm>
        </p:spPr>
        <p:txBody>
          <a:bodyPr>
            <a:normAutofit/>
          </a:bodyPr>
          <a:lstStyle/>
          <a:p>
            <a:r>
              <a:rPr lang="en-US" sz="3600" dirty="0" smtClean="0"/>
              <a:t>Global News Demands Geographic Context</a:t>
            </a:r>
            <a:endParaRPr lang="en-US" sz="3600" dirty="0"/>
          </a:p>
        </p:txBody>
      </p:sp>
      <p:sp>
        <p:nvSpPr>
          <p:cNvPr id="3" name="Content Placeholder 2"/>
          <p:cNvSpPr>
            <a:spLocks noGrp="1"/>
          </p:cNvSpPr>
          <p:nvPr>
            <p:ph idx="1"/>
          </p:nvPr>
        </p:nvSpPr>
        <p:spPr/>
        <p:txBody>
          <a:bodyPr/>
          <a:lstStyle/>
          <a:p>
            <a:endParaRPr lang="en-US" dirty="0"/>
          </a:p>
        </p:txBody>
      </p:sp>
      <p:sp>
        <p:nvSpPr>
          <p:cNvPr id="4" name="TextBox 3"/>
          <p:cNvSpPr txBox="1"/>
          <p:nvPr/>
        </p:nvSpPr>
        <p:spPr>
          <a:xfrm>
            <a:off x="3581401" y="6373436"/>
            <a:ext cx="5486399" cy="369332"/>
          </a:xfrm>
          <a:prstGeom prst="rect">
            <a:avLst/>
          </a:prstGeom>
          <a:noFill/>
          <a:ln>
            <a:solidFill>
              <a:schemeClr val="tx1"/>
            </a:solidFill>
          </a:ln>
        </p:spPr>
        <p:txBody>
          <a:bodyPr wrap="square" rtlCol="0">
            <a:spAutoFit/>
          </a:bodyPr>
          <a:lstStyle/>
          <a:p>
            <a:r>
              <a:rPr lang="en-US" dirty="0">
                <a:hlinkClick r:id="rId3"/>
              </a:rPr>
              <a:t>http://www.scoop.it/t/geography-education/?</a:t>
            </a:r>
            <a:r>
              <a:rPr lang="en-US" dirty="0" smtClean="0">
                <a:hlinkClick r:id="rId3"/>
              </a:rPr>
              <a:t>tag=Syria</a:t>
            </a:r>
            <a:r>
              <a:rPr lang="en-US" dirty="0" smtClean="0"/>
              <a:t>  </a:t>
            </a:r>
            <a:endParaRPr lang="en-US" dirty="0"/>
          </a:p>
        </p:txBody>
      </p:sp>
      <p:pic>
        <p:nvPicPr>
          <p:cNvPr id="5" name="Picture 4"/>
          <p:cNvPicPr>
            <a:picLocks noChangeAspect="1"/>
          </p:cNvPicPr>
          <p:nvPr/>
        </p:nvPicPr>
        <p:blipFill>
          <a:blip r:embed="rId4"/>
          <a:stretch>
            <a:fillRect/>
          </a:stretch>
        </p:blipFill>
        <p:spPr>
          <a:xfrm>
            <a:off x="276225" y="701953"/>
            <a:ext cx="2694865" cy="3184247"/>
          </a:xfrm>
          <a:prstGeom prst="rect">
            <a:avLst/>
          </a:prstGeom>
        </p:spPr>
      </p:pic>
      <p:pic>
        <p:nvPicPr>
          <p:cNvPr id="6" name="Picture 5"/>
          <p:cNvPicPr>
            <a:picLocks noChangeAspect="1"/>
          </p:cNvPicPr>
          <p:nvPr/>
        </p:nvPicPr>
        <p:blipFill>
          <a:blip r:embed="rId5"/>
          <a:stretch>
            <a:fillRect/>
          </a:stretch>
        </p:blipFill>
        <p:spPr>
          <a:xfrm>
            <a:off x="4953000" y="762000"/>
            <a:ext cx="3914775" cy="2628900"/>
          </a:xfrm>
          <a:prstGeom prst="rect">
            <a:avLst/>
          </a:prstGeom>
        </p:spPr>
      </p:pic>
      <p:pic>
        <p:nvPicPr>
          <p:cNvPr id="7" name="Picture 6"/>
          <p:cNvPicPr>
            <a:picLocks noChangeAspect="1"/>
          </p:cNvPicPr>
          <p:nvPr/>
        </p:nvPicPr>
        <p:blipFill>
          <a:blip r:embed="rId6"/>
          <a:stretch>
            <a:fillRect/>
          </a:stretch>
        </p:blipFill>
        <p:spPr>
          <a:xfrm>
            <a:off x="4972050" y="3067050"/>
            <a:ext cx="3905250" cy="3105150"/>
          </a:xfrm>
          <a:prstGeom prst="rect">
            <a:avLst/>
          </a:prstGeom>
        </p:spPr>
      </p:pic>
      <p:pic>
        <p:nvPicPr>
          <p:cNvPr id="8" name="Picture 7"/>
          <p:cNvPicPr>
            <a:picLocks noChangeAspect="1"/>
          </p:cNvPicPr>
          <p:nvPr/>
        </p:nvPicPr>
        <p:blipFill>
          <a:blip r:embed="rId7"/>
          <a:stretch>
            <a:fillRect/>
          </a:stretch>
        </p:blipFill>
        <p:spPr>
          <a:xfrm>
            <a:off x="1" y="3272632"/>
            <a:ext cx="3505200" cy="3119542"/>
          </a:xfrm>
          <a:prstGeom prst="rect">
            <a:avLst/>
          </a:prstGeom>
        </p:spPr>
      </p:pic>
    </p:spTree>
    <p:extLst>
      <p:ext uri="{BB962C8B-B14F-4D97-AF65-F5344CB8AC3E}">
        <p14:creationId xmlns:p14="http://schemas.microsoft.com/office/powerpoint/2010/main" val="2361307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Diverse cultural understanding needed</a:t>
            </a:r>
            <a:endParaRPr lang="en-US" dirty="0"/>
          </a:p>
        </p:txBody>
      </p:sp>
      <p:sp>
        <p:nvSpPr>
          <p:cNvPr id="3" name="Content Placeholder 2"/>
          <p:cNvSpPr>
            <a:spLocks noGrp="1"/>
          </p:cNvSpPr>
          <p:nvPr>
            <p:ph idx="1"/>
          </p:nvPr>
        </p:nvSpPr>
        <p:spPr/>
        <p:txBody>
          <a:bodyPr/>
          <a:lstStyle/>
          <a:p>
            <a:r>
              <a:rPr lang="en-US" dirty="0" smtClean="0"/>
              <a:t>Army training</a:t>
            </a:r>
            <a:endParaRPr lang="en-US" dirty="0"/>
          </a:p>
        </p:txBody>
      </p:sp>
      <p:pic>
        <p:nvPicPr>
          <p:cNvPr id="1126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157597"/>
            <a:ext cx="4499307" cy="42672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268" name="Picture 4">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46513" y="1218106"/>
            <a:ext cx="4065457" cy="3049093"/>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3421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648200" cy="1143000"/>
          </a:xfrm>
        </p:spPr>
        <p:txBody>
          <a:bodyPr>
            <a:normAutofit fontScale="90000"/>
          </a:bodyPr>
          <a:lstStyle/>
          <a:p>
            <a:r>
              <a:rPr lang="en-US" dirty="0" smtClean="0"/>
              <a:t>Understanding Conflicts</a:t>
            </a:r>
            <a:endParaRPr lang="en-US" dirty="0"/>
          </a:p>
        </p:txBody>
      </p:sp>
      <p:sp>
        <p:nvSpPr>
          <p:cNvPr id="3" name="Content Placeholder 2"/>
          <p:cNvSpPr>
            <a:spLocks noGrp="1"/>
          </p:cNvSpPr>
          <p:nvPr>
            <p:ph idx="1"/>
          </p:nvPr>
        </p:nvSpPr>
        <p:spPr/>
        <p:txBody>
          <a:bodyPr/>
          <a:lstStyle/>
          <a:p>
            <a:endParaRPr lang="en-US"/>
          </a:p>
        </p:txBody>
      </p:sp>
      <p:pic>
        <p:nvPicPr>
          <p:cNvPr id="66562" name="Picture 2" descr="Disputed Isles | Geography Education | Scoop.it">
            <a:hlinkClick r:id="rId2"/>
          </p:cNvPr>
          <p:cNvPicPr>
            <a:picLocks noChangeAspect="1" noChangeArrowheads="1"/>
          </p:cNvPicPr>
          <p:nvPr/>
        </p:nvPicPr>
        <p:blipFill>
          <a:blip r:embed="rId3" cstate="print"/>
          <a:srcRect/>
          <a:stretch>
            <a:fillRect/>
          </a:stretch>
        </p:blipFill>
        <p:spPr bwMode="auto">
          <a:xfrm>
            <a:off x="314169" y="1600200"/>
            <a:ext cx="4333875" cy="3714751"/>
          </a:xfrm>
          <a:prstGeom prst="rect">
            <a:avLst/>
          </a:prstGeom>
          <a:noFill/>
          <a:ln w="25400">
            <a:solidFill>
              <a:schemeClr val="tx1"/>
            </a:solidFill>
          </a:ln>
        </p:spPr>
      </p:pic>
      <p:pic>
        <p:nvPicPr>
          <p:cNvPr id="66564" name="Picture 4" descr="The Separatist Map of Africa | Geography Education | Scoop.it">
            <a:hlinkClick r:id="rId4"/>
          </p:cNvPr>
          <p:cNvPicPr>
            <a:picLocks noChangeAspect="1" noChangeArrowheads="1"/>
          </p:cNvPicPr>
          <p:nvPr/>
        </p:nvPicPr>
        <p:blipFill>
          <a:blip r:embed="rId5" cstate="print"/>
          <a:srcRect/>
          <a:stretch>
            <a:fillRect/>
          </a:stretch>
        </p:blipFill>
        <p:spPr bwMode="auto">
          <a:xfrm>
            <a:off x="5105400" y="76200"/>
            <a:ext cx="3657600" cy="3771900"/>
          </a:xfrm>
          <a:prstGeom prst="rect">
            <a:avLst/>
          </a:prstGeom>
          <a:noFill/>
          <a:ln w="25400">
            <a:solidFill>
              <a:schemeClr val="tx1"/>
            </a:solidFill>
          </a:ln>
        </p:spPr>
      </p:pic>
      <p:pic>
        <p:nvPicPr>
          <p:cNvPr id="66565" name="Picture 5">
            <a:hlinkClick r:id="rId6"/>
          </p:cNvPr>
          <p:cNvPicPr>
            <a:picLocks noChangeAspect="1" noChangeArrowheads="1"/>
          </p:cNvPicPr>
          <p:nvPr/>
        </p:nvPicPr>
        <p:blipFill>
          <a:blip r:embed="rId7" cstate="print"/>
          <a:srcRect/>
          <a:stretch>
            <a:fillRect/>
          </a:stretch>
        </p:blipFill>
        <p:spPr bwMode="auto">
          <a:xfrm>
            <a:off x="5375275" y="3962400"/>
            <a:ext cx="3616325" cy="2552700"/>
          </a:xfrm>
          <a:prstGeom prst="rect">
            <a:avLst/>
          </a:prstGeom>
          <a:noFill/>
          <a:ln w="25400">
            <a:solidFill>
              <a:schemeClr val="tx1"/>
            </a:solidFill>
            <a:miter lim="800000"/>
            <a:headEnd/>
            <a:tailEnd/>
          </a:ln>
        </p:spPr>
      </p:pic>
      <p:sp>
        <p:nvSpPr>
          <p:cNvPr id="7" name="TextBox 6"/>
          <p:cNvSpPr txBox="1"/>
          <p:nvPr/>
        </p:nvSpPr>
        <p:spPr>
          <a:xfrm>
            <a:off x="990600" y="6400800"/>
            <a:ext cx="1192891" cy="369332"/>
          </a:xfrm>
          <a:prstGeom prst="rect">
            <a:avLst/>
          </a:prstGeom>
          <a:noFill/>
          <a:ln>
            <a:solidFill>
              <a:schemeClr val="tx1"/>
            </a:solidFill>
          </a:ln>
        </p:spPr>
        <p:txBody>
          <a:bodyPr wrap="none" rtlCol="0">
            <a:spAutoFit/>
          </a:bodyPr>
          <a:lstStyle/>
          <a:p>
            <a:r>
              <a:rPr lang="en-US" dirty="0" smtClean="0">
                <a:hlinkClick r:id="rId8"/>
              </a:rPr>
              <a:t>devolution</a:t>
            </a:r>
            <a:endParaRPr lang="en-US" dirty="0"/>
          </a:p>
        </p:txBody>
      </p:sp>
    </p:spTree>
    <p:extLst>
      <p:ext uri="{BB962C8B-B14F-4D97-AF65-F5344CB8AC3E}">
        <p14:creationId xmlns:p14="http://schemas.microsoft.com/office/powerpoint/2010/main" val="5346425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685800"/>
          </a:xfrm>
        </p:spPr>
        <p:txBody>
          <a:bodyPr>
            <a:normAutofit fontScale="90000"/>
          </a:bodyPr>
          <a:lstStyle/>
          <a:p>
            <a:r>
              <a:rPr lang="en-US" dirty="0" smtClean="0"/>
              <a:t>Borders                   </a:t>
            </a:r>
            <a:r>
              <a:rPr lang="en-US" dirty="0" err="1" smtClean="0"/>
              <a:t>Supranationalism</a:t>
            </a:r>
            <a:endParaRPr lang="en-US" dirty="0"/>
          </a:p>
        </p:txBody>
      </p:sp>
      <p:sp>
        <p:nvSpPr>
          <p:cNvPr id="3" name="Content Placeholder 2"/>
          <p:cNvSpPr>
            <a:spLocks noGrp="1"/>
          </p:cNvSpPr>
          <p:nvPr>
            <p:ph idx="1"/>
          </p:nvPr>
        </p:nvSpPr>
        <p:spPr/>
        <p:txBody>
          <a:bodyPr/>
          <a:lstStyle/>
          <a:p>
            <a:endParaRPr lang="en-US"/>
          </a:p>
        </p:txBody>
      </p:sp>
      <p:pic>
        <p:nvPicPr>
          <p:cNvPr id="67586" name="Picture 2" descr="The Golan Heights | Geography Education | Scoop.it">
            <a:hlinkClick r:id="rId2"/>
          </p:cNvPr>
          <p:cNvPicPr>
            <a:picLocks noChangeAspect="1" noChangeArrowheads="1"/>
          </p:cNvPicPr>
          <p:nvPr/>
        </p:nvPicPr>
        <p:blipFill>
          <a:blip r:embed="rId3" cstate="print"/>
          <a:srcRect/>
          <a:stretch>
            <a:fillRect/>
          </a:stretch>
        </p:blipFill>
        <p:spPr bwMode="auto">
          <a:xfrm>
            <a:off x="838200" y="3571875"/>
            <a:ext cx="2133600" cy="2828925"/>
          </a:xfrm>
          <a:prstGeom prst="rect">
            <a:avLst/>
          </a:prstGeom>
          <a:noFill/>
        </p:spPr>
      </p:pic>
      <p:pic>
        <p:nvPicPr>
          <p:cNvPr id="67588" name="Picture 4" descr="Changing Face of the US/Mexico Border | Geography Education | Scoop.it">
            <a:hlinkClick r:id="rId4"/>
          </p:cNvPr>
          <p:cNvPicPr>
            <a:picLocks noChangeAspect="1" noChangeArrowheads="1"/>
          </p:cNvPicPr>
          <p:nvPr/>
        </p:nvPicPr>
        <p:blipFill>
          <a:blip r:embed="rId5" cstate="print"/>
          <a:srcRect/>
          <a:stretch>
            <a:fillRect/>
          </a:stretch>
        </p:blipFill>
        <p:spPr bwMode="auto">
          <a:xfrm>
            <a:off x="238125" y="609600"/>
            <a:ext cx="4333875" cy="2895601"/>
          </a:xfrm>
          <a:prstGeom prst="rect">
            <a:avLst/>
          </a:prstGeom>
          <a:noFill/>
        </p:spPr>
      </p:pic>
      <p:pic>
        <p:nvPicPr>
          <p:cNvPr id="67590" name="Picture 6" descr="Song: European Union | Geography Education | Scoop.it">
            <a:hlinkClick r:id="rId6"/>
          </p:cNvPr>
          <p:cNvPicPr>
            <a:picLocks noChangeAspect="1" noChangeArrowheads="1"/>
          </p:cNvPicPr>
          <p:nvPr/>
        </p:nvPicPr>
        <p:blipFill>
          <a:blip r:embed="rId7" cstate="print"/>
          <a:srcRect/>
          <a:stretch>
            <a:fillRect/>
          </a:stretch>
        </p:blipFill>
        <p:spPr bwMode="auto">
          <a:xfrm>
            <a:off x="4724400" y="3381374"/>
            <a:ext cx="4333875" cy="3248026"/>
          </a:xfrm>
          <a:prstGeom prst="rect">
            <a:avLst/>
          </a:prstGeom>
          <a:noFill/>
          <a:ln w="25400">
            <a:solidFill>
              <a:schemeClr val="tx1"/>
            </a:solidFill>
          </a:ln>
        </p:spPr>
      </p:pic>
      <p:pic>
        <p:nvPicPr>
          <p:cNvPr id="67592" name="Picture 8" descr="Greeks Protest Austerity Plan Amid Growing Weariness | Geography Education | Scoop.it">
            <a:hlinkClick r:id="rId8"/>
          </p:cNvPr>
          <p:cNvPicPr>
            <a:picLocks noChangeAspect="1" noChangeArrowheads="1"/>
          </p:cNvPicPr>
          <p:nvPr/>
        </p:nvPicPr>
        <p:blipFill>
          <a:blip r:embed="rId9" cstate="print"/>
          <a:srcRect/>
          <a:stretch>
            <a:fillRect/>
          </a:stretch>
        </p:blipFill>
        <p:spPr bwMode="auto">
          <a:xfrm>
            <a:off x="4733925" y="862012"/>
            <a:ext cx="4333875" cy="2390775"/>
          </a:xfrm>
          <a:prstGeom prst="rect">
            <a:avLst/>
          </a:prstGeom>
          <a:noFill/>
        </p:spPr>
      </p:pic>
    </p:spTree>
    <p:extLst>
      <p:ext uri="{BB962C8B-B14F-4D97-AF65-F5344CB8AC3E}">
        <p14:creationId xmlns:p14="http://schemas.microsoft.com/office/powerpoint/2010/main" val="3935218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819399"/>
            <a:ext cx="9144000" cy="2616101"/>
          </a:xfrm>
          <a:prstGeom prst="rect">
            <a:avLst/>
          </a:prstGeom>
          <a:noFill/>
        </p:spPr>
        <p:txBody>
          <a:bodyPr>
            <a:spAutoFit/>
          </a:bodyPr>
          <a:lstStyle/>
          <a:p>
            <a:pPr algn="ctr" fontAlgn="auto">
              <a:spcBef>
                <a:spcPts val="0"/>
              </a:spcBef>
              <a:spcAft>
                <a:spcPts val="0"/>
              </a:spcAft>
              <a:defRPr/>
            </a:pPr>
            <a:r>
              <a:rPr lang="en-US" sz="4400" dirty="0">
                <a:solidFill>
                  <a:schemeClr val="tx2">
                    <a:lumMod val="75000"/>
                  </a:schemeClr>
                </a:solidFill>
                <a:effectLst>
                  <a:outerShdw blurRad="38100" dist="38100" dir="2700000" algn="tl">
                    <a:srgbClr val="000000">
                      <a:alpha val="43137"/>
                    </a:srgbClr>
                  </a:outerShdw>
                </a:effectLst>
                <a:latin typeface="Arial Rounded MT Bold" pitchFamily="34" charset="0"/>
              </a:rPr>
              <a:t>What Does Good Geography Teaching Look Like? </a:t>
            </a:r>
          </a:p>
          <a:p>
            <a:pPr algn="ctr" fontAlgn="auto">
              <a:spcBef>
                <a:spcPts val="0"/>
              </a:spcBef>
              <a:spcAft>
                <a:spcPts val="0"/>
              </a:spcAft>
              <a:defRPr/>
            </a:pPr>
            <a:r>
              <a:rPr lang="en-US" sz="2800" dirty="0">
                <a:solidFill>
                  <a:schemeClr val="tx2">
                    <a:lumMod val="75000"/>
                  </a:schemeClr>
                </a:solidFill>
                <a:latin typeface="Arial Rounded MT Bold" pitchFamily="34" charset="0"/>
              </a:rPr>
              <a:t>Answering the Big Questions in Geography </a:t>
            </a:r>
            <a:endParaRPr lang="en-US" sz="4000" dirty="0">
              <a:solidFill>
                <a:schemeClr val="tx2">
                  <a:lumMod val="75000"/>
                </a:schemeClr>
              </a:solidFill>
              <a:latin typeface="Arial Rounded MT Bold" pitchFamily="34" charset="0"/>
            </a:endParaRPr>
          </a:p>
          <a:p>
            <a:pPr algn="ctr" fontAlgn="auto">
              <a:spcBef>
                <a:spcPts val="0"/>
              </a:spcBef>
              <a:spcAft>
                <a:spcPts val="0"/>
              </a:spcAft>
              <a:defRPr/>
            </a:pPr>
            <a:endParaRPr lang="en-US" sz="4400" dirty="0">
              <a:solidFill>
                <a:schemeClr val="tx2">
                  <a:lumMod val="75000"/>
                </a:schemeClr>
              </a:solidFill>
              <a:latin typeface="Arial Rounded MT Bold" pitchFamily="34" charset="0"/>
            </a:endParaRPr>
          </a:p>
        </p:txBody>
      </p:sp>
      <p:pic>
        <p:nvPicPr>
          <p:cNvPr id="2051" name="Picture 10" descr="applemap.jpg">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52400"/>
            <a:ext cx="2420771" cy="251460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12" descr="Profile PixEarthView.jpg">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52400"/>
            <a:ext cx="2514600" cy="251460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3" name="Picture 13" descr="Geography198.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805113"/>
            <a:ext cx="18859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2">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5128260"/>
            <a:ext cx="2286000" cy="157734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290" name="Picture 2">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98552" y="6024637"/>
            <a:ext cx="745048" cy="745048"/>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343400" y="6038378"/>
            <a:ext cx="721310" cy="72131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352800" y="6024637"/>
            <a:ext cx="762000" cy="745048"/>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hlinkClick r:id="rId16"/>
          </p:cNvPr>
          <p:cNvPicPr>
            <a:picLocks noChangeAspect="1"/>
          </p:cNvPicPr>
          <p:nvPr/>
        </p:nvPicPr>
        <p:blipFill>
          <a:blip r:embed="rId17"/>
          <a:stretch>
            <a:fillRect/>
          </a:stretch>
        </p:blipFill>
        <p:spPr>
          <a:xfrm>
            <a:off x="6858000" y="4724400"/>
            <a:ext cx="2057400" cy="2057400"/>
          </a:xfrm>
          <a:prstGeom prst="rect">
            <a:avLst/>
          </a:prstGeom>
          <a:ln w="25400">
            <a:solidFill>
              <a:schemeClr val="tx1"/>
            </a:solidFill>
          </a:ln>
        </p:spPr>
      </p:pic>
    </p:spTree>
    <p:extLst>
      <p:ext uri="{BB962C8B-B14F-4D97-AF65-F5344CB8AC3E}">
        <p14:creationId xmlns:p14="http://schemas.microsoft.com/office/powerpoint/2010/main" val="323062927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146" r="7438"/>
          <a:stretch/>
        </p:blipFill>
        <p:spPr bwMode="auto">
          <a:xfrm>
            <a:off x="76200" y="1524000"/>
            <a:ext cx="4788570" cy="326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050" y="1066800"/>
            <a:ext cx="40005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46038"/>
            <a:ext cx="8229600" cy="868362"/>
          </a:xfrm>
        </p:spPr>
        <p:txBody>
          <a:bodyPr/>
          <a:lstStyle/>
          <a:p>
            <a:r>
              <a:rPr lang="en-US" dirty="0" smtClean="0"/>
              <a:t>Geography education is not…</a:t>
            </a:r>
            <a:endParaRPr lang="en-US" dirty="0"/>
          </a:p>
        </p:txBody>
      </p:sp>
    </p:spTree>
    <p:extLst>
      <p:ext uri="{BB962C8B-B14F-4D97-AF65-F5344CB8AC3E}">
        <p14:creationId xmlns:p14="http://schemas.microsoft.com/office/powerpoint/2010/main" val="3873813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152400" y="228600"/>
            <a:ext cx="8763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4000" dirty="0">
                <a:solidFill>
                  <a:srgbClr val="003296"/>
                </a:solidFill>
                <a:latin typeface="Calibri" pitchFamily="34" charset="0"/>
              </a:rPr>
              <a:t>How can competent teachers</a:t>
            </a:r>
            <a:r>
              <a:rPr lang="en-US" sz="4000" i="1" dirty="0">
                <a:solidFill>
                  <a:srgbClr val="003296"/>
                </a:solidFill>
                <a:latin typeface="Calibri" pitchFamily="34" charset="0"/>
              </a:rPr>
              <a:t> </a:t>
            </a:r>
            <a:r>
              <a:rPr lang="en-US" sz="4000" dirty="0">
                <a:solidFill>
                  <a:srgbClr val="003296"/>
                </a:solidFill>
                <a:latin typeface="Calibri" pitchFamily="34" charset="0"/>
              </a:rPr>
              <a:t>help students understand a complex interconnected world? </a:t>
            </a:r>
          </a:p>
          <a:p>
            <a:pPr algn="ctr" eaLnBrk="1" hangingPunct="1"/>
            <a:r>
              <a:rPr lang="en-US" sz="4000" dirty="0">
                <a:solidFill>
                  <a:srgbClr val="003296"/>
                </a:solidFill>
                <a:latin typeface="Calibri" pitchFamily="34" charset="0"/>
              </a:rPr>
              <a:t> </a:t>
            </a:r>
          </a:p>
          <a:p>
            <a:pPr algn="ctr" eaLnBrk="1" hangingPunct="1"/>
            <a:r>
              <a:rPr lang="en-US" sz="3000" dirty="0">
                <a:latin typeface="Calibri" pitchFamily="34" charset="0"/>
              </a:rPr>
              <a:t>Provide geographic </a:t>
            </a:r>
            <a:r>
              <a:rPr lang="en-US" sz="3000" b="1" dirty="0">
                <a:latin typeface="Calibri" pitchFamily="34" charset="0"/>
              </a:rPr>
              <a:t>information</a:t>
            </a:r>
          </a:p>
          <a:p>
            <a:pPr algn="ctr" eaLnBrk="1" hangingPunct="1"/>
            <a:r>
              <a:rPr lang="en-US" sz="3000" dirty="0">
                <a:latin typeface="Calibri" pitchFamily="34" charset="0"/>
              </a:rPr>
              <a:t>Teach geographic </a:t>
            </a:r>
            <a:r>
              <a:rPr lang="en-US" sz="3000" b="1" dirty="0">
                <a:latin typeface="Calibri" pitchFamily="34" charset="0"/>
              </a:rPr>
              <a:t>concepts</a:t>
            </a:r>
            <a:r>
              <a:rPr lang="en-US" sz="3000" i="1" dirty="0">
                <a:latin typeface="Calibri" pitchFamily="34" charset="0"/>
              </a:rPr>
              <a:t> </a:t>
            </a:r>
            <a:endParaRPr lang="en-US" sz="3000" dirty="0">
              <a:latin typeface="Calibri" pitchFamily="34" charset="0"/>
            </a:endParaRPr>
          </a:p>
          <a:p>
            <a:pPr algn="ctr" eaLnBrk="1" hangingPunct="1"/>
            <a:r>
              <a:rPr lang="en-US" sz="3000" b="1" dirty="0">
                <a:latin typeface="Calibri" pitchFamily="34" charset="0"/>
              </a:rPr>
              <a:t>Use</a:t>
            </a:r>
            <a:r>
              <a:rPr lang="en-US" sz="3000" dirty="0">
                <a:latin typeface="Calibri" pitchFamily="34" charset="0"/>
              </a:rPr>
              <a:t> data, maps, and geospatial technology</a:t>
            </a:r>
          </a:p>
          <a:p>
            <a:pPr algn="ctr" eaLnBrk="1" hangingPunct="1"/>
            <a:r>
              <a:rPr lang="en-US" sz="3000" b="1" dirty="0">
                <a:latin typeface="Calibri" pitchFamily="34" charset="0"/>
              </a:rPr>
              <a:t>Ask</a:t>
            </a:r>
            <a:r>
              <a:rPr lang="en-US" sz="3000" dirty="0">
                <a:latin typeface="Calibri" pitchFamily="34" charset="0"/>
              </a:rPr>
              <a:t> questions which encourage </a:t>
            </a:r>
            <a:r>
              <a:rPr lang="en-US" sz="3000" b="1" dirty="0">
                <a:latin typeface="Calibri" pitchFamily="34" charset="0"/>
              </a:rPr>
              <a:t>spatial thinking</a:t>
            </a:r>
            <a:r>
              <a:rPr lang="en-US" sz="3000" dirty="0">
                <a:latin typeface="Calibri" pitchFamily="34" charset="0"/>
              </a:rPr>
              <a:t>.  </a:t>
            </a:r>
          </a:p>
        </p:txBody>
      </p:sp>
      <p:sp>
        <p:nvSpPr>
          <p:cNvPr id="3" name="Rectangle 2"/>
          <p:cNvSpPr>
            <a:spLocks noChangeArrowheads="1"/>
          </p:cNvSpPr>
          <p:nvPr/>
        </p:nvSpPr>
        <p:spPr bwMode="auto">
          <a:xfrm>
            <a:off x="1828800" y="4572000"/>
            <a:ext cx="52593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800" dirty="0">
                <a:solidFill>
                  <a:srgbClr val="003296"/>
                </a:solidFill>
                <a:latin typeface="Calibri" pitchFamily="34" charset="0"/>
              </a:rPr>
              <a:t>Geographic Literacy </a:t>
            </a:r>
          </a:p>
        </p:txBody>
      </p:sp>
      <p:pic>
        <p:nvPicPr>
          <p:cNvPr id="21508" name="Picture 3" descr="applemap.jpg">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61225" y="1676400"/>
            <a:ext cx="188277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Profile PixEarthView.jpg">
            <a:hlinkClick r:id="rId4"/>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76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67357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alibri" pitchFamily="34" charset="0"/>
              </a:rPr>
              <a:t>1. Provide </a:t>
            </a:r>
            <a:r>
              <a:rPr lang="en-US" dirty="0">
                <a:latin typeface="Calibri" pitchFamily="34" charset="0"/>
              </a:rPr>
              <a:t>geographic </a:t>
            </a:r>
            <a:r>
              <a:rPr lang="en-US" b="1" dirty="0" smtClean="0">
                <a:latin typeface="Calibri" pitchFamily="34" charset="0"/>
              </a:rPr>
              <a:t>information</a:t>
            </a:r>
            <a:endParaRPr lang="en-US" dirty="0"/>
          </a:p>
        </p:txBody>
      </p:sp>
      <p:sp>
        <p:nvSpPr>
          <p:cNvPr id="3" name="Content Placeholder 2"/>
          <p:cNvSpPr>
            <a:spLocks noGrp="1"/>
          </p:cNvSpPr>
          <p:nvPr>
            <p:ph idx="1"/>
          </p:nvPr>
        </p:nvSpPr>
        <p:spPr/>
        <p:txBody>
          <a:bodyPr/>
          <a:lstStyle/>
          <a:p>
            <a:endParaRPr lang="en-US" dirty="0"/>
          </a:p>
        </p:txBody>
      </p:sp>
      <p:pic>
        <p:nvPicPr>
          <p:cNvPr id="60418" name="Picture 2" descr="Boston's unnatural shoreline | Geography Education | Scoop.it">
            <a:hlinkClick r:id="rId2"/>
          </p:cNvPr>
          <p:cNvPicPr>
            <a:picLocks noChangeAspect="1" noChangeArrowheads="1"/>
          </p:cNvPicPr>
          <p:nvPr/>
        </p:nvPicPr>
        <p:blipFill>
          <a:blip r:embed="rId3" cstate="print"/>
          <a:srcRect/>
          <a:stretch>
            <a:fillRect/>
          </a:stretch>
        </p:blipFill>
        <p:spPr bwMode="auto">
          <a:xfrm>
            <a:off x="3505200" y="1171135"/>
            <a:ext cx="2743200" cy="3629465"/>
          </a:xfrm>
          <a:prstGeom prst="rect">
            <a:avLst/>
          </a:prstGeom>
          <a:noFill/>
          <a:ln w="25400">
            <a:solidFill>
              <a:srgbClr val="000000"/>
            </a:solidFill>
          </a:ln>
        </p:spPr>
      </p:pic>
      <p:pic>
        <p:nvPicPr>
          <p:cNvPr id="60420" name="Picture 4" descr="http://www.americanscientist.org/Libraries/images/201211272011209418-2013-01BRevsStallmanFA.jpg">
            <a:hlinkClick r:id="rId4"/>
          </p:cNvPr>
          <p:cNvPicPr>
            <a:picLocks noChangeAspect="1" noChangeArrowheads="1"/>
          </p:cNvPicPr>
          <p:nvPr/>
        </p:nvPicPr>
        <p:blipFill>
          <a:blip r:embed="rId5" cstate="print"/>
          <a:srcRect b="33333"/>
          <a:stretch>
            <a:fillRect/>
          </a:stretch>
        </p:blipFill>
        <p:spPr bwMode="auto">
          <a:xfrm>
            <a:off x="6400800" y="1219200"/>
            <a:ext cx="2578608" cy="3581400"/>
          </a:xfrm>
          <a:prstGeom prst="rect">
            <a:avLst/>
          </a:prstGeom>
          <a:noFill/>
          <a:ln w="25400">
            <a:solidFill>
              <a:srgbClr val="000000"/>
            </a:solidFill>
          </a:ln>
        </p:spPr>
      </p:pic>
      <p:pic>
        <p:nvPicPr>
          <p:cNvPr id="60422" name="Picture 6" descr="Manhattan Evacuation Plan Reveals Island’s Old Contours | Geography Education | Scoop.it">
            <a:hlinkClick r:id="rId6"/>
          </p:cNvPr>
          <p:cNvPicPr>
            <a:picLocks noChangeAspect="1" noChangeArrowheads="1"/>
          </p:cNvPicPr>
          <p:nvPr/>
        </p:nvPicPr>
        <p:blipFill>
          <a:blip r:embed="rId7" cstate="print"/>
          <a:srcRect/>
          <a:stretch>
            <a:fillRect/>
          </a:stretch>
        </p:blipFill>
        <p:spPr bwMode="auto">
          <a:xfrm>
            <a:off x="130757" y="1143000"/>
            <a:ext cx="3222043" cy="5410200"/>
          </a:xfrm>
          <a:prstGeom prst="rect">
            <a:avLst/>
          </a:prstGeom>
          <a:noFill/>
          <a:ln w="25400">
            <a:solidFill>
              <a:srgbClr val="000000"/>
            </a:solidFill>
          </a:ln>
        </p:spPr>
      </p:pic>
    </p:spTree>
    <p:extLst>
      <p:ext uri="{BB962C8B-B14F-4D97-AF65-F5344CB8AC3E}">
        <p14:creationId xmlns:p14="http://schemas.microsoft.com/office/powerpoint/2010/main" val="26464676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Environmental changes require holistic, systemic thinking</a:t>
            </a:r>
            <a:endParaRPr lang="en-US" dirty="0"/>
          </a:p>
        </p:txBody>
      </p:sp>
      <p:sp>
        <p:nvSpPr>
          <p:cNvPr id="3" name="Content Placeholder 2"/>
          <p:cNvSpPr>
            <a:spLocks noGrp="1"/>
          </p:cNvSpPr>
          <p:nvPr>
            <p:ph idx="1"/>
          </p:nvPr>
        </p:nvSpPr>
        <p:spPr/>
        <p:txBody>
          <a:bodyPr/>
          <a:lstStyle/>
          <a:p>
            <a:endParaRPr lang="en-US" dirty="0"/>
          </a:p>
        </p:txBody>
      </p:sp>
      <p:pic>
        <p:nvPicPr>
          <p:cNvPr id="7170"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447801"/>
            <a:ext cx="3983590" cy="2819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1371600"/>
            <a:ext cx="4276725" cy="3861669"/>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199" y="4419600"/>
            <a:ext cx="4276725" cy="240624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3" name="Picture 5">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6400" y="4411579"/>
            <a:ext cx="3371850" cy="2371725"/>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1485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86200" y="0"/>
            <a:ext cx="5105400" cy="838200"/>
          </a:xfrm>
        </p:spPr>
        <p:txBody>
          <a:bodyPr/>
          <a:lstStyle/>
          <a:p>
            <a:r>
              <a:rPr lang="en-US" altLang="en-US" smtClean="0"/>
              <a:t>Perspective</a:t>
            </a:r>
          </a:p>
        </p:txBody>
      </p:sp>
      <p:sp>
        <p:nvSpPr>
          <p:cNvPr id="15363" name="Content Placeholder 2"/>
          <p:cNvSpPr>
            <a:spLocks noGrp="1"/>
          </p:cNvSpPr>
          <p:nvPr>
            <p:ph idx="1"/>
          </p:nvPr>
        </p:nvSpPr>
        <p:spPr/>
        <p:txBody>
          <a:bodyPr/>
          <a:lstStyle/>
          <a:p>
            <a:endParaRPr lang="en-US" altLang="en-US" smtClean="0"/>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3429000"/>
            <a:ext cx="5029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7">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437732"/>
            <a:ext cx="2986088" cy="239871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36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76200"/>
            <a:ext cx="4692650" cy="3071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20806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2. Teach geographic </a:t>
            </a:r>
            <a:r>
              <a:rPr lang="en-US" b="1" dirty="0" smtClean="0"/>
              <a:t>concepts</a:t>
            </a:r>
            <a:endParaRPr lang="en-US" b="1" dirty="0"/>
          </a:p>
        </p:txBody>
      </p:sp>
      <p:sp>
        <p:nvSpPr>
          <p:cNvPr id="3" name="Content Placeholder 2"/>
          <p:cNvSpPr>
            <a:spLocks noGrp="1"/>
          </p:cNvSpPr>
          <p:nvPr>
            <p:ph idx="1"/>
          </p:nvPr>
        </p:nvSpPr>
        <p:spPr/>
        <p:txBody>
          <a:bodyPr/>
          <a:lstStyle/>
          <a:p>
            <a:endParaRPr lang="en-US"/>
          </a:p>
        </p:txBody>
      </p:sp>
      <p:pic>
        <p:nvPicPr>
          <p:cNvPr id="9218"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7" y="1030251"/>
            <a:ext cx="3948113" cy="2779749"/>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1143000"/>
            <a:ext cx="3920879" cy="25146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3850623"/>
            <a:ext cx="4038600" cy="2872774"/>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9570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What do these maps have in common?</a:t>
            </a:r>
            <a:endParaRPr lang="en-US" dirty="0"/>
          </a:p>
        </p:txBody>
      </p:sp>
      <p:sp>
        <p:nvSpPr>
          <p:cNvPr id="3" name="Content Placeholder 2"/>
          <p:cNvSpPr>
            <a:spLocks noGrp="1"/>
          </p:cNvSpPr>
          <p:nvPr>
            <p:ph idx="1"/>
          </p:nvPr>
        </p:nvSpPr>
        <p:spPr/>
        <p:txBody>
          <a:bodyPr/>
          <a:lstStyle/>
          <a:p>
            <a:endParaRPr lang="en-US"/>
          </a:p>
        </p:txBody>
      </p:sp>
      <p:pic>
        <p:nvPicPr>
          <p:cNvPr id="18434"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00400"/>
            <a:ext cx="4601497" cy="29718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1219200"/>
            <a:ext cx="5599743" cy="24384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5828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en-US" altLang="en-US" smtClean="0"/>
          </a:p>
        </p:txBody>
      </p:sp>
      <p:sp>
        <p:nvSpPr>
          <p:cNvPr id="14339" name="Rectangle 3"/>
          <p:cNvSpPr>
            <a:spLocks noGrp="1" noChangeArrowheads="1"/>
          </p:cNvSpPr>
          <p:nvPr>
            <p:ph type="body" idx="1"/>
          </p:nvPr>
        </p:nvSpPr>
        <p:spPr/>
        <p:txBody>
          <a:bodyPr/>
          <a:lstStyle/>
          <a:p>
            <a:pPr eaLnBrk="1" hangingPunct="1"/>
            <a:endParaRPr lang="en-US" altLang="en-US" smtClean="0"/>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l="14571" t="18687" r="31041" b="10834"/>
          <a:stretch>
            <a:fillRect/>
          </a:stretch>
        </p:blipFill>
        <p:spPr bwMode="auto">
          <a:xfrm>
            <a:off x="0" y="0"/>
            <a:ext cx="6630988" cy="537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8292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en-US" altLang="en-US" smtClean="0"/>
          </a:p>
        </p:txBody>
      </p:sp>
      <p:sp>
        <p:nvSpPr>
          <p:cNvPr id="15363" name="Rectangle 3"/>
          <p:cNvSpPr>
            <a:spLocks noGrp="1" noChangeArrowheads="1"/>
          </p:cNvSpPr>
          <p:nvPr>
            <p:ph type="body" idx="1"/>
          </p:nvPr>
        </p:nvSpPr>
        <p:spPr/>
        <p:txBody>
          <a:bodyPr/>
          <a:lstStyle/>
          <a:p>
            <a:pPr eaLnBrk="1" hangingPunct="1"/>
            <a:endParaRPr lang="en-US" altLang="en-US" smtClean="0"/>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l="14674" t="18687" r="31041" b="11000"/>
          <a:stretch>
            <a:fillRect/>
          </a:stretch>
        </p:blipFill>
        <p:spPr bwMode="auto">
          <a:xfrm>
            <a:off x="2525713" y="152400"/>
            <a:ext cx="6618287"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14571" t="18687" r="31041" b="10834"/>
          <a:stretch>
            <a:fillRect/>
          </a:stretch>
        </p:blipFill>
        <p:spPr bwMode="auto">
          <a:xfrm>
            <a:off x="0" y="0"/>
            <a:ext cx="2492375"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7108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rmAutofit/>
          </a:bodyPr>
          <a:lstStyle/>
          <a:p>
            <a:r>
              <a:rPr lang="en-US" sz="3600" dirty="0">
                <a:latin typeface="Calibri" pitchFamily="34" charset="0"/>
              </a:rPr>
              <a:t>3</a:t>
            </a:r>
            <a:r>
              <a:rPr lang="en-US" sz="3600" dirty="0" smtClean="0">
                <a:latin typeface="Calibri" pitchFamily="34" charset="0"/>
              </a:rPr>
              <a:t>. </a:t>
            </a:r>
            <a:r>
              <a:rPr lang="en-US" sz="3600" b="1" dirty="0" smtClean="0">
                <a:latin typeface="Calibri" pitchFamily="34" charset="0"/>
              </a:rPr>
              <a:t>Use</a:t>
            </a:r>
            <a:r>
              <a:rPr lang="en-US" sz="3600" dirty="0" smtClean="0">
                <a:latin typeface="Calibri" pitchFamily="34" charset="0"/>
              </a:rPr>
              <a:t> </a:t>
            </a:r>
            <a:r>
              <a:rPr lang="en-US" sz="3600" dirty="0">
                <a:latin typeface="Calibri" pitchFamily="34" charset="0"/>
              </a:rPr>
              <a:t>data, maps, and </a:t>
            </a:r>
            <a:r>
              <a:rPr lang="en-US" sz="3600" dirty="0" smtClean="0">
                <a:latin typeface="Calibri" pitchFamily="34" charset="0"/>
              </a:rPr>
              <a:t>geospatial technology</a:t>
            </a:r>
            <a:endParaRPr lang="en-US" sz="3600" dirty="0"/>
          </a:p>
        </p:txBody>
      </p:sp>
      <p:sp>
        <p:nvSpPr>
          <p:cNvPr id="3" name="Content Placeholder 2"/>
          <p:cNvSpPr>
            <a:spLocks noGrp="1"/>
          </p:cNvSpPr>
          <p:nvPr>
            <p:ph idx="1"/>
          </p:nvPr>
        </p:nvSpPr>
        <p:spPr/>
        <p:txBody>
          <a:bodyPr/>
          <a:lstStyle/>
          <a:p>
            <a:endParaRPr lang="en-US"/>
          </a:p>
        </p:txBody>
      </p:sp>
      <p:pic>
        <p:nvPicPr>
          <p:cNvPr id="3074"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90687"/>
            <a:ext cx="3719513" cy="2957513"/>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4208" y="1677110"/>
            <a:ext cx="4992687" cy="3395663"/>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25825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sdixon\Dropbox\Dubai.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76200"/>
            <a:ext cx="8073656" cy="6733846"/>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4534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763000" cy="1143000"/>
          </a:xfrm>
        </p:spPr>
        <p:txBody>
          <a:bodyPr>
            <a:normAutofit fontScale="90000"/>
          </a:bodyPr>
          <a:lstStyle/>
          <a:p>
            <a:r>
              <a:rPr lang="en-US" dirty="0" smtClean="0"/>
              <a:t>Regions are increasingly interconnected</a:t>
            </a:r>
            <a:endParaRPr lang="en-US" dirty="0"/>
          </a:p>
        </p:txBody>
      </p:sp>
      <p:sp>
        <p:nvSpPr>
          <p:cNvPr id="3" name="Content Placeholder 2"/>
          <p:cNvSpPr>
            <a:spLocks noGrp="1"/>
          </p:cNvSpPr>
          <p:nvPr>
            <p:ph idx="1"/>
          </p:nvPr>
        </p:nvSpPr>
        <p:spPr/>
        <p:txBody>
          <a:bodyPr/>
          <a:lstStyle/>
          <a:p>
            <a:endParaRPr lang="en-US" dirty="0"/>
          </a:p>
        </p:txBody>
      </p:sp>
      <p:pic>
        <p:nvPicPr>
          <p:cNvPr id="614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483895"/>
            <a:ext cx="2390075" cy="399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a:hlinkClick r:id="rId3"/>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499937"/>
            <a:ext cx="5904239" cy="450532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121714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Geography integrates Social Studies</a:t>
            </a:r>
            <a:endParaRPr lang="en-US" dirty="0"/>
          </a:p>
        </p:txBody>
      </p:sp>
      <p:sp>
        <p:nvSpPr>
          <p:cNvPr id="3" name="Content Placeholder 2"/>
          <p:cNvSpPr>
            <a:spLocks noGrp="1"/>
          </p:cNvSpPr>
          <p:nvPr>
            <p:ph idx="1"/>
          </p:nvPr>
        </p:nvSpPr>
        <p:spPr/>
        <p:txBody>
          <a:bodyPr/>
          <a:lstStyle/>
          <a:p>
            <a:endParaRPr lang="en-US" dirty="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887" y="1592179"/>
            <a:ext cx="4329113"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81" y="1447800"/>
            <a:ext cx="4694237" cy="3341687"/>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66933" y="4789486"/>
            <a:ext cx="1715142" cy="206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42809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563562"/>
          </a:xfrm>
        </p:spPr>
        <p:txBody>
          <a:bodyPr>
            <a:noAutofit/>
          </a:bodyPr>
          <a:lstStyle/>
          <a:p>
            <a:r>
              <a:rPr lang="en-US" sz="3200" dirty="0" smtClean="0">
                <a:latin typeface="Calibri" pitchFamily="34" charset="0"/>
              </a:rPr>
              <a:t>4. </a:t>
            </a:r>
            <a:r>
              <a:rPr lang="en-US" sz="3200" b="1" dirty="0" smtClean="0">
                <a:latin typeface="Calibri" pitchFamily="34" charset="0"/>
              </a:rPr>
              <a:t>Ask</a:t>
            </a:r>
            <a:r>
              <a:rPr lang="en-US" sz="3200" dirty="0" smtClean="0">
                <a:latin typeface="Calibri" pitchFamily="34" charset="0"/>
              </a:rPr>
              <a:t> </a:t>
            </a:r>
            <a:r>
              <a:rPr lang="en-US" sz="3200" dirty="0">
                <a:latin typeface="Calibri" pitchFamily="34" charset="0"/>
              </a:rPr>
              <a:t>questions which encourage </a:t>
            </a:r>
            <a:r>
              <a:rPr lang="en-US" sz="3200" b="1" dirty="0">
                <a:latin typeface="Calibri" pitchFamily="34" charset="0"/>
              </a:rPr>
              <a:t>spatial thinking</a:t>
            </a:r>
            <a:r>
              <a:rPr lang="en-US" sz="3200" dirty="0">
                <a:latin typeface="Calibri" pitchFamily="34" charset="0"/>
              </a:rPr>
              <a:t>.  </a:t>
            </a:r>
            <a:endParaRPr lang="en-US" sz="3200" dirty="0"/>
          </a:p>
        </p:txBody>
      </p:sp>
      <p:sp>
        <p:nvSpPr>
          <p:cNvPr id="3" name="Content Placeholder 2"/>
          <p:cNvSpPr>
            <a:spLocks noGrp="1"/>
          </p:cNvSpPr>
          <p:nvPr>
            <p:ph idx="1"/>
          </p:nvPr>
        </p:nvSpPr>
        <p:spPr/>
        <p:txBody>
          <a:bodyPr/>
          <a:lstStyle/>
          <a:p>
            <a:endParaRPr lang="en-US"/>
          </a:p>
        </p:txBody>
      </p:sp>
      <p:pic>
        <p:nvPicPr>
          <p:cNvPr id="13314" name="Picture 2">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312" y="546016"/>
            <a:ext cx="8950488" cy="6206309"/>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29274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9875" cy="596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2"/>
          <p:cNvSpPr txBox="1">
            <a:spLocks noChangeArrowheads="1"/>
          </p:cNvSpPr>
          <p:nvPr/>
        </p:nvSpPr>
        <p:spPr bwMode="auto">
          <a:xfrm>
            <a:off x="1406525" y="5943600"/>
            <a:ext cx="5603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800"/>
              <a:t>How is this a “human” landscape?</a:t>
            </a:r>
          </a:p>
        </p:txBody>
      </p:sp>
    </p:spTree>
    <p:extLst>
      <p:ext uri="{BB962C8B-B14F-4D97-AF65-F5344CB8AC3E}">
        <p14:creationId xmlns:p14="http://schemas.microsoft.com/office/powerpoint/2010/main" val="16198071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smtClean="0"/>
              <a:t>ee</a:t>
            </a:r>
          </a:p>
        </p:txBody>
      </p:sp>
      <p:sp>
        <p:nvSpPr>
          <p:cNvPr id="4099" name="Content Placeholder 2"/>
          <p:cNvSpPr>
            <a:spLocks noGrp="1"/>
          </p:cNvSpPr>
          <p:nvPr>
            <p:ph idx="1"/>
          </p:nvPr>
        </p:nvSpPr>
        <p:spPr/>
        <p:txBody>
          <a:bodyPr/>
          <a:lstStyle/>
          <a:p>
            <a:endParaRPr lang="en-US" altLang="en-US" smtClean="0"/>
          </a:p>
        </p:txBody>
      </p:sp>
      <p:pic>
        <p:nvPicPr>
          <p:cNvPr id="41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4"/>
          <p:cNvSpPr txBox="1">
            <a:spLocks noChangeArrowheads="1"/>
          </p:cNvSpPr>
          <p:nvPr/>
        </p:nvSpPr>
        <p:spPr bwMode="auto">
          <a:xfrm>
            <a:off x="1752600" y="5181600"/>
            <a:ext cx="7054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Boeing 787 assembly plant in Everett, Washington</a:t>
            </a:r>
          </a:p>
          <a:p>
            <a:pPr eaLnBrk="1" hangingPunct="1">
              <a:spcBef>
                <a:spcPct val="0"/>
              </a:spcBef>
              <a:buFontTx/>
              <a:buNone/>
            </a:pPr>
            <a:endParaRPr lang="en-US" altLang="en-US" sz="2400"/>
          </a:p>
        </p:txBody>
      </p:sp>
    </p:spTree>
    <p:extLst>
      <p:ext uri="{BB962C8B-B14F-4D97-AF65-F5344CB8AC3E}">
        <p14:creationId xmlns:p14="http://schemas.microsoft.com/office/powerpoint/2010/main" val="1024315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p"/>
          <p:cNvPicPr>
            <a:picLocks noChangeAspect="1" noChangeArrowheads="1"/>
          </p:cNvPicPr>
          <p:nvPr/>
        </p:nvPicPr>
        <p:blipFill>
          <a:blip r:embed="rId3">
            <a:extLst>
              <a:ext uri="{28A0092B-C50C-407E-A947-70E740481C1C}">
                <a14:useLocalDpi xmlns:a14="http://schemas.microsoft.com/office/drawing/2010/main" val="0"/>
              </a:ext>
            </a:extLst>
          </a:blip>
          <a:srcRect l="2499" t="6871" r="9662" b="5333"/>
          <a:stretch>
            <a:fillRect/>
          </a:stretch>
        </p:blipFill>
        <p:spPr bwMode="auto">
          <a:xfrm>
            <a:off x="0" y="4763"/>
            <a:ext cx="9144000"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Grp="1" noChangeArrowheads="1"/>
          </p:cNvSpPr>
          <p:nvPr>
            <p:ph type="body" idx="1"/>
          </p:nvPr>
        </p:nvSpPr>
        <p:spPr>
          <a:xfrm>
            <a:off x="1790700" y="1219200"/>
            <a:ext cx="6743700" cy="3124200"/>
          </a:xfrm>
          <a:noFill/>
        </p:spPr>
        <p:txBody>
          <a:bodyPr lIns="90488" tIns="44450" rIns="90488" bIns="44450"/>
          <a:lstStyle/>
          <a:p>
            <a:pPr eaLnBrk="1" hangingPunct="1">
              <a:spcBef>
                <a:spcPct val="50000"/>
              </a:spcBef>
            </a:pPr>
            <a:r>
              <a:rPr lang="en-US" altLang="en-US" smtClean="0">
                <a:latin typeface="Arial" charset="0"/>
              </a:rPr>
              <a:t>Human imprint on Earth’s surface.</a:t>
            </a:r>
          </a:p>
        </p:txBody>
      </p:sp>
      <p:sp>
        <p:nvSpPr>
          <p:cNvPr id="268292" name="AutoShape 4"/>
          <p:cNvSpPr>
            <a:spLocks noChangeArrowheads="1"/>
          </p:cNvSpPr>
          <p:nvPr/>
        </p:nvSpPr>
        <p:spPr bwMode="auto">
          <a:xfrm>
            <a:off x="0" y="0"/>
            <a:ext cx="5124450" cy="744538"/>
          </a:xfrm>
          <a:prstGeom prst="bevel">
            <a:avLst>
              <a:gd name="adj" fmla="val 12500"/>
            </a:avLst>
          </a:prstGeom>
          <a:solidFill>
            <a:srgbClr val="00FFCC"/>
          </a:solidFill>
          <a:ln w="25400">
            <a:noFill/>
            <a:miter lim="800000"/>
            <a:headEnd/>
            <a:tailEnd/>
          </a:ln>
          <a:effectLst/>
        </p:spPr>
        <p:txBody>
          <a:bodyPr wrap="none">
            <a:spAutoFit/>
          </a:bodyPr>
          <a:lstStyle/>
          <a:p>
            <a:pPr eaLnBrk="0" hangingPunct="0">
              <a:defRPr/>
            </a:pPr>
            <a:r>
              <a:rPr lang="en-US" sz="3200">
                <a:solidFill>
                  <a:srgbClr val="0000FF"/>
                </a:solidFill>
                <a:effectLst>
                  <a:outerShdw blurRad="38100" dist="38100" dir="2700000" algn="tl">
                    <a:srgbClr val="000000"/>
                  </a:outerShdw>
                </a:effectLst>
                <a:latin typeface="Comic Sans MS" pitchFamily="66" charset="0"/>
              </a:rPr>
              <a:t>CULTURAL LANDSCAPE</a:t>
            </a:r>
          </a:p>
        </p:txBody>
      </p:sp>
      <p:pic>
        <p:nvPicPr>
          <p:cNvPr id="174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33900"/>
            <a:ext cx="6200775"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11467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
          <p:cNvPicPr>
            <a:picLocks noChangeAspect="1" noChangeArrowheads="1"/>
          </p:cNvPicPr>
          <p:nvPr/>
        </p:nvPicPr>
        <p:blipFill>
          <a:blip r:embed="rId3">
            <a:extLst>
              <a:ext uri="{28A0092B-C50C-407E-A947-70E740481C1C}">
                <a14:useLocalDpi xmlns:a14="http://schemas.microsoft.com/office/drawing/2010/main" val="0"/>
              </a:ext>
            </a:extLst>
          </a:blip>
          <a:srcRect l="14311" t="4367" r="3000" b="7219"/>
          <a:stretch>
            <a:fillRect/>
          </a:stretch>
        </p:blipFill>
        <p:spPr bwMode="auto">
          <a:xfrm>
            <a:off x="0" y="0"/>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23" name="AutoShape 3"/>
          <p:cNvSpPr>
            <a:spLocks noChangeArrowheads="1"/>
          </p:cNvSpPr>
          <p:nvPr/>
        </p:nvSpPr>
        <p:spPr bwMode="auto">
          <a:xfrm>
            <a:off x="25400" y="11113"/>
            <a:ext cx="6146800" cy="695325"/>
          </a:xfrm>
          <a:prstGeom prst="bevel">
            <a:avLst>
              <a:gd name="adj" fmla="val 12500"/>
            </a:avLst>
          </a:prstGeom>
          <a:solidFill>
            <a:srgbClr val="00FFCC"/>
          </a:solidFill>
          <a:ln w="25400">
            <a:noFill/>
            <a:miter lim="800000"/>
            <a:headEnd/>
            <a:tailEnd/>
          </a:ln>
          <a:effectLst/>
        </p:spPr>
        <p:txBody>
          <a:bodyPr>
            <a:spAutoFit/>
          </a:bodyPr>
          <a:lstStyle/>
          <a:p>
            <a:pPr eaLnBrk="0" hangingPunct="0">
              <a:defRPr/>
            </a:pPr>
            <a:r>
              <a:rPr lang="en-US" sz="2800" dirty="0">
                <a:solidFill>
                  <a:srgbClr val="0000FF"/>
                </a:solidFill>
                <a:effectLst>
                  <a:outerShdw blurRad="38100" dist="38100" dir="2700000" algn="tl">
                    <a:srgbClr val="000000"/>
                  </a:outerShdw>
                </a:effectLst>
                <a:latin typeface="Comic Sans MS" pitchFamily="66" charset="0"/>
              </a:rPr>
              <a:t>Multiple layers on the landscape</a:t>
            </a:r>
          </a:p>
        </p:txBody>
      </p:sp>
    </p:spTree>
    <p:extLst>
      <p:ext uri="{BB962C8B-B14F-4D97-AF65-F5344CB8AC3E}">
        <p14:creationId xmlns:p14="http://schemas.microsoft.com/office/powerpoint/2010/main" val="4573686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IMG_095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533400"/>
            <a:ext cx="4584700" cy="2895600"/>
          </a:xfrm>
          <a:noFill/>
        </p:spPr>
      </p:pic>
      <p:sp>
        <p:nvSpPr>
          <p:cNvPr id="19460" name="TextBox 4"/>
          <p:cNvSpPr txBox="1">
            <a:spLocks noChangeArrowheads="1"/>
          </p:cNvSpPr>
          <p:nvPr/>
        </p:nvSpPr>
        <p:spPr bwMode="auto">
          <a:xfrm>
            <a:off x="228600" y="762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a:t>2002</a:t>
            </a:r>
          </a:p>
        </p:txBody>
      </p:sp>
      <p:sp>
        <p:nvSpPr>
          <p:cNvPr id="19461" name="TextBox 5"/>
          <p:cNvSpPr txBox="1">
            <a:spLocks noChangeArrowheads="1"/>
          </p:cNvSpPr>
          <p:nvPr/>
        </p:nvSpPr>
        <p:spPr bwMode="auto">
          <a:xfrm>
            <a:off x="7962900" y="762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a:t>2010</a:t>
            </a:r>
          </a:p>
        </p:txBody>
      </p:sp>
      <p:pic>
        <p:nvPicPr>
          <p:cNvPr id="1946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3505200"/>
            <a:ext cx="46116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TextBox 8"/>
          <p:cNvSpPr txBox="1">
            <a:spLocks noChangeArrowheads="1"/>
          </p:cNvSpPr>
          <p:nvPr/>
        </p:nvSpPr>
        <p:spPr bwMode="auto">
          <a:xfrm>
            <a:off x="8077200" y="6319838"/>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a:t>2010</a:t>
            </a:r>
          </a:p>
        </p:txBody>
      </p:sp>
      <p:sp>
        <p:nvSpPr>
          <p:cNvPr id="19465" name="TextBox 9"/>
          <p:cNvSpPr txBox="1">
            <a:spLocks noChangeArrowheads="1"/>
          </p:cNvSpPr>
          <p:nvPr/>
        </p:nvSpPr>
        <p:spPr bwMode="auto">
          <a:xfrm>
            <a:off x="-76200" y="64008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a:t>2010</a:t>
            </a:r>
          </a:p>
        </p:txBody>
      </p:sp>
      <p:sp>
        <p:nvSpPr>
          <p:cNvPr id="19466" name="TextBox 10"/>
          <p:cNvSpPr txBox="1">
            <a:spLocks noChangeArrowheads="1"/>
          </p:cNvSpPr>
          <p:nvPr/>
        </p:nvSpPr>
        <p:spPr bwMode="auto">
          <a:xfrm>
            <a:off x="3124200" y="0"/>
            <a:ext cx="29860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a:t>3 Types of Place</a:t>
            </a:r>
          </a:p>
        </p:txBody>
      </p:sp>
      <p:pic>
        <p:nvPicPr>
          <p:cNvPr id="2" name="Picture 1"/>
          <p:cNvPicPr>
            <a:picLocks noChangeAspect="1"/>
          </p:cNvPicPr>
          <p:nvPr/>
        </p:nvPicPr>
        <p:blipFill>
          <a:blip r:embed="rId5"/>
          <a:stretch>
            <a:fillRect/>
          </a:stretch>
        </p:blipFill>
        <p:spPr>
          <a:xfrm>
            <a:off x="4670425" y="519659"/>
            <a:ext cx="4473575" cy="2960727"/>
          </a:xfrm>
          <a:prstGeom prst="rect">
            <a:avLst/>
          </a:prstGeom>
        </p:spPr>
      </p:pic>
      <p:pic>
        <p:nvPicPr>
          <p:cNvPr id="4" name="Picture 3"/>
          <p:cNvPicPr>
            <a:picLocks noChangeAspect="1"/>
          </p:cNvPicPr>
          <p:nvPr/>
        </p:nvPicPr>
        <p:blipFill>
          <a:blip r:embed="rId6"/>
          <a:stretch>
            <a:fillRect/>
          </a:stretch>
        </p:blipFill>
        <p:spPr>
          <a:xfrm>
            <a:off x="4706938" y="3518967"/>
            <a:ext cx="4444557" cy="2916980"/>
          </a:xfrm>
          <a:prstGeom prst="rect">
            <a:avLst/>
          </a:prstGeom>
        </p:spPr>
      </p:pic>
    </p:spTree>
    <p:extLst>
      <p:ext uri="{BB962C8B-B14F-4D97-AF65-F5344CB8AC3E}">
        <p14:creationId xmlns:p14="http://schemas.microsoft.com/office/powerpoint/2010/main" val="28351922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altLang="en-US" smtClean="0"/>
          </a:p>
        </p:txBody>
      </p:sp>
      <p:sp>
        <p:nvSpPr>
          <p:cNvPr id="20483" name="Content Placeholder 2"/>
          <p:cNvSpPr>
            <a:spLocks noGrp="1"/>
          </p:cNvSpPr>
          <p:nvPr>
            <p:ph idx="1"/>
          </p:nvPr>
        </p:nvSpPr>
        <p:spPr/>
        <p:txBody>
          <a:bodyPr/>
          <a:lstStyle/>
          <a:p>
            <a:endParaRPr lang="en-US" altLang="en-US" dirty="0" smtClean="0"/>
          </a:p>
        </p:txBody>
      </p:sp>
      <p:pic>
        <p:nvPicPr>
          <p:cNvPr id="204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143000"/>
            <a:ext cx="4191000" cy="282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hlinkClick r:id="rId3"/>
          </p:cNvPr>
          <p:cNvPicPr>
            <a:picLocks noChangeAspect="1"/>
          </p:cNvPicPr>
          <p:nvPr/>
        </p:nvPicPr>
        <p:blipFill>
          <a:blip r:embed="rId4"/>
          <a:stretch>
            <a:fillRect/>
          </a:stretch>
        </p:blipFill>
        <p:spPr>
          <a:xfrm>
            <a:off x="484682" y="92874"/>
            <a:ext cx="3858718" cy="6231726"/>
          </a:xfrm>
          <a:prstGeom prst="rect">
            <a:avLst/>
          </a:prstGeom>
          <a:ln w="25400">
            <a:solidFill>
              <a:schemeClr val="tx1"/>
            </a:solidFill>
          </a:ln>
        </p:spPr>
      </p:pic>
    </p:spTree>
    <p:extLst>
      <p:ext uri="{BB962C8B-B14F-4D97-AF65-F5344CB8AC3E}">
        <p14:creationId xmlns:p14="http://schemas.microsoft.com/office/powerpoint/2010/main" val="1033148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52400" y="0"/>
            <a:ext cx="8991600" cy="838200"/>
          </a:xfrm>
        </p:spPr>
        <p:txBody>
          <a:bodyPr/>
          <a:lstStyle/>
          <a:p>
            <a:pPr eaLnBrk="1" hangingPunct="1"/>
            <a:r>
              <a:rPr lang="en-US" altLang="en-US" smtClean="0"/>
              <a:t>Messages of cultural landscapes?</a:t>
            </a:r>
          </a:p>
        </p:txBody>
      </p:sp>
      <p:pic>
        <p:nvPicPr>
          <p:cNvPr id="21507" name="Picture 3" descr="IMG_094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33913" y="838200"/>
            <a:ext cx="4510087" cy="2743200"/>
          </a:xfrm>
          <a:noFill/>
        </p:spPr>
      </p:pic>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4419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759200"/>
            <a:ext cx="44958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16338"/>
            <a:ext cx="4343400" cy="291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9253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9144000" cy="914400"/>
          </a:xfrm>
        </p:spPr>
        <p:txBody>
          <a:bodyPr/>
          <a:lstStyle/>
          <a:p>
            <a:pPr eaLnBrk="1" hangingPunct="1"/>
            <a:r>
              <a:rPr lang="en-US" altLang="en-US" smtClean="0"/>
              <a:t>Cultural Landscape Meanings</a:t>
            </a:r>
          </a:p>
        </p:txBody>
      </p:sp>
      <p:pic>
        <p:nvPicPr>
          <p:cNvPr id="2253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76350"/>
            <a:ext cx="44958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95400"/>
            <a:ext cx="46005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1"/>
          <p:cNvSpPr txBox="1">
            <a:spLocks noChangeArrowheads="1"/>
          </p:cNvSpPr>
          <p:nvPr/>
        </p:nvSpPr>
        <p:spPr bwMode="auto">
          <a:xfrm>
            <a:off x="762000" y="6324600"/>
            <a:ext cx="7900988" cy="461963"/>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charset="0"/>
              </a:defRPr>
            </a:lvl1pPr>
            <a:lvl2pPr marL="742950" indent="-285750" eaLnBrk="0" hangingPunct="0">
              <a:defRPr sz="2400" b="1">
                <a:solidFill>
                  <a:schemeClr val="tx1"/>
                </a:solidFill>
                <a:latin typeface="Times New Roman" charset="0"/>
              </a:defRPr>
            </a:lvl2pPr>
            <a:lvl3pPr marL="1143000" indent="-228600" eaLnBrk="0" hangingPunct="0">
              <a:defRPr sz="2400" b="1">
                <a:solidFill>
                  <a:schemeClr val="tx1"/>
                </a:solidFill>
                <a:latin typeface="Times New Roman" charset="0"/>
              </a:defRPr>
            </a:lvl3pPr>
            <a:lvl4pPr marL="1600200" indent="-228600" eaLnBrk="0" hangingPunct="0">
              <a:defRPr sz="2400" b="1">
                <a:solidFill>
                  <a:schemeClr val="tx1"/>
                </a:solidFill>
                <a:latin typeface="Times New Roman" charset="0"/>
              </a:defRPr>
            </a:lvl4pPr>
            <a:lvl5pPr marL="2057400" indent="-228600" eaLnBrk="0" hangingPunct="0">
              <a:defRPr sz="2400" b="1">
                <a:solidFill>
                  <a:schemeClr val="tx1"/>
                </a:solidFill>
                <a:latin typeface="Times New Roman" charset="0"/>
              </a:defRPr>
            </a:lvl5pPr>
            <a:lvl6pPr marL="2514600" indent="-228600" eaLnBrk="0" fontAlgn="base" hangingPunct="0">
              <a:spcBef>
                <a:spcPct val="0"/>
              </a:spcBef>
              <a:spcAft>
                <a:spcPct val="0"/>
              </a:spcAft>
              <a:defRPr sz="2400" b="1">
                <a:solidFill>
                  <a:schemeClr val="tx1"/>
                </a:solidFill>
                <a:latin typeface="Times New Roman" charset="0"/>
              </a:defRPr>
            </a:lvl6pPr>
            <a:lvl7pPr marL="2971800" indent="-228600" eaLnBrk="0" fontAlgn="base" hangingPunct="0">
              <a:spcBef>
                <a:spcPct val="0"/>
              </a:spcBef>
              <a:spcAft>
                <a:spcPct val="0"/>
              </a:spcAft>
              <a:defRPr sz="2400" b="1">
                <a:solidFill>
                  <a:schemeClr val="tx1"/>
                </a:solidFill>
                <a:latin typeface="Times New Roman" charset="0"/>
              </a:defRPr>
            </a:lvl7pPr>
            <a:lvl8pPr marL="3429000" indent="-228600" eaLnBrk="0" fontAlgn="base" hangingPunct="0">
              <a:spcBef>
                <a:spcPct val="0"/>
              </a:spcBef>
              <a:spcAft>
                <a:spcPct val="0"/>
              </a:spcAft>
              <a:defRPr sz="2400" b="1">
                <a:solidFill>
                  <a:schemeClr val="tx1"/>
                </a:solidFill>
                <a:latin typeface="Times New Roman" charset="0"/>
              </a:defRPr>
            </a:lvl8pPr>
            <a:lvl9pPr marL="3886200" indent="-228600" eaLnBrk="0" fontAlgn="base" hangingPunct="0">
              <a:spcBef>
                <a:spcPct val="0"/>
              </a:spcBef>
              <a:spcAft>
                <a:spcPct val="0"/>
              </a:spcAft>
              <a:defRPr sz="2400" b="1">
                <a:solidFill>
                  <a:schemeClr val="tx1"/>
                </a:solidFill>
                <a:latin typeface="Times New Roman" charset="0"/>
              </a:defRPr>
            </a:lvl9pPr>
          </a:lstStyle>
          <a:p>
            <a:pPr eaLnBrk="1" hangingPunct="1"/>
            <a:r>
              <a:rPr lang="en-US" altLang="en-US">
                <a:hlinkClick r:id="rId5"/>
              </a:rPr>
              <a:t>http://www.scoop.it/t/geography-education/?tag=landscape</a:t>
            </a:r>
            <a:r>
              <a:rPr lang="en-US" altLang="en-US"/>
              <a:t> </a:t>
            </a:r>
          </a:p>
        </p:txBody>
      </p:sp>
    </p:spTree>
    <p:extLst>
      <p:ext uri="{BB962C8B-B14F-4D97-AF65-F5344CB8AC3E}">
        <p14:creationId xmlns:p14="http://schemas.microsoft.com/office/powerpoint/2010/main" val="17941184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
            <a:ext cx="7772400" cy="685800"/>
          </a:xfrm>
        </p:spPr>
        <p:txBody>
          <a:bodyPr>
            <a:normAutofit fontScale="90000"/>
          </a:bodyPr>
          <a:lstStyle/>
          <a:p>
            <a:pPr eaLnBrk="1" hangingPunct="1"/>
            <a:r>
              <a:rPr lang="en-US" altLang="en-US" sz="4000" smtClean="0"/>
              <a:t>Cultural Landscapes</a:t>
            </a:r>
          </a:p>
        </p:txBody>
      </p:sp>
      <p:pic>
        <p:nvPicPr>
          <p:cNvPr id="205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838200"/>
            <a:ext cx="76962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644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4350" y="593725"/>
            <a:ext cx="474345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565525"/>
            <a:ext cx="4194175"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41" y="152400"/>
            <a:ext cx="4178133" cy="316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5226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dirty="0" smtClean="0"/>
              <a:t>A </a:t>
            </a:r>
            <a:r>
              <a:rPr lang="en-US" sz="3200" b="1" dirty="0"/>
              <a:t>spatial </a:t>
            </a:r>
            <a:r>
              <a:rPr lang="en-US" sz="3200" b="1" dirty="0" smtClean="0"/>
              <a:t>perspective </a:t>
            </a:r>
            <a:r>
              <a:rPr lang="en-US" sz="3200" dirty="0" smtClean="0"/>
              <a:t>is not just for geographers</a:t>
            </a:r>
            <a:endParaRPr lang="en-US" sz="3200" dirty="0"/>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762000" y="6324600"/>
            <a:ext cx="798104" cy="369332"/>
          </a:xfrm>
          <a:prstGeom prst="rect">
            <a:avLst/>
          </a:prstGeom>
          <a:noFill/>
        </p:spPr>
        <p:txBody>
          <a:bodyPr wrap="none" rtlCol="0">
            <a:spAutoFit/>
          </a:bodyPr>
          <a:lstStyle/>
          <a:p>
            <a:r>
              <a:rPr lang="en-US" dirty="0" smtClean="0">
                <a:hlinkClick r:id="rId2"/>
              </a:rPr>
              <a:t>spatial</a:t>
            </a:r>
            <a:endParaRPr lang="en-US" dirty="0"/>
          </a:p>
        </p:txBody>
      </p:sp>
      <p:sp>
        <p:nvSpPr>
          <p:cNvPr id="5" name="TextBox 4"/>
          <p:cNvSpPr txBox="1"/>
          <p:nvPr/>
        </p:nvSpPr>
        <p:spPr>
          <a:xfrm>
            <a:off x="4326993" y="6324600"/>
            <a:ext cx="1007007" cy="369332"/>
          </a:xfrm>
          <a:prstGeom prst="rect">
            <a:avLst/>
          </a:prstGeom>
          <a:noFill/>
        </p:spPr>
        <p:txBody>
          <a:bodyPr wrap="none" rtlCol="0">
            <a:spAutoFit/>
          </a:bodyPr>
          <a:lstStyle/>
          <a:p>
            <a:r>
              <a:rPr lang="en-US" dirty="0">
                <a:hlinkClick r:id="rId3"/>
              </a:rPr>
              <a:t>mapping</a:t>
            </a:r>
            <a:endParaRPr lang="en-US" dirty="0"/>
          </a:p>
        </p:txBody>
      </p:sp>
      <p:sp>
        <p:nvSpPr>
          <p:cNvPr id="6" name="TextBox 5"/>
          <p:cNvSpPr txBox="1"/>
          <p:nvPr/>
        </p:nvSpPr>
        <p:spPr>
          <a:xfrm>
            <a:off x="6858000" y="6324600"/>
            <a:ext cx="1705403" cy="369332"/>
          </a:xfrm>
          <a:prstGeom prst="rect">
            <a:avLst/>
          </a:prstGeom>
          <a:noFill/>
        </p:spPr>
        <p:txBody>
          <a:bodyPr wrap="none" rtlCol="0">
            <a:spAutoFit/>
          </a:bodyPr>
          <a:lstStyle/>
          <a:p>
            <a:r>
              <a:rPr lang="en-US" dirty="0">
                <a:hlinkClick r:id="rId4"/>
              </a:rPr>
              <a:t>map projections</a:t>
            </a:r>
            <a:endParaRPr lang="en-US" dirty="0"/>
          </a:p>
        </p:txBody>
      </p:sp>
      <p:pic>
        <p:nvPicPr>
          <p:cNvPr id="15362" name="Picture 2" descr="John Snow's cholera map of London recreated | Geography Education | Scoop.it">
            <a:hlinkClick r:id="rId5"/>
          </p:cNvPr>
          <p:cNvPicPr>
            <a:picLocks noChangeAspect="1" noChangeArrowheads="1"/>
          </p:cNvPicPr>
          <p:nvPr/>
        </p:nvPicPr>
        <p:blipFill>
          <a:blip r:embed="rId6" cstate="print"/>
          <a:srcRect/>
          <a:stretch>
            <a:fillRect/>
          </a:stretch>
        </p:blipFill>
        <p:spPr bwMode="auto">
          <a:xfrm>
            <a:off x="4881282" y="1447800"/>
            <a:ext cx="4176993" cy="4057650"/>
          </a:xfrm>
          <a:prstGeom prst="rect">
            <a:avLst/>
          </a:prstGeom>
          <a:noFill/>
          <a:ln w="25400">
            <a:solidFill>
              <a:schemeClr val="tx1"/>
            </a:solidFill>
          </a:ln>
        </p:spPr>
      </p:pic>
      <p:pic>
        <p:nvPicPr>
          <p:cNvPr id="7" name="Picture 2">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25" y="1371600"/>
            <a:ext cx="4752975" cy="309562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450062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11" y="2514600"/>
            <a:ext cx="3617489"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5216" y="1447800"/>
            <a:ext cx="5346700" cy="449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7505303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The Global becomes Local </a:t>
            </a:r>
            <a:endParaRPr lang="en-US" dirty="0"/>
          </a:p>
        </p:txBody>
      </p:sp>
      <p:sp>
        <p:nvSpPr>
          <p:cNvPr id="3" name="Content Placeholder 2"/>
          <p:cNvSpPr>
            <a:spLocks noGrp="1"/>
          </p:cNvSpPr>
          <p:nvPr>
            <p:ph idx="1"/>
          </p:nvPr>
        </p:nvSpPr>
        <p:spPr/>
        <p:txBody>
          <a:bodyPr/>
          <a:lstStyle/>
          <a:p>
            <a:endParaRPr lang="en-US"/>
          </a:p>
        </p:txBody>
      </p:sp>
      <p:pic>
        <p:nvPicPr>
          <p:cNvPr id="10243" name="Picture 3">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5190" y="1019175"/>
            <a:ext cx="4724400" cy="265747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44" name="Picture 4">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4889" y="1019175"/>
            <a:ext cx="3733800" cy="280035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45" name="Picture 5">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8611" y="3962400"/>
            <a:ext cx="3918779" cy="265271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056848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152400" y="228600"/>
            <a:ext cx="8763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4000" dirty="0">
                <a:solidFill>
                  <a:srgbClr val="003296"/>
                </a:solidFill>
                <a:latin typeface="Calibri" pitchFamily="34" charset="0"/>
              </a:rPr>
              <a:t>How can competent teachers</a:t>
            </a:r>
            <a:r>
              <a:rPr lang="en-US" sz="4000" i="1" dirty="0">
                <a:solidFill>
                  <a:srgbClr val="003296"/>
                </a:solidFill>
                <a:latin typeface="Calibri" pitchFamily="34" charset="0"/>
              </a:rPr>
              <a:t> </a:t>
            </a:r>
            <a:r>
              <a:rPr lang="en-US" sz="4000" dirty="0">
                <a:solidFill>
                  <a:srgbClr val="003296"/>
                </a:solidFill>
                <a:latin typeface="Calibri" pitchFamily="34" charset="0"/>
              </a:rPr>
              <a:t>help students understand a complex interconnected world? </a:t>
            </a:r>
          </a:p>
          <a:p>
            <a:pPr algn="ctr" eaLnBrk="1" hangingPunct="1"/>
            <a:r>
              <a:rPr lang="en-US" sz="4000" dirty="0">
                <a:solidFill>
                  <a:srgbClr val="003296"/>
                </a:solidFill>
                <a:latin typeface="Calibri" pitchFamily="34" charset="0"/>
              </a:rPr>
              <a:t> </a:t>
            </a:r>
          </a:p>
          <a:p>
            <a:pPr algn="ctr" eaLnBrk="1" hangingPunct="1"/>
            <a:r>
              <a:rPr lang="en-US" sz="3000" dirty="0">
                <a:latin typeface="Calibri" pitchFamily="34" charset="0"/>
              </a:rPr>
              <a:t>Provide geographic </a:t>
            </a:r>
            <a:r>
              <a:rPr lang="en-US" sz="3000" b="1" dirty="0">
                <a:latin typeface="Calibri" pitchFamily="34" charset="0"/>
              </a:rPr>
              <a:t>information</a:t>
            </a:r>
          </a:p>
          <a:p>
            <a:pPr algn="ctr" eaLnBrk="1" hangingPunct="1"/>
            <a:r>
              <a:rPr lang="en-US" sz="3000" dirty="0">
                <a:latin typeface="Calibri" pitchFamily="34" charset="0"/>
              </a:rPr>
              <a:t>Teach geographic </a:t>
            </a:r>
            <a:r>
              <a:rPr lang="en-US" sz="3000" b="1" dirty="0">
                <a:latin typeface="Calibri" pitchFamily="34" charset="0"/>
              </a:rPr>
              <a:t>concepts</a:t>
            </a:r>
            <a:r>
              <a:rPr lang="en-US" sz="3000" i="1" dirty="0">
                <a:latin typeface="Calibri" pitchFamily="34" charset="0"/>
              </a:rPr>
              <a:t> </a:t>
            </a:r>
            <a:endParaRPr lang="en-US" sz="3000" dirty="0">
              <a:latin typeface="Calibri" pitchFamily="34" charset="0"/>
            </a:endParaRPr>
          </a:p>
          <a:p>
            <a:pPr algn="ctr" eaLnBrk="1" hangingPunct="1"/>
            <a:r>
              <a:rPr lang="en-US" sz="3000" b="1" dirty="0">
                <a:latin typeface="Calibri" pitchFamily="34" charset="0"/>
              </a:rPr>
              <a:t>Use</a:t>
            </a:r>
            <a:r>
              <a:rPr lang="en-US" sz="3000" dirty="0">
                <a:latin typeface="Calibri" pitchFamily="34" charset="0"/>
              </a:rPr>
              <a:t> data, maps, and geospatial technology</a:t>
            </a:r>
          </a:p>
          <a:p>
            <a:pPr algn="ctr" eaLnBrk="1" hangingPunct="1"/>
            <a:r>
              <a:rPr lang="en-US" sz="3000" b="1" dirty="0">
                <a:latin typeface="Calibri" pitchFamily="34" charset="0"/>
              </a:rPr>
              <a:t>Ask</a:t>
            </a:r>
            <a:r>
              <a:rPr lang="en-US" sz="3000" dirty="0">
                <a:latin typeface="Calibri" pitchFamily="34" charset="0"/>
              </a:rPr>
              <a:t> questions which encourage </a:t>
            </a:r>
            <a:r>
              <a:rPr lang="en-US" sz="3000" b="1" dirty="0">
                <a:latin typeface="Calibri" pitchFamily="34" charset="0"/>
              </a:rPr>
              <a:t>spatial thinking</a:t>
            </a:r>
            <a:r>
              <a:rPr lang="en-US" sz="3000" dirty="0">
                <a:latin typeface="Calibri" pitchFamily="34" charset="0"/>
              </a:rPr>
              <a:t>.  </a:t>
            </a:r>
          </a:p>
        </p:txBody>
      </p:sp>
      <p:sp>
        <p:nvSpPr>
          <p:cNvPr id="3" name="Rectangle 2"/>
          <p:cNvSpPr>
            <a:spLocks noChangeArrowheads="1"/>
          </p:cNvSpPr>
          <p:nvPr/>
        </p:nvSpPr>
        <p:spPr bwMode="auto">
          <a:xfrm>
            <a:off x="1828800" y="4572000"/>
            <a:ext cx="52593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800" dirty="0">
                <a:solidFill>
                  <a:srgbClr val="003296"/>
                </a:solidFill>
                <a:latin typeface="Calibri" pitchFamily="34" charset="0"/>
              </a:rPr>
              <a:t>Geographic Literacy </a:t>
            </a:r>
          </a:p>
        </p:txBody>
      </p:sp>
      <p:pic>
        <p:nvPicPr>
          <p:cNvPr id="21508" name="Picture 3" descr="applemap.jpg">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61225" y="1676400"/>
            <a:ext cx="188277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Profile PixEarthView.jpg">
            <a:hlinkClick r:id="rId4"/>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2400" y="1676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2">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5391150"/>
            <a:ext cx="19050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2" descr="http://rigea.files.wordpress.com/2012/08/alliancenetwork250.jpg?w=372&amp;h=372">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39000" y="50292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412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7993CB5F-515A-4EA2-93E2-BFB296396A00}">
  <ds:schemaRefs>
    <ds:schemaRef ds:uri="ESRI.ArcGIS.Mapping.OfficeIntegration.PowerPointInfo"/>
  </ds:schemaRefs>
</ds:datastoreItem>
</file>

<file path=customXml/itemProps2.xml><?xml version="1.0" encoding="utf-8"?>
<ds:datastoreItem xmlns:ds="http://schemas.openxmlformats.org/officeDocument/2006/customXml" ds:itemID="{D2F37A27-3EFA-469E-97D5-31469F20C50E}">
  <ds:schemaRefs>
    <ds:schemaRef ds:uri="ESRI.ArcGIS.Mapping.OfficeIntegration.PowerPointInfo"/>
  </ds:schemaRefs>
</ds:datastoreItem>
</file>

<file path=customXml/itemProps3.xml><?xml version="1.0" encoding="utf-8"?>
<ds:datastoreItem xmlns:ds="http://schemas.openxmlformats.org/officeDocument/2006/customXml" ds:itemID="{7A280C37-57F9-4F9B-8788-EAF53D8A5D05}">
  <ds:schemaRefs>
    <ds:schemaRef ds:uri="ESRI.ArcGIS.Mapping.OfficeIntegration.PowerPointInfo"/>
  </ds:schemaRefs>
</ds:datastoreItem>
</file>

<file path=customXml/itemProps4.xml><?xml version="1.0" encoding="utf-8"?>
<ds:datastoreItem xmlns:ds="http://schemas.openxmlformats.org/officeDocument/2006/customXml" ds:itemID="{B4D3A036-C014-460C-AE7B-80C3FA4BDCDA}">
  <ds:schemaRefs>
    <ds:schemaRef ds:uri="ESRI.ArcGIS.Mapping.OfficeIntegration.PowerPointInfo"/>
  </ds:schemaRefs>
</ds:datastoreItem>
</file>

<file path=customXml/itemProps5.xml><?xml version="1.0" encoding="utf-8"?>
<ds:datastoreItem xmlns:ds="http://schemas.openxmlformats.org/officeDocument/2006/customXml" ds:itemID="{80F37563-5902-4CCC-9244-D62268220386}">
  <ds:schemaRefs>
    <ds:schemaRef ds:uri="ESRI.ArcGIS.Mapping.OfficeIntegration.PowerPointInfo"/>
  </ds:schemaRefs>
</ds:datastoreItem>
</file>

<file path=customXml/itemProps6.xml><?xml version="1.0" encoding="utf-8"?>
<ds:datastoreItem xmlns:ds="http://schemas.openxmlformats.org/officeDocument/2006/customXml" ds:itemID="{184F0C5C-C120-4E15-ADE0-8831AE9FE64A}">
  <ds:schemaRefs>
    <ds:schemaRef ds:uri="ESRI.ArcGIS.Mapping.OfficeIntegration.PowerPointInfo"/>
  </ds:schemaRefs>
</ds:datastoreItem>
</file>

<file path=customXml/itemProps7.xml><?xml version="1.0" encoding="utf-8"?>
<ds:datastoreItem xmlns:ds="http://schemas.openxmlformats.org/officeDocument/2006/customXml" ds:itemID="{78772FD3-6371-4CCC-B6DF-42B8608BE3DE}">
  <ds:schemaRefs>
    <ds:schemaRef ds:uri="ESRI.ArcGIS.Mapping.OfficeIntegration.PowerPointInfo"/>
  </ds:schemaRefs>
</ds:datastoreItem>
</file>

<file path=customXml/itemProps8.xml><?xml version="1.0" encoding="utf-8"?>
<ds:datastoreItem xmlns:ds="http://schemas.openxmlformats.org/officeDocument/2006/customXml" ds:itemID="{AF732680-FD2B-4544-BC45-9C2B9869A15A}">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otalTime>3044</TotalTime>
  <Words>906</Words>
  <Application>Microsoft Office PowerPoint</Application>
  <PresentationFormat>On-screen Show (4:3)</PresentationFormat>
  <Paragraphs>124</Paragraphs>
  <Slides>45</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Arial Rounded MT Bold</vt:lpstr>
      <vt:lpstr>Bookman Old Style</vt:lpstr>
      <vt:lpstr>Calibri</vt:lpstr>
      <vt:lpstr>Comic Sans MS</vt:lpstr>
      <vt:lpstr>Times New Roman</vt:lpstr>
      <vt:lpstr>Office Theme</vt:lpstr>
      <vt:lpstr>PowerPoint Presentation</vt:lpstr>
      <vt:lpstr>Study Abroad Article</vt:lpstr>
      <vt:lpstr>Study Abroad</vt:lpstr>
      <vt:lpstr>Study Geography</vt:lpstr>
      <vt:lpstr>The truth…if you always lived in San Diego</vt:lpstr>
      <vt:lpstr>What is this item called?</vt:lpstr>
      <vt:lpstr>Truths can be spatially contingent</vt:lpstr>
      <vt:lpstr>PowerPoint Presentation</vt:lpstr>
      <vt:lpstr>Truths can be scale-dependent</vt:lpstr>
      <vt:lpstr>PowerPoint Presentation</vt:lpstr>
      <vt:lpstr>Globalization has made the world ‘flat’</vt:lpstr>
      <vt:lpstr>Place still matters</vt:lpstr>
      <vt:lpstr>Global News Demands Geographic Context</vt:lpstr>
      <vt:lpstr>Diverse cultural understanding needed</vt:lpstr>
      <vt:lpstr>Understanding Conflicts</vt:lpstr>
      <vt:lpstr>Borders                   Supranationalism</vt:lpstr>
      <vt:lpstr>PowerPoint Presentation</vt:lpstr>
      <vt:lpstr>Geography education is not…</vt:lpstr>
      <vt:lpstr>PowerPoint Presentation</vt:lpstr>
      <vt:lpstr>1. Provide geographic information</vt:lpstr>
      <vt:lpstr>Environmental changes require holistic, systemic thinking</vt:lpstr>
      <vt:lpstr>Perspective</vt:lpstr>
      <vt:lpstr>2. Teach geographic concepts</vt:lpstr>
      <vt:lpstr>What do these maps have in common?</vt:lpstr>
      <vt:lpstr>PowerPoint Presentation</vt:lpstr>
      <vt:lpstr>PowerPoint Presentation</vt:lpstr>
      <vt:lpstr>3. Use data, maps, and geospatial technology</vt:lpstr>
      <vt:lpstr>PowerPoint Presentation</vt:lpstr>
      <vt:lpstr>Regions are increasingly interconnected</vt:lpstr>
      <vt:lpstr>Geography integrates Social Studies</vt:lpstr>
      <vt:lpstr>4. Ask questions which encourage spatial thinking.  </vt:lpstr>
      <vt:lpstr>PowerPoint Presentation</vt:lpstr>
      <vt:lpstr>ee</vt:lpstr>
      <vt:lpstr>PowerPoint Presentation</vt:lpstr>
      <vt:lpstr>PowerPoint Presentation</vt:lpstr>
      <vt:lpstr>PowerPoint Presentation</vt:lpstr>
      <vt:lpstr>PowerPoint Presentation</vt:lpstr>
      <vt:lpstr>Messages of cultural landscapes?</vt:lpstr>
      <vt:lpstr>Cultural Landscape Meanings</vt:lpstr>
      <vt:lpstr>Cultural Landscapes</vt:lpstr>
      <vt:lpstr>PowerPoint Presentation</vt:lpstr>
      <vt:lpstr>A spatial perspective is not just for geographers</vt:lpstr>
      <vt:lpstr>PowerPoint Presentation</vt:lpstr>
      <vt:lpstr>The Global becomes Local </vt:lpstr>
      <vt:lpstr>PowerPoint Presentation</vt:lpstr>
    </vt:vector>
  </TitlesOfParts>
  <Company>Rhode Island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Geographic Thinking for the 21st Century</dc:title>
  <dc:creator>Rhode Island College</dc:creator>
  <cp:lastModifiedBy>Seth Dixon</cp:lastModifiedBy>
  <cp:revision>79</cp:revision>
  <dcterms:created xsi:type="dcterms:W3CDTF">2013-06-24T17:44:24Z</dcterms:created>
  <dcterms:modified xsi:type="dcterms:W3CDTF">2015-10-27T02:35:50Z</dcterms:modified>
</cp:coreProperties>
</file>