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6"/>
  </p:notesMasterIdLst>
  <p:sldIdLst>
    <p:sldId id="256" r:id="rId2"/>
    <p:sldId id="268" r:id="rId3"/>
    <p:sldId id="269" r:id="rId4"/>
    <p:sldId id="257" r:id="rId5"/>
    <p:sldId id="258" r:id="rId6"/>
    <p:sldId id="259" r:id="rId7"/>
    <p:sldId id="260" r:id="rId8"/>
    <p:sldId id="261" r:id="rId9"/>
    <p:sldId id="270" r:id="rId10"/>
    <p:sldId id="262" r:id="rId11"/>
    <p:sldId id="263" r:id="rId12"/>
    <p:sldId id="271" r:id="rId13"/>
    <p:sldId id="264" r:id="rId14"/>
    <p:sldId id="272" r:id="rId15"/>
    <p:sldId id="265" r:id="rId16"/>
    <p:sldId id="266" r:id="rId17"/>
    <p:sldId id="267"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1218439-2C6F-D243-B17A-3B98749503A3}">
          <p14:sldIdLst>
            <p14:sldId id="256"/>
            <p14:sldId id="268"/>
            <p14:sldId id="269"/>
            <p14:sldId id="257"/>
            <p14:sldId id="258"/>
            <p14:sldId id="259"/>
            <p14:sldId id="260"/>
            <p14:sldId id="261"/>
            <p14:sldId id="270"/>
            <p14:sldId id="262"/>
            <p14:sldId id="263"/>
            <p14:sldId id="271"/>
            <p14:sldId id="264"/>
            <p14:sldId id="272"/>
            <p14:sldId id="265"/>
            <p14:sldId id="266"/>
            <p14:sldId id="267"/>
            <p14:sldId id="273"/>
            <p14:sldId id="274"/>
            <p14:sldId id="275"/>
            <p14:sldId id="276"/>
            <p14:sldId id="277"/>
            <p14:sldId id="278"/>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582" autoAdjust="0"/>
  </p:normalViewPr>
  <p:slideViewPr>
    <p:cSldViewPr snapToGrid="0" snapToObjects="1">
      <p:cViewPr>
        <p:scale>
          <a:sx n="75" d="100"/>
          <a:sy n="75" d="100"/>
        </p:scale>
        <p:origin x="-1480" y="408"/>
      </p:cViewPr>
      <p:guideLst>
        <p:guide orient="horz" pos="2160"/>
        <p:guide pos="2880"/>
      </p:guideLst>
    </p:cSldViewPr>
  </p:slideViewPr>
  <p:notesTextViewPr>
    <p:cViewPr>
      <p:scale>
        <a:sx n="100" d="100"/>
        <a:sy n="100" d="100"/>
      </p:scale>
      <p:origin x="0" y="0"/>
    </p:cViewPr>
  </p:notesTextViewPr>
  <p:notesViewPr>
    <p:cSldViewPr snapToGrid="0" snapToObjects="1">
      <p:cViewPr>
        <p:scale>
          <a:sx n="100" d="100"/>
          <a:sy n="100" d="100"/>
        </p:scale>
        <p:origin x="-2208" y="88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758EEC-6189-5B4F-B5E0-DE35F6157C12}" type="datetimeFigureOut">
              <a:rPr lang="en-US" smtClean="0"/>
              <a:t>5/26/15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B86597-EC8F-DB41-92D0-BDE94D500399}" type="slidenum">
              <a:rPr lang="en-US" smtClean="0"/>
              <a:t>‹#›</a:t>
            </a:fld>
            <a:endParaRPr lang="en-US"/>
          </a:p>
        </p:txBody>
      </p:sp>
    </p:spTree>
    <p:extLst>
      <p:ext uri="{BB962C8B-B14F-4D97-AF65-F5344CB8AC3E}">
        <p14:creationId xmlns:p14="http://schemas.microsoft.com/office/powerpoint/2010/main" val="30680979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a:t>
            </a:fld>
            <a:endParaRPr lang="en-US"/>
          </a:p>
        </p:txBody>
      </p:sp>
    </p:spTree>
    <p:extLst>
      <p:ext uri="{BB962C8B-B14F-4D97-AF65-F5344CB8AC3E}">
        <p14:creationId xmlns:p14="http://schemas.microsoft.com/office/powerpoint/2010/main" val="205053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would like to start by expressing my deep embarrassment.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am embarrassed to be talking about teaching and learning with a large audience of the best geography teachers in the world.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I am embarrassed to be talking about geography with colleagues who think deeply about the discipline, content, and how best to teach it every day.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read the Facebook Readers page every day and monitor the AP Community—in digest form—and am amazed and impressed at the creativity, the commitment, and the care that so many of you take.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 I wonder what I can really contribute that would be valuable and appreciated—Nothing! Good night! Kidding….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But I told Fearless Leaders I wanted to talk about teaching students to think geographically—not necessarily to do well on the examination—but to really develop that geographic habit of mind.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 I will cast aside my embarrassment and seek your patience with me while I talk about geographic thinking and how best to develop it in students.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proceed I first want to explore geographic thinking: what it is and isn’t. Next I have some suggestions for best practices to nurture geographic thinking, and finally I offer some advice for you. </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a:t>
            </a:fld>
            <a:endParaRPr lang="en-US"/>
          </a:p>
        </p:txBody>
      </p:sp>
    </p:spTree>
    <p:extLst>
      <p:ext uri="{BB962C8B-B14F-4D97-AF65-F5344CB8AC3E}">
        <p14:creationId xmlns:p14="http://schemas.microsoft.com/office/powerpoint/2010/main" val="689513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can identify three types of thinking key to geography today: geographic thinking, spatial thinking, and geospatial thinking.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Spatial thinking can be defined as a constructive combination of cognitive skills comprised of knowing concepts of space, using tools of representation, and applying processes of reasoning. Spatial thinking allows people to use space to model the world (real and theoretical), structure problems, find answers, and express and communicate solutions. The inclusion of concepts of space makes spatial thinking unique from other types of thinking. Concepts of space like location, dimensionality, pattern, and spatial association are declarative forms of knowledge, the building blocks for spatial thinking. Tools of representation such as maps, images, and models support spatial thinking by describing, explaining, and communicating information about objects and their associated spatial characteristics. Spatial thinking often requires complex reasoning, the capacity of individuals to think, make sense of the world, and understand. Processes of reasoning are crucial for learning as individuals obtain, change, or justify practices, institutions and beliefs and range from simple, lower-level thinking such as recognizing, defining, and listing, to higher levels of cognition, such as evaluating, synthesizing, and generalizing.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Geospatial thinking is an application of spatial thinking in the context of using GST. The relationship between GST and thinking processes is assumed to be reciprocal: using GST influence and mediate how people think about the world (</a:t>
            </a:r>
            <a:r>
              <a:rPr lang="en-US" sz="1200" kern="1200" dirty="0" err="1" smtClean="0">
                <a:solidFill>
                  <a:schemeClr val="tx1"/>
                </a:solidFill>
                <a:effectLst/>
                <a:latin typeface="+mn-lt"/>
                <a:ea typeface="+mn-ea"/>
                <a:cs typeface="+mn-cs"/>
              </a:rPr>
              <a:t>Uttal</a:t>
            </a:r>
            <a:r>
              <a:rPr lang="en-US" sz="1200" kern="1200" dirty="0" smtClean="0">
                <a:solidFill>
                  <a:schemeClr val="tx1"/>
                </a:solidFill>
                <a:effectLst/>
                <a:latin typeface="+mn-lt"/>
                <a:ea typeface="+mn-ea"/>
                <a:cs typeface="+mn-cs"/>
              </a:rPr>
              <a:t> 2000; 2005) and geospatial thinking facilitates the use of GST. How this works is yet unknown but a detailed research agenda in this arena has been proposed (Baker et al. 2014).</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Geographic thinking, in contrast, is a term frequently used by geographers but one without an agreed-upon definition. While similar to spatial and geospatial thinking, geographic thinking is unique. But what is it precisely? What knowledge, skills, and practices constitute thinking geographically? And how can knowing this help you to develop meaningful learning experiences for students? </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3</a:t>
            </a:fld>
            <a:endParaRPr lang="en-US"/>
          </a:p>
        </p:txBody>
      </p:sp>
    </p:spTree>
    <p:extLst>
      <p:ext uri="{BB962C8B-B14F-4D97-AF65-F5344CB8AC3E}">
        <p14:creationId xmlns:p14="http://schemas.microsoft.com/office/powerpoint/2010/main" val="1020938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As I began </a:t>
            </a:r>
            <a:r>
              <a:rPr lang="en-US" sz="1000" dirty="0" smtClean="0">
                <a:latin typeface="Tw Cen MT"/>
                <a:cs typeface="Tw Cen MT"/>
              </a:rPr>
              <a:t>thinking about geographic</a:t>
            </a:r>
            <a:r>
              <a:rPr lang="en-US" sz="1000" baseline="0" dirty="0" smtClean="0">
                <a:latin typeface="Tw Cen MT"/>
                <a:cs typeface="Tw Cen MT"/>
              </a:rPr>
              <a:t> thinking</a:t>
            </a:r>
            <a:r>
              <a:rPr lang="en-US" sz="1000" dirty="0" smtClean="0">
                <a:latin typeface="Tw Cen MT"/>
                <a:cs typeface="Tw Cen MT"/>
              </a:rPr>
              <a:t>, </a:t>
            </a:r>
            <a:r>
              <a:rPr lang="en-US" sz="1000" dirty="0" smtClean="0">
                <a:latin typeface="Tw Cen MT"/>
                <a:cs typeface="Tw Cen MT"/>
              </a:rPr>
              <a:t>I read books that I thought would help in defining geographic thinking. What I quickly learned was that geographic THOUGHT is not the same as geographic thinking. These two well known resources, for example, are all about the WHAT of geography and how the discipline has changed its perspectives over time. The “isms” of geography or the DECLARATIVE knowledge of geographers. But there really isn’t any clue to what it means to think geographically in a cognitive sense, that is, CONDITIONAL or PROCEDURAL knowledge.</a:t>
            </a:r>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4</a:t>
            </a:fld>
            <a:endParaRPr lang="en-US"/>
          </a:p>
        </p:txBody>
      </p:sp>
    </p:spTree>
    <p:extLst>
      <p:ext uri="{BB962C8B-B14F-4D97-AF65-F5344CB8AC3E}">
        <p14:creationId xmlns:p14="http://schemas.microsoft.com/office/powerpoint/2010/main" val="2850173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Geography Education in the United States has paid special attention to thinking and doing geography beginning with the creation of the National Assessment of Educational Progress (NAEP) framework in 1992. This effort was followed quickly by completion of the National Geography Standards in 1994. </a:t>
            </a:r>
          </a:p>
          <a:p>
            <a:endParaRPr lang="en-US" sz="1000" dirty="0" smtClean="0">
              <a:latin typeface="Tw Cen MT"/>
              <a:cs typeface="Tw Cen MT"/>
            </a:endParaRPr>
          </a:p>
          <a:p>
            <a:r>
              <a:rPr lang="en-US" sz="1000" dirty="0" smtClean="0">
                <a:latin typeface="Tw Cen MT"/>
                <a:cs typeface="Tw Cen MT"/>
              </a:rPr>
              <a:t>Terminology was an issue. In NAEP, : tools, concepts, and skills were identified but without a clear focus on geographic thinking. Map interpretation skills, for example, were placed in the same category as understanding urban patterns or the interplay between climate, soils, and agriculture.</a:t>
            </a:r>
          </a:p>
          <a:p>
            <a:endParaRPr lang="en-US" sz="1000" dirty="0" smtClean="0">
              <a:latin typeface="Tw Cen MT"/>
              <a:cs typeface="Tw Cen MT"/>
            </a:endParaRPr>
          </a:p>
          <a:p>
            <a:r>
              <a:rPr lang="en-US" sz="1000" dirty="0" smtClean="0">
                <a:latin typeface="Tw Cen MT"/>
                <a:cs typeface="Tw Cen MT"/>
              </a:rPr>
              <a:t>In Geography for Life: a discrete set of skills were identified  to describe the activities that constitute </a:t>
            </a:r>
            <a:r>
              <a:rPr lang="en-US" sz="1000" i="1" dirty="0" smtClean="0">
                <a:latin typeface="Tw Cen MT"/>
                <a:cs typeface="Tw Cen MT"/>
              </a:rPr>
              <a:t>doing</a:t>
            </a:r>
            <a:r>
              <a:rPr lang="en-US" sz="1000" dirty="0" smtClean="0">
                <a:latin typeface="Tw Cen MT"/>
                <a:cs typeface="Tw Cen MT"/>
              </a:rPr>
              <a:t> geography. in essence describing a cycle of geographic inquiry, from asking a geographic question to answering that question.</a:t>
            </a:r>
          </a:p>
          <a:p>
            <a:endParaRPr lang="en-US" sz="1000" dirty="0">
              <a:latin typeface="Tw Cen MT"/>
              <a:cs typeface="Tw Cen MT"/>
            </a:endParaRPr>
          </a:p>
          <a:p>
            <a:r>
              <a:rPr lang="en-US" sz="1000" dirty="0" smtClean="0">
                <a:latin typeface="Tw Cen MT"/>
                <a:cs typeface="Tw Cen MT"/>
              </a:rPr>
              <a:t>But how well does the term </a:t>
            </a:r>
            <a:r>
              <a:rPr lang="en-US" sz="1000" b="1" dirty="0" smtClean="0">
                <a:latin typeface="Tw Cen MT"/>
                <a:cs typeface="Tw Cen MT"/>
              </a:rPr>
              <a:t>skills</a:t>
            </a:r>
            <a:r>
              <a:rPr lang="en-US" sz="1000" dirty="0" smtClean="0">
                <a:latin typeface="Tw Cen MT"/>
                <a:cs typeface="Tw Cen MT"/>
              </a:rPr>
              <a:t> describe “the complex, goal directed behaviors that constitute geographic practice.” (p.25). </a:t>
            </a:r>
          </a:p>
          <a:p>
            <a:endParaRPr lang="en-US" sz="1000" dirty="0" smtClean="0">
              <a:latin typeface="Tw Cen MT"/>
              <a:cs typeface="Tw Cen MT"/>
            </a:endParaRPr>
          </a:p>
          <a:p>
            <a:r>
              <a:rPr lang="en-US" sz="1000" dirty="0" smtClean="0">
                <a:latin typeface="Tw Cen MT"/>
                <a:cs typeface="Tw Cen MT"/>
              </a:rPr>
              <a:t>The Roadmap </a:t>
            </a:r>
            <a:r>
              <a:rPr lang="en-US" sz="1000" dirty="0">
                <a:latin typeface="Tw Cen MT"/>
                <a:cs typeface="Tw Cen MT"/>
              </a:rPr>
              <a:t>for 21</a:t>
            </a:r>
            <a:r>
              <a:rPr lang="en-US" sz="1000" baseline="30000" dirty="0">
                <a:latin typeface="Tw Cen MT"/>
                <a:cs typeface="Tw Cen MT"/>
              </a:rPr>
              <a:t>st</a:t>
            </a:r>
            <a:r>
              <a:rPr lang="en-US" sz="1000" dirty="0">
                <a:latin typeface="Tw Cen MT"/>
                <a:cs typeface="Tw Cen MT"/>
              </a:rPr>
              <a:t> Century Geography Education </a:t>
            </a:r>
            <a:r>
              <a:rPr lang="en-US" sz="1000" dirty="0" smtClean="0">
                <a:latin typeface="Tw Cen MT"/>
                <a:cs typeface="Tw Cen MT"/>
              </a:rPr>
              <a:t>did pay special </a:t>
            </a:r>
            <a:r>
              <a:rPr lang="en-US" sz="1000" dirty="0">
                <a:latin typeface="Tw Cen MT"/>
                <a:cs typeface="Tw Cen MT"/>
              </a:rPr>
              <a:t>attention </a:t>
            </a:r>
            <a:r>
              <a:rPr lang="en-US" sz="1000" dirty="0" smtClean="0">
                <a:latin typeface="Tw Cen MT"/>
                <a:cs typeface="Tw Cen MT"/>
              </a:rPr>
              <a:t>to skills, redefining them as PRACTICES.</a:t>
            </a:r>
          </a:p>
          <a:p>
            <a:r>
              <a:rPr lang="en-US" sz="1000" dirty="0">
                <a:latin typeface="Tw Cen MT"/>
                <a:cs typeface="Tw Cen MT"/>
              </a:rPr>
              <a:t> </a:t>
            </a:r>
          </a:p>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5</a:t>
            </a:fld>
            <a:endParaRPr lang="en-US"/>
          </a:p>
        </p:txBody>
      </p:sp>
    </p:spTree>
    <p:extLst>
      <p:ext uri="{BB962C8B-B14F-4D97-AF65-F5344CB8AC3E}">
        <p14:creationId xmlns:p14="http://schemas.microsoft.com/office/powerpoint/2010/main" val="3741585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The term “Practice” describes the behaviors that comprise inquiry and problem solving, e.g., asking questions, defining problems, developing and using models, constructing explanations, and engaging in argument from evidence. Practices are shared across disciplines but conducted in different ways. The unique perspectives of a discipline are encoded in its practices.</a:t>
            </a:r>
          </a:p>
          <a:p>
            <a:endParaRPr lang="en-US" sz="1000" dirty="0">
              <a:latin typeface="Tw Cen MT"/>
              <a:cs typeface="Tw Cen MT"/>
            </a:endParaRPr>
          </a:p>
          <a:p>
            <a:r>
              <a:rPr lang="en-US" sz="1000" dirty="0" smtClean="0">
                <a:latin typeface="Tw Cen MT"/>
                <a:cs typeface="Tw Cen MT"/>
              </a:rPr>
              <a:t>So, for example, historical thinking has been described as having four discrete components:</a:t>
            </a:r>
          </a:p>
          <a:p>
            <a:pPr marL="171450" indent="-171450">
              <a:buFont typeface="Arial"/>
              <a:buChar char="•"/>
            </a:pPr>
            <a:r>
              <a:rPr lang="en-US" sz="1000" dirty="0" smtClean="0">
                <a:latin typeface="Tw Cen MT"/>
                <a:cs typeface="Tw Cen MT"/>
              </a:rPr>
              <a:t>Chronological reasoning</a:t>
            </a:r>
          </a:p>
          <a:p>
            <a:pPr marL="171450" indent="-171450">
              <a:buFont typeface="Arial"/>
              <a:buChar char="•"/>
            </a:pPr>
            <a:r>
              <a:rPr lang="en-US" sz="1000" dirty="0" smtClean="0">
                <a:latin typeface="Tw Cen MT"/>
                <a:cs typeface="Tw Cen MT"/>
              </a:rPr>
              <a:t>Comparison and contextualization</a:t>
            </a:r>
          </a:p>
          <a:p>
            <a:pPr marL="171450" indent="-171450">
              <a:buFont typeface="Arial"/>
              <a:buChar char="•"/>
            </a:pPr>
            <a:r>
              <a:rPr lang="en-US" sz="1000" dirty="0" smtClean="0">
                <a:latin typeface="Tw Cen MT"/>
                <a:cs typeface="Tw Cen MT"/>
              </a:rPr>
              <a:t>Development of historical arguments from evidence, and </a:t>
            </a:r>
          </a:p>
          <a:p>
            <a:pPr marL="171450" indent="-171450">
              <a:buFont typeface="Arial"/>
              <a:buChar char="•"/>
            </a:pPr>
            <a:r>
              <a:rPr lang="en-US" sz="1000" dirty="0" smtClean="0">
                <a:latin typeface="Tw Cen MT"/>
                <a:cs typeface="Tw Cen MT"/>
              </a:rPr>
              <a:t>Interpretation and synthesis</a:t>
            </a:r>
          </a:p>
          <a:p>
            <a:pPr marL="171450" indent="-171450">
              <a:buFont typeface="Arial"/>
              <a:buChar char="•"/>
            </a:pPr>
            <a:endParaRPr lang="en-US" sz="1000" dirty="0">
              <a:latin typeface="Tw Cen MT"/>
              <a:cs typeface="Tw Cen MT"/>
            </a:endParaRPr>
          </a:p>
          <a:p>
            <a:r>
              <a:rPr lang="en-US" sz="1000" dirty="0" smtClean="0">
                <a:latin typeface="Tw Cen MT"/>
                <a:cs typeface="Tw Cen MT"/>
              </a:rPr>
              <a:t>So certainly geographers compare and contextualize and use evidence to draw conclusions, but certainly in a different way from historians. </a:t>
            </a:r>
          </a:p>
          <a:p>
            <a:endParaRPr lang="en-US" sz="1000" dirty="0">
              <a:latin typeface="Tw Cen MT"/>
              <a:cs typeface="Tw Cen MT"/>
            </a:endParaRPr>
          </a:p>
          <a:p>
            <a:r>
              <a:rPr lang="en-US" sz="1000" dirty="0" smtClean="0">
                <a:latin typeface="Tw Cen MT"/>
                <a:cs typeface="Tw Cen MT"/>
              </a:rPr>
              <a:t>The practices of geography identified in the Road Map again follow a cycle of inquiry.</a:t>
            </a:r>
          </a:p>
          <a:p>
            <a:endParaRPr lang="en-US" sz="1000" dirty="0">
              <a:latin typeface="Tw Cen MT"/>
              <a:cs typeface="Tw Cen MT"/>
            </a:endParaRPr>
          </a:p>
          <a:p>
            <a:r>
              <a:rPr lang="en-US" sz="1000" dirty="0" smtClean="0">
                <a:latin typeface="Tw Cen MT"/>
                <a:cs typeface="Tw Cen MT"/>
              </a:rPr>
              <a:t>Are these the boundaries of geographic thinking?</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6</a:t>
            </a:fld>
            <a:endParaRPr lang="en-US"/>
          </a:p>
        </p:txBody>
      </p:sp>
    </p:spTree>
    <p:extLst>
      <p:ext uri="{BB962C8B-B14F-4D97-AF65-F5344CB8AC3E}">
        <p14:creationId xmlns:p14="http://schemas.microsoft.com/office/powerpoint/2010/main" val="1097811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Similarly the QAA Subject Benchmark Activity here in the UK describing learning outcomes for postsecondary geography graduates identifies “Intellectual and subject specific skills” separate from Generic Skills. However, as I examine these they seem in some instances also generic.</a:t>
            </a:r>
          </a:p>
          <a:p>
            <a:endParaRPr lang="en-US" sz="1000" dirty="0">
              <a:latin typeface="Tw Cen MT"/>
              <a:cs typeface="Tw Cen MT"/>
            </a:endParaRPr>
          </a:p>
          <a:p>
            <a:r>
              <a:rPr lang="en-US" sz="1000" dirty="0" smtClean="0">
                <a:latin typeface="Tw Cen MT"/>
                <a:cs typeface="Tw Cen MT"/>
              </a:rPr>
              <a:t>It is worth noting, incidentally, that there appears to be consensus across documents on the core elements of geography, sharing emphasis on human environment interaction, spatial variation and relationships, change over time and space, scale and process dependency, place, physical and human processes, and patterns of development and </a:t>
            </a:r>
            <a:r>
              <a:rPr lang="en-US" sz="1000" dirty="0" err="1" smtClean="0">
                <a:latin typeface="Tw Cen MT"/>
                <a:cs typeface="Tw Cen MT"/>
              </a:rPr>
              <a:t>inequalty</a:t>
            </a:r>
            <a:r>
              <a:rPr lang="en-US" sz="1000" dirty="0" smtClean="0">
                <a:latin typeface="Tw Cen MT"/>
                <a:cs typeface="Tw Cen MT"/>
              </a:rPr>
              <a:t>.</a:t>
            </a:r>
          </a:p>
          <a:p>
            <a:endParaRPr lang="en-US" sz="1000" dirty="0" smtClean="0">
              <a:latin typeface="Tw Cen MT"/>
              <a:cs typeface="Tw Cen MT"/>
            </a:endParaRPr>
          </a:p>
          <a:p>
            <a:r>
              <a:rPr lang="en-US" sz="1000" dirty="0" smtClean="0">
                <a:latin typeface="Tw Cen MT"/>
                <a:cs typeface="Tw Cen MT"/>
              </a:rPr>
              <a:t>Again, are these the boundaries of geographic thinking?</a:t>
            </a:r>
          </a:p>
          <a:p>
            <a:endParaRPr lang="en-US" sz="1000" dirty="0" smtClean="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7</a:t>
            </a:fld>
            <a:endParaRPr lang="en-US" dirty="0"/>
          </a:p>
        </p:txBody>
      </p:sp>
    </p:spTree>
    <p:extLst>
      <p:ext uri="{BB962C8B-B14F-4D97-AF65-F5344CB8AC3E}">
        <p14:creationId xmlns:p14="http://schemas.microsoft.com/office/powerpoint/2010/main" val="4201362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Are these all too generic? It is necessary but not sufficient to isolate our practices.</a:t>
            </a:r>
          </a:p>
          <a:p>
            <a:r>
              <a:rPr lang="en-US" sz="1000" dirty="0" smtClean="0">
                <a:latin typeface="Tw Cen MT"/>
                <a:cs typeface="Tw Cen MT"/>
              </a:rPr>
              <a:t> </a:t>
            </a:r>
          </a:p>
          <a:p>
            <a:r>
              <a:rPr lang="en-US" sz="1000" dirty="0" smtClean="0">
                <a:latin typeface="Tw Cen MT"/>
                <a:cs typeface="Tw Cen MT"/>
              </a:rPr>
              <a:t>Perhaps we need to examine more precisely the ACTIONS of geographers, following the advice, “Geography is what geographers do.” or as Carl Sauer wrote, “What geography is, is determined by what geographers have worked at everywhere and at all times.”</a:t>
            </a:r>
          </a:p>
          <a:p>
            <a:endParaRPr lang="en-US" sz="1000" dirty="0">
              <a:latin typeface="Tw Cen MT"/>
              <a:cs typeface="Tw Cen MT"/>
            </a:endParaRPr>
          </a:p>
          <a:p>
            <a:r>
              <a:rPr lang="en-US" sz="1000" dirty="0" smtClean="0">
                <a:latin typeface="Tw Cen MT"/>
                <a:cs typeface="Tw Cen MT"/>
              </a:rPr>
              <a:t> Can we identify geographic thinking from examining what geographers do?</a:t>
            </a:r>
          </a:p>
          <a:p>
            <a:endParaRPr lang="en-US" sz="1000" dirty="0">
              <a:latin typeface="Tw Cen MT"/>
              <a:cs typeface="Tw Cen MT"/>
            </a:endParaRPr>
          </a:p>
          <a:p>
            <a:r>
              <a:rPr lang="en-US" sz="1000" dirty="0" smtClean="0">
                <a:latin typeface="Tw Cen MT"/>
                <a:cs typeface="Tw Cen MT"/>
              </a:rPr>
              <a:t>But this ignores the issue of the diversity of geography and its multiple, multiple perspectives that affect how we perceive the world, thus how we think illustrated by this cube entitled GEOGRAPHERS WAYS OF LOOKING AT THE WORLD. </a:t>
            </a:r>
            <a:br>
              <a:rPr lang="en-US" sz="1000" dirty="0" smtClean="0">
                <a:latin typeface="Tw Cen MT"/>
                <a:cs typeface="Tw Cen MT"/>
              </a:rPr>
            </a:br>
            <a:r>
              <a:rPr lang="en-US" sz="1000" dirty="0" smtClean="0">
                <a:latin typeface="Tw Cen MT"/>
                <a:cs typeface="Tw Cen MT"/>
              </a:rPr>
              <a:t/>
            </a:r>
            <a:br>
              <a:rPr lang="en-US" sz="1000" dirty="0" smtClean="0">
                <a:latin typeface="Tw Cen MT"/>
                <a:cs typeface="Tw Cen MT"/>
              </a:rPr>
            </a:br>
            <a:r>
              <a:rPr lang="en-US" sz="1000" dirty="0" smtClean="0">
                <a:latin typeface="Tw Cen MT"/>
                <a:cs typeface="Tw Cen MT"/>
              </a:rPr>
              <a:t>Let alone the roles that personal and collective experience play in what we as geographers do. An idea I will come back to.</a:t>
            </a:r>
          </a:p>
          <a:p>
            <a:endParaRPr lang="en-US" sz="1000" dirty="0">
              <a:latin typeface="Tw Cen MT"/>
              <a:cs typeface="Tw Cen MT"/>
            </a:endParaRPr>
          </a:p>
          <a:p>
            <a:r>
              <a:rPr lang="en-US" sz="1000" dirty="0" smtClean="0">
                <a:latin typeface="Tw Cen MT"/>
                <a:cs typeface="Tw Cen MT"/>
              </a:rPr>
              <a:t>So as a way to move forward, for personal reasons, I decided to go back and review statements made by past presidents of the Association of American Geographers about geographic thinking. Three statements made the most impact.</a:t>
            </a:r>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8</a:t>
            </a:fld>
            <a:endParaRPr lang="en-US"/>
          </a:p>
        </p:txBody>
      </p:sp>
    </p:spTree>
    <p:extLst>
      <p:ext uri="{BB962C8B-B14F-4D97-AF65-F5344CB8AC3E}">
        <p14:creationId xmlns:p14="http://schemas.microsoft.com/office/powerpoint/2010/main" val="192597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w Cen MT"/>
                <a:cs typeface="Tw Cen MT"/>
              </a:rPr>
              <a:t>Most famously, Carl Sauer’s presidential address in 1956 was entitled “Education of a Geographer” in which he wrote, “IT IS ABOUT AS DIFFICULT TO DESCRIBE A GEOGRAPHER AS IT IS TO DEFINE GEOGRAPHY” or, for our purposes, to define geographic thinking.</a:t>
            </a:r>
          </a:p>
          <a:p>
            <a:endParaRPr lang="en-US" sz="1200" dirty="0" smtClean="0">
              <a:latin typeface="Tw Cen MT"/>
              <a:cs typeface="Tw Cen MT"/>
            </a:endParaRPr>
          </a:p>
          <a:p>
            <a:r>
              <a:rPr lang="en-US" sz="1200" dirty="0" smtClean="0">
                <a:latin typeface="Tw Cen MT"/>
                <a:cs typeface="Tw Cen MT"/>
              </a:rPr>
              <a:t>Sauer, while taking digs at some of his fellow geographers whom he criticized as “regional geographers” as opposed to “topical geographers” emphasized that the “geographic bent” manifests itself by, among other things, liking maps, travel, and thinking about the landscape.</a:t>
            </a:r>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9</a:t>
            </a:fld>
            <a:endParaRPr lang="en-US"/>
          </a:p>
        </p:txBody>
      </p:sp>
    </p:spTree>
    <p:extLst>
      <p:ext uri="{BB962C8B-B14F-4D97-AF65-F5344CB8AC3E}">
        <p14:creationId xmlns:p14="http://schemas.microsoft.com/office/powerpoint/2010/main" val="415622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latin typeface="Tw Cen MT"/>
              <a:cs typeface="Tw Cen MT"/>
            </a:endParaRPr>
          </a:p>
          <a:p>
            <a:r>
              <a:rPr lang="en-US" sz="1000" dirty="0" smtClean="0">
                <a:latin typeface="Tw Cen MT"/>
                <a:cs typeface="Tw Cen MT"/>
              </a:rPr>
              <a:t>Geographers, according to Sauer, have the “MORPHOLOGICAL EYE” which he defined as “a spontaneous and critical attention to form and pattern.”</a:t>
            </a:r>
          </a:p>
          <a:p>
            <a:endParaRPr lang="en-US" sz="1000" dirty="0">
              <a:latin typeface="Tw Cen MT"/>
              <a:cs typeface="Tw Cen MT"/>
            </a:endParaRPr>
          </a:p>
          <a:p>
            <a:r>
              <a:rPr lang="en-US" sz="1000" dirty="0" smtClean="0">
                <a:latin typeface="Tw Cen MT"/>
                <a:cs typeface="Tw Cen MT"/>
              </a:rPr>
              <a:t>Thinking geographically, thus, involves </a:t>
            </a:r>
            <a:r>
              <a:rPr lang="en-US" sz="1000" b="1" dirty="0" smtClean="0">
                <a:latin typeface="Tw Cen MT"/>
                <a:cs typeface="Tw Cen MT"/>
              </a:rPr>
              <a:t>observation </a:t>
            </a:r>
            <a:r>
              <a:rPr lang="en-US" sz="1000" dirty="0" smtClean="0">
                <a:latin typeface="Tw Cen MT"/>
                <a:cs typeface="Tw Cen MT"/>
              </a:rPr>
              <a:t>with an eye, or perspective, seeking differences and similarities, likeness and unlikeness.</a:t>
            </a:r>
            <a:endParaRPr lang="en-US" sz="1000" b="1"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10</a:t>
            </a:fld>
            <a:endParaRPr lang="en-US"/>
          </a:p>
        </p:txBody>
      </p:sp>
    </p:spTree>
    <p:extLst>
      <p:ext uri="{BB962C8B-B14F-4D97-AF65-F5344CB8AC3E}">
        <p14:creationId xmlns:p14="http://schemas.microsoft.com/office/powerpoint/2010/main" val="2093471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Susan Hanson, an enormously influential and pioneering American geographer, made the point in her essay, “Who Are “We” examining the discipline of geography that it is </a:t>
            </a:r>
            <a:r>
              <a:rPr lang="en-US" sz="1000" b="1" dirty="0" smtClean="0">
                <a:latin typeface="Tw Cen MT"/>
                <a:cs typeface="Tw Cen MT"/>
              </a:rPr>
              <a:t>our experiences </a:t>
            </a:r>
            <a:r>
              <a:rPr lang="en-US" sz="1000" dirty="0" smtClean="0">
                <a:latin typeface="Tw Cen MT"/>
                <a:cs typeface="Tw Cen MT"/>
              </a:rPr>
              <a:t>that drive us to think in certain ways. </a:t>
            </a:r>
          </a:p>
          <a:p>
            <a:endParaRPr lang="en-US" sz="1000" dirty="0">
              <a:latin typeface="Tw Cen MT"/>
              <a:cs typeface="Tw Cen MT"/>
            </a:endParaRPr>
          </a:p>
          <a:p>
            <a:r>
              <a:rPr lang="en-US" sz="1000" dirty="0" smtClean="0">
                <a:latin typeface="Tw Cen MT"/>
                <a:cs typeface="Tw Cen MT"/>
              </a:rPr>
              <a:t>As a woman, Hanson asked questions about </a:t>
            </a:r>
            <a:r>
              <a:rPr lang="en-US" sz="1000" dirty="0" err="1" smtClean="0">
                <a:latin typeface="Tw Cen MT"/>
                <a:cs typeface="Tw Cen MT"/>
              </a:rPr>
              <a:t>womens</a:t>
            </a:r>
            <a:r>
              <a:rPr lang="en-US" sz="1000" dirty="0" smtClean="0">
                <a:latin typeface="Tw Cen MT"/>
                <a:cs typeface="Tw Cen MT"/>
              </a:rPr>
              <a:t>’ perceptions of urban environments in a way that no men had thought to do. This raises questions about the role of class, gender, and race and geographic thinking</a:t>
            </a:r>
            <a:r>
              <a:rPr lang="en-US" sz="1000" dirty="0">
                <a:latin typeface="Tw Cen MT"/>
                <a:cs typeface="Tw Cen MT"/>
              </a:rPr>
              <a:t>. </a:t>
            </a:r>
            <a:r>
              <a:rPr lang="en-US" sz="1000" dirty="0" smtClean="0">
                <a:latin typeface="Tw Cen MT"/>
                <a:cs typeface="Tw Cen MT"/>
              </a:rPr>
              <a:t> </a:t>
            </a:r>
            <a:r>
              <a:rPr lang="en-US" sz="1000" dirty="0">
                <a:latin typeface="Tw Cen MT"/>
                <a:cs typeface="Tw Cen MT"/>
              </a:rPr>
              <a:t>Does geographic thinking change with who is doing the thinking</a:t>
            </a:r>
            <a:r>
              <a:rPr lang="en-US" sz="1000" dirty="0" smtClean="0">
                <a:latin typeface="Tw Cen MT"/>
                <a:cs typeface="Tw Cen MT"/>
              </a:rPr>
              <a:t>? Is thinking geographically substantially different for some geographers based on certain characteristics? As geographers become more diverse, we are posing a wider range of questions. </a:t>
            </a:r>
            <a:endParaRPr lang="en-US" sz="1000" dirty="0">
              <a:latin typeface="Tw Cen MT"/>
              <a:cs typeface="Tw Cen MT"/>
            </a:endParaRPr>
          </a:p>
          <a:p>
            <a:endParaRPr lang="en-US" sz="1000" dirty="0" smtClean="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11</a:t>
            </a:fld>
            <a:endParaRPr lang="en-US"/>
          </a:p>
        </p:txBody>
      </p:sp>
    </p:spTree>
    <p:extLst>
      <p:ext uri="{BB962C8B-B14F-4D97-AF65-F5344CB8AC3E}">
        <p14:creationId xmlns:p14="http://schemas.microsoft.com/office/powerpoint/2010/main" val="4211778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However, Hanson sought to identify an essential and enduring core to geography—”uniquely geographic propositions”-- which she said is the advantage of geography: human-environment interactions; interest in space; concern with processes at a range of scales; and integration of time and space. </a:t>
            </a:r>
          </a:p>
          <a:p>
            <a:endParaRPr lang="en-US" sz="1000" dirty="0" smtClean="0">
              <a:latin typeface="Tw Cen MT"/>
              <a:cs typeface="Tw Cen MT"/>
            </a:endParaRPr>
          </a:p>
          <a:p>
            <a:r>
              <a:rPr lang="en-US" sz="1000" dirty="0" smtClean="0">
                <a:latin typeface="Tw Cen MT"/>
                <a:cs typeface="Tw Cen MT"/>
              </a:rPr>
              <a:t>So Hanson opens up geographic thinking while maintaining its central identity. Her essay concludes with a call to communicate the value of the geographic advantage through teaching.</a:t>
            </a:r>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12</a:t>
            </a:fld>
            <a:endParaRPr lang="en-US"/>
          </a:p>
        </p:txBody>
      </p:sp>
    </p:spTree>
    <p:extLst>
      <p:ext uri="{BB962C8B-B14F-4D97-AF65-F5344CB8AC3E}">
        <p14:creationId xmlns:p14="http://schemas.microsoft.com/office/powerpoint/2010/main" val="421177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It was the behavioral geographer, </a:t>
            </a:r>
            <a:r>
              <a:rPr lang="en-US" sz="1000" dirty="0" err="1" smtClean="0">
                <a:latin typeface="Tw Cen MT"/>
                <a:cs typeface="Tw Cen MT"/>
              </a:rPr>
              <a:t>Reg</a:t>
            </a:r>
            <a:r>
              <a:rPr lang="en-US" sz="1000" dirty="0" smtClean="0">
                <a:latin typeface="Tw Cen MT"/>
                <a:cs typeface="Tw Cen MT"/>
              </a:rPr>
              <a:t> </a:t>
            </a:r>
            <a:r>
              <a:rPr lang="en-US" sz="1000" dirty="0" err="1" smtClean="0">
                <a:latin typeface="Tw Cen MT"/>
                <a:cs typeface="Tw Cen MT"/>
              </a:rPr>
              <a:t>Golledge</a:t>
            </a:r>
            <a:r>
              <a:rPr lang="en-US" sz="1000" dirty="0" smtClean="0">
                <a:latin typeface="Tw Cen MT"/>
                <a:cs typeface="Tw Cen MT"/>
              </a:rPr>
              <a:t>, who devoted much of his career to thinking about geographic thinking. In his presidential address “The Nature of Geographic Knowledge” he skirted the issue of defining geographic thinking by starting with knowledge and stating that it is the result of geographic thinking and reasoning, especially spatial concepts and relations. But what is geographic thinking and reasoning?</a:t>
            </a:r>
          </a:p>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13</a:t>
            </a:fld>
            <a:endParaRPr lang="en-US"/>
          </a:p>
        </p:txBody>
      </p:sp>
    </p:spTree>
    <p:extLst>
      <p:ext uri="{BB962C8B-B14F-4D97-AF65-F5344CB8AC3E}">
        <p14:creationId xmlns:p14="http://schemas.microsoft.com/office/powerpoint/2010/main" val="2223567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latin typeface="Tw Cen MT"/>
              <a:cs typeface="Tw Cen MT"/>
            </a:endParaRPr>
          </a:p>
          <a:p>
            <a:r>
              <a:rPr lang="en-US" sz="1000" dirty="0" smtClean="0">
                <a:latin typeface="Tw Cen MT"/>
                <a:cs typeface="Tw Cen MT"/>
              </a:rPr>
              <a:t>To </a:t>
            </a:r>
            <a:r>
              <a:rPr lang="en-US" sz="1000" dirty="0" err="1" smtClean="0">
                <a:latin typeface="Tw Cen MT"/>
                <a:cs typeface="Tw Cen MT"/>
              </a:rPr>
              <a:t>Golledge</a:t>
            </a:r>
            <a:r>
              <a:rPr lang="en-US" sz="1000" dirty="0" smtClean="0">
                <a:latin typeface="Tw Cen MT"/>
                <a:cs typeface="Tw Cen MT"/>
              </a:rPr>
              <a:t> it was a detailed set of processes, partially listed on this slide. He developed the set from a review of geographic research in the last 50 years. And while taking a very particular, spatial &amp; behavioral perspective you can see similarities with Sauer and Hanson, especially in terms of concerns with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space </a:t>
            </a:r>
            <a:r>
              <a:rPr lang="en-US" sz="1000" dirty="0" smtClean="0">
                <a:latin typeface="Tw Cen MT"/>
                <a:cs typeface="Tw Cen MT"/>
              </a:rPr>
              <a:t>and scale,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locations </a:t>
            </a:r>
            <a:r>
              <a:rPr lang="en-US" sz="1000" dirty="0" smtClean="0">
                <a:latin typeface="Tw Cen MT"/>
                <a:cs typeface="Tw Cen MT"/>
              </a:rPr>
              <a:t>and places,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recognizing </a:t>
            </a:r>
            <a:r>
              <a:rPr lang="en-US" sz="1000" dirty="0" smtClean="0">
                <a:latin typeface="Tw Cen MT"/>
                <a:cs typeface="Tw Cen MT"/>
              </a:rPr>
              <a:t>spatial forms and patterns,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spatial </a:t>
            </a:r>
            <a:r>
              <a:rPr lang="en-US" sz="1000" dirty="0" smtClean="0">
                <a:latin typeface="Tw Cen MT"/>
                <a:cs typeface="Tw Cen MT"/>
              </a:rPr>
              <a:t>associations,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spatial </a:t>
            </a:r>
            <a:r>
              <a:rPr lang="en-US" sz="1000" dirty="0" smtClean="0">
                <a:latin typeface="Tw Cen MT"/>
                <a:cs typeface="Tw Cen MT"/>
              </a:rPr>
              <a:t>change and spread, </a:t>
            </a:r>
            <a:endParaRPr lang="en-US" sz="1000" dirty="0" smtClean="0">
              <a:latin typeface="Tw Cen MT"/>
              <a:cs typeface="Tw Cen MT"/>
            </a:endParaRPr>
          </a:p>
          <a:p>
            <a:pPr marL="171450" indent="-171450">
              <a:buFont typeface="Arial"/>
              <a:buChar char="•"/>
            </a:pPr>
            <a:r>
              <a:rPr lang="en-US" sz="1000" dirty="0" smtClean="0">
                <a:latin typeface="Tw Cen MT"/>
                <a:cs typeface="Tw Cen MT"/>
              </a:rPr>
              <a:t>proximity </a:t>
            </a:r>
            <a:r>
              <a:rPr lang="en-US" sz="1000" dirty="0" smtClean="0">
                <a:latin typeface="Tw Cen MT"/>
                <a:cs typeface="Tw Cen MT"/>
              </a:rPr>
              <a:t>and adjacency (nearest neighbor and distance decay) and so on. </a:t>
            </a:r>
            <a:endParaRPr lang="en-US" sz="1000" dirty="0" smtClean="0">
              <a:latin typeface="Tw Cen MT"/>
              <a:cs typeface="Tw Cen MT"/>
            </a:endParaRPr>
          </a:p>
          <a:p>
            <a:pPr marL="171450" indent="-171450">
              <a:buFont typeface="Arial"/>
              <a:buChar char="•"/>
            </a:pPr>
            <a:endParaRPr lang="en-US" sz="1000" dirty="0" smtClean="0">
              <a:latin typeface="Tw Cen MT"/>
              <a:cs typeface="Tw Cen MT"/>
            </a:endParaRPr>
          </a:p>
          <a:p>
            <a:pPr marL="0" indent="0">
              <a:buFont typeface="Arial"/>
              <a:buNone/>
            </a:pPr>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14</a:t>
            </a:fld>
            <a:endParaRPr lang="en-US"/>
          </a:p>
        </p:txBody>
      </p:sp>
    </p:spTree>
    <p:extLst>
      <p:ext uri="{BB962C8B-B14F-4D97-AF65-F5344CB8AC3E}">
        <p14:creationId xmlns:p14="http://schemas.microsoft.com/office/powerpoint/2010/main" val="2223567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He summarizes the essence of geography by stating, “In short, geographic thinking and reasoning has provided a basis for understanding—or reasoning out—WHY there are spatial effects, not just finding WHAT they are.”</a:t>
            </a:r>
          </a:p>
          <a:p>
            <a:endParaRPr lang="en-US" sz="1000" dirty="0">
              <a:latin typeface="Tw Cen MT"/>
              <a:cs typeface="Tw Cen MT"/>
            </a:endParaRPr>
          </a:p>
          <a:p>
            <a:r>
              <a:rPr lang="en-US" sz="1000" dirty="0" smtClean="0">
                <a:latin typeface="Tw Cen MT"/>
                <a:cs typeface="Tw Cen MT"/>
              </a:rPr>
              <a:t>In conclusion he sums up geographic knowledge as the </a:t>
            </a:r>
            <a:r>
              <a:rPr lang="en-US" sz="1000" b="1" dirty="0" smtClean="0">
                <a:latin typeface="Tw Cen MT"/>
                <a:cs typeface="Tw Cen MT"/>
              </a:rPr>
              <a:t>result of observation </a:t>
            </a:r>
            <a:r>
              <a:rPr lang="en-US" sz="1000" dirty="0" smtClean="0">
                <a:latin typeface="Tw Cen MT"/>
                <a:cs typeface="Tw Cen MT"/>
              </a:rPr>
              <a:t>and </a:t>
            </a:r>
            <a:r>
              <a:rPr lang="en-US" sz="1000" b="1" dirty="0" smtClean="0">
                <a:latin typeface="Tw Cen MT"/>
                <a:cs typeface="Tw Cen MT"/>
              </a:rPr>
              <a:t>the application of geographic principles</a:t>
            </a:r>
            <a:r>
              <a:rPr lang="en-US" sz="1000" dirty="0" smtClean="0">
                <a:latin typeface="Tw Cen MT"/>
                <a:cs typeface="Tw Cen MT"/>
              </a:rPr>
              <a:t>, but makes the point that “the </a:t>
            </a:r>
            <a:r>
              <a:rPr lang="en-US" sz="1000" b="1" dirty="0" smtClean="0">
                <a:latin typeface="Tw Cen MT"/>
                <a:cs typeface="Tw Cen MT"/>
              </a:rPr>
              <a:t>processes</a:t>
            </a:r>
            <a:r>
              <a:rPr lang="en-US" sz="1000" dirty="0" smtClean="0">
                <a:latin typeface="Tw Cen MT"/>
                <a:cs typeface="Tw Cen MT"/>
              </a:rPr>
              <a:t> underlying geographic knowledge are different from the processes underlying other complex knowledge domains. Geographers as still ignorant of many of the processes (spatial and non-spatial) underlying geographic knowledge.” </a:t>
            </a:r>
          </a:p>
          <a:p>
            <a:endParaRPr lang="en-US" sz="1000" dirty="0">
              <a:latin typeface="Tw Cen MT"/>
              <a:cs typeface="Tw Cen MT"/>
            </a:endParaRPr>
          </a:p>
          <a:p>
            <a:r>
              <a:rPr lang="en-US" sz="1000" dirty="0" smtClean="0">
                <a:latin typeface="Tw Cen MT"/>
                <a:cs typeface="Tw Cen MT"/>
              </a:rPr>
              <a:t>How do we integrate Sauer’s morphological eye with Hanson’s geographic advantage, and </a:t>
            </a:r>
            <a:r>
              <a:rPr lang="en-US" sz="1000" dirty="0" err="1" smtClean="0">
                <a:latin typeface="Tw Cen MT"/>
                <a:cs typeface="Tw Cen MT"/>
              </a:rPr>
              <a:t>Golledge’s</a:t>
            </a:r>
            <a:r>
              <a:rPr lang="en-US" sz="1000" dirty="0" smtClean="0">
                <a:latin typeface="Tw Cen MT"/>
                <a:cs typeface="Tw Cen MT"/>
              </a:rPr>
              <a:t> spatial take on thinking and reasoning?</a:t>
            </a:r>
          </a:p>
          <a:p>
            <a:endParaRPr lang="en-US" sz="1000" dirty="0">
              <a:latin typeface="Tw Cen MT"/>
              <a:cs typeface="Tw Cen MT"/>
            </a:endParaRPr>
          </a:p>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15</a:t>
            </a:fld>
            <a:endParaRPr lang="en-US"/>
          </a:p>
        </p:txBody>
      </p:sp>
    </p:spTree>
    <p:extLst>
      <p:ext uri="{BB962C8B-B14F-4D97-AF65-F5344CB8AC3E}">
        <p14:creationId xmlns:p14="http://schemas.microsoft.com/office/powerpoint/2010/main" val="3059099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I am</a:t>
            </a:r>
            <a:r>
              <a:rPr lang="en-US" sz="1000" baseline="0" dirty="0" smtClean="0">
                <a:latin typeface="Tw Cen MT"/>
                <a:cs typeface="Tw Cen MT"/>
              </a:rPr>
              <a:t> </a:t>
            </a:r>
            <a:r>
              <a:rPr lang="en-US" sz="1000" dirty="0" smtClean="0">
                <a:latin typeface="Tw Cen MT"/>
                <a:cs typeface="Tw Cen MT"/>
              </a:rPr>
              <a:t>currently </a:t>
            </a:r>
            <a:r>
              <a:rPr lang="en-US" sz="1000" dirty="0" smtClean="0">
                <a:latin typeface="Tw Cen MT"/>
                <a:cs typeface="Tw Cen MT"/>
              </a:rPr>
              <a:t>interested in exploring ways geography can contribute to the development of citizens—functioning members of society--, especially how geospatial technologies and social media influence the creation of identities related to social and political action. The work of the SPACIT group, particularly Thomas </a:t>
            </a:r>
            <a:r>
              <a:rPr lang="en-US" sz="1000" dirty="0" err="1" smtClean="0">
                <a:latin typeface="Tw Cen MT"/>
                <a:cs typeface="Tw Cen MT"/>
              </a:rPr>
              <a:t>Jeckel</a:t>
            </a:r>
            <a:r>
              <a:rPr lang="en-US" sz="1000" dirty="0" smtClean="0">
                <a:latin typeface="Tw Cen MT"/>
                <a:cs typeface="Tw Cen MT"/>
              </a:rPr>
              <a:t> and colleagues, offers a perspective on geographic thinking related to citizenship </a:t>
            </a:r>
            <a:r>
              <a:rPr lang="en-US" sz="1000" dirty="0" smtClean="0">
                <a:latin typeface="Tw Cen MT"/>
                <a:cs typeface="Tw Cen MT"/>
              </a:rPr>
              <a:t>by adding </a:t>
            </a:r>
            <a:r>
              <a:rPr lang="en-US" sz="1000" dirty="0" smtClean="0">
                <a:latin typeface="Tw Cen MT"/>
                <a:cs typeface="Tw Cen MT"/>
              </a:rPr>
              <a:t>a critical component absent in previous descriptions of geographic thinking. </a:t>
            </a:r>
          </a:p>
          <a:p>
            <a:endParaRPr lang="en-US" sz="1000" dirty="0">
              <a:latin typeface="Tw Cen MT"/>
              <a:cs typeface="Tw Cen MT"/>
            </a:endParaRPr>
          </a:p>
          <a:p>
            <a:r>
              <a:rPr lang="en-US" sz="1000" dirty="0" smtClean="0">
                <a:latin typeface="Tw Cen MT"/>
                <a:cs typeface="Tw Cen MT"/>
              </a:rPr>
              <a:t>They define spatial citizenship as one who… “[A </a:t>
            </a:r>
            <a:r>
              <a:rPr lang="en-US" sz="1000" dirty="0">
                <a:latin typeface="Tw Cen MT"/>
                <a:cs typeface="Tw Cen MT"/>
              </a:rPr>
              <a:t>spatial </a:t>
            </a:r>
            <a:r>
              <a:rPr lang="en-US" sz="1000" dirty="0" smtClean="0">
                <a:latin typeface="Tw Cen MT"/>
                <a:cs typeface="Tw Cen MT"/>
              </a:rPr>
              <a:t>citizen] should </a:t>
            </a:r>
            <a:r>
              <a:rPr lang="en-US" sz="1000" dirty="0">
                <a:latin typeface="Tw Cen MT"/>
                <a:cs typeface="Tw Cen MT"/>
              </a:rPr>
              <a:t>be able to interpret and critically reflect on spatial information, communicate with the assistance of maps and other spatial representations, and express location-specific opinions using </a:t>
            </a:r>
            <a:r>
              <a:rPr lang="en-US" sz="1000" dirty="0" err="1">
                <a:latin typeface="Tw Cen MT"/>
                <a:cs typeface="Tw Cen MT"/>
              </a:rPr>
              <a:t>geomedia</a:t>
            </a:r>
            <a:r>
              <a:rPr lang="en-US" sz="1000" dirty="0" smtClean="0">
                <a:latin typeface="Tw Cen MT"/>
                <a:cs typeface="Tw Cen MT"/>
              </a:rPr>
              <a:t>.”</a:t>
            </a:r>
          </a:p>
          <a:p>
            <a:endParaRPr lang="en-US" sz="1000" dirty="0">
              <a:latin typeface="Tw Cen MT"/>
              <a:cs typeface="Tw Cen MT"/>
            </a:endParaRPr>
          </a:p>
          <a:p>
            <a:r>
              <a:rPr lang="en-US" sz="1000" dirty="0" smtClean="0">
                <a:latin typeface="Tw Cen MT"/>
                <a:cs typeface="Tw Cen MT"/>
              </a:rPr>
              <a:t>Is this a starting point for a definition of geographic thinking?</a:t>
            </a:r>
            <a:endParaRPr lang="en-US" sz="1000" dirty="0">
              <a:latin typeface="Tw Cen MT"/>
              <a:cs typeface="Tw Cen MT"/>
            </a:endParaRPr>
          </a:p>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16</a:t>
            </a:fld>
            <a:endParaRPr lang="en-US"/>
          </a:p>
        </p:txBody>
      </p:sp>
    </p:spTree>
    <p:extLst>
      <p:ext uri="{BB962C8B-B14F-4D97-AF65-F5344CB8AC3E}">
        <p14:creationId xmlns:p14="http://schemas.microsoft.com/office/powerpoint/2010/main" val="1238236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w Cen MT"/>
                <a:cs typeface="Tw Cen MT"/>
              </a:rPr>
              <a:t>I am still </a:t>
            </a:r>
            <a:r>
              <a:rPr lang="en-US" sz="1000" dirty="0" smtClean="0">
                <a:latin typeface="Tw Cen MT"/>
                <a:cs typeface="Tw Cen MT"/>
              </a:rPr>
              <a:t>not at the point of a definition but have flirted about the topic. </a:t>
            </a:r>
            <a:r>
              <a:rPr lang="en-US" sz="1000" dirty="0" smtClean="0">
                <a:latin typeface="Tw Cen MT"/>
                <a:cs typeface="Tw Cen MT"/>
              </a:rPr>
              <a:t>I believe </a:t>
            </a:r>
            <a:r>
              <a:rPr lang="en-US" sz="1000" dirty="0" smtClean="0">
                <a:latin typeface="Tw Cen MT"/>
                <a:cs typeface="Tw Cen MT"/>
              </a:rPr>
              <a:t>that geographic thinking and reasoning is a cognitive process, that it is about </a:t>
            </a:r>
            <a:r>
              <a:rPr lang="en-US" sz="1000" b="1" dirty="0" smtClean="0">
                <a:latin typeface="Tw Cen MT"/>
                <a:cs typeface="Tw Cen MT"/>
              </a:rPr>
              <a:t>how</a:t>
            </a:r>
            <a:r>
              <a:rPr lang="en-US" sz="1000" dirty="0" smtClean="0">
                <a:latin typeface="Tw Cen MT"/>
                <a:cs typeface="Tw Cen MT"/>
              </a:rPr>
              <a:t> we see worlds, not geographic knowledge per se (but of course, there is a relationship). </a:t>
            </a:r>
            <a:br>
              <a:rPr lang="en-US" sz="1000" dirty="0" smtClean="0">
                <a:latin typeface="Tw Cen MT"/>
                <a:cs typeface="Tw Cen MT"/>
              </a:rPr>
            </a:br>
            <a:endParaRPr lang="en-US" sz="1000" dirty="0" smtClean="0">
              <a:latin typeface="Tw Cen MT"/>
              <a:cs typeface="Tw Cen MT"/>
            </a:endParaRPr>
          </a:p>
          <a:p>
            <a:r>
              <a:rPr lang="en-US" sz="1000" dirty="0" smtClean="0">
                <a:latin typeface="Tw Cen MT"/>
                <a:cs typeface="Tw Cen MT"/>
              </a:rPr>
              <a:t>And </a:t>
            </a:r>
            <a:r>
              <a:rPr lang="en-US" sz="1000" dirty="0" smtClean="0">
                <a:latin typeface="Tw Cen MT"/>
                <a:cs typeface="Tw Cen MT"/>
              </a:rPr>
              <a:t>we recognize that given the diversity of geography there may be different ways of geographic thinking, despite efforts to find common ground.</a:t>
            </a:r>
          </a:p>
          <a:p>
            <a:endParaRPr lang="en-US" sz="1000" dirty="0" smtClean="0">
              <a:latin typeface="Tw Cen MT"/>
              <a:cs typeface="Tw Cen MT"/>
            </a:endParaRPr>
          </a:p>
          <a:p>
            <a:r>
              <a:rPr lang="en-US" sz="1200" kern="1200" dirty="0" smtClean="0">
                <a:solidFill>
                  <a:schemeClr val="tx1"/>
                </a:solidFill>
                <a:effectLst/>
                <a:latin typeface="+mn-lt"/>
                <a:ea typeface="+mn-ea"/>
                <a:cs typeface="+mn-cs"/>
              </a:rPr>
              <a:t>So this takes me to the renegade geographer Bill Bunge and to Roger Downs who is thinking and writing about the development of expertise in geography. Downs (2014) suggests that definitions of geographic expertise can be based on autobiographies like Sauer’s account of his education, “how to” accounts akin to Hanson and </a:t>
            </a:r>
            <a:r>
              <a:rPr lang="en-US" sz="1200" kern="1200" dirty="0" err="1" smtClean="0">
                <a:solidFill>
                  <a:schemeClr val="tx1"/>
                </a:solidFill>
                <a:effectLst/>
                <a:latin typeface="+mn-lt"/>
                <a:ea typeface="+mn-ea"/>
                <a:cs typeface="+mn-cs"/>
              </a:rPr>
              <a:t>Golledge’s</a:t>
            </a:r>
            <a:r>
              <a:rPr lang="en-US" sz="1200" kern="1200" dirty="0" smtClean="0">
                <a:solidFill>
                  <a:schemeClr val="tx1"/>
                </a:solidFill>
                <a:effectLst/>
                <a:latin typeface="+mn-lt"/>
                <a:ea typeface="+mn-ea"/>
                <a:cs typeface="+mn-cs"/>
              </a:rPr>
              <a:t> work and the geographic thought books referenced at the beginning, BUT that empirical studies focused on analyses of geographic thinking in practice may provide concrete evidence of what it means to think geographically.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But we know “little about the nature and development of geographic expertise.” or thinking.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task by Bunge to apply geographic thinking to complete the other side of the map is the type of empirical activity that may help in defining and refining geographic thinking.</a:t>
            </a:r>
          </a:p>
          <a:p>
            <a:endParaRPr lang="en-US" sz="1000" dirty="0">
              <a:latin typeface="Tw Cen MT"/>
              <a:cs typeface="Tw Cen MT"/>
            </a:endParaRPr>
          </a:p>
        </p:txBody>
      </p:sp>
      <p:sp>
        <p:nvSpPr>
          <p:cNvPr id="4" name="Slide Number Placeholder 3"/>
          <p:cNvSpPr>
            <a:spLocks noGrp="1"/>
          </p:cNvSpPr>
          <p:nvPr>
            <p:ph type="sldNum" sz="quarter" idx="10"/>
          </p:nvPr>
        </p:nvSpPr>
        <p:spPr/>
        <p:txBody>
          <a:bodyPr/>
          <a:lstStyle/>
          <a:p>
            <a:fld id="{F2B86597-EC8F-DB41-92D0-BDE94D500399}" type="slidenum">
              <a:rPr lang="en-US" smtClean="0"/>
              <a:t>17</a:t>
            </a:fld>
            <a:endParaRPr lang="en-US"/>
          </a:p>
        </p:txBody>
      </p:sp>
    </p:spTree>
    <p:extLst>
      <p:ext uri="{BB962C8B-B14F-4D97-AF65-F5344CB8AC3E}">
        <p14:creationId xmlns:p14="http://schemas.microsoft.com/office/powerpoint/2010/main" val="1804277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am not going to spend a lot of time on best practices. Many of—no MOST—of you know what is best for your students. And our students come in many guises, from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graders like this [delinquents] to stellar students like this [ ]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But this summary was created during the 2007 Reading by the 171 Readers and QLs and I think it still rings true. I will post this document on the newly named AP Human Geography Teachers. Of the 16 bullets, six are about training students to take the exam.  But I want to highlight a few related to geographic thinking.</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18</a:t>
            </a:fld>
            <a:endParaRPr lang="en-US"/>
          </a:p>
        </p:txBody>
      </p:sp>
    </p:spTree>
    <p:extLst>
      <p:ext uri="{BB962C8B-B14F-4D97-AF65-F5344CB8AC3E}">
        <p14:creationId xmlns:p14="http://schemas.microsoft.com/office/powerpoint/2010/main" val="2003038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B86597-EC8F-DB41-92D0-BDE94D500399}" type="slidenum">
              <a:rPr lang="en-US" smtClean="0"/>
              <a:t>19</a:t>
            </a:fld>
            <a:endParaRPr lang="en-US"/>
          </a:p>
        </p:txBody>
      </p:sp>
    </p:spTree>
    <p:extLst>
      <p:ext uri="{BB962C8B-B14F-4D97-AF65-F5344CB8AC3E}">
        <p14:creationId xmlns:p14="http://schemas.microsoft.com/office/powerpoint/2010/main" val="890796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for some advice. Returning to another former AAG president, Pierce Lewis, who in 1985 wrote his address “Beyond Description.” He concluded with a section entitled “Educating Tomorrow’s Geographers” and provided four key pieces of advice.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 We need, first and most basic of all to insist that students pay attention to the immediate world that lies all about them—in short—to use their eyes and attach them to their brains.” He went on to explain, “We geographers should be reporters of the world, the eyes of the public.” Try that with your students.</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20</a:t>
            </a:fld>
            <a:endParaRPr lang="en-US"/>
          </a:p>
        </p:txBody>
      </p:sp>
    </p:spTree>
    <p:extLst>
      <p:ext uri="{BB962C8B-B14F-4D97-AF65-F5344CB8AC3E}">
        <p14:creationId xmlns:p14="http://schemas.microsoft.com/office/powerpoint/2010/main" val="1133472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 Train our students to describe things well. This loops back to preparing students for success on the exam. But his main point was captured by this sentence, “To write good stuff, students have to read good stuff.” Move your students to read beyond the textbooks, which are usually pretty poorly written.</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21</a:t>
            </a:fld>
            <a:endParaRPr lang="en-US"/>
          </a:p>
        </p:txBody>
      </p:sp>
    </p:spTree>
    <p:extLst>
      <p:ext uri="{BB962C8B-B14F-4D97-AF65-F5344CB8AC3E}">
        <p14:creationId xmlns:p14="http://schemas.microsoft.com/office/powerpoint/2010/main" val="28134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3. Writing about human geography, Lewis stated, “We need to reinforce their training in two major related fields: physical geography on the one hand, history on the other. He believed that both offer powerful explanations of why human phenomena are located and distributed the way they 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APHG is already full but to fully engage students in geographic thinking it may be efficient to learn basic patterns and processes of physical geography and history.</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22</a:t>
            </a:fld>
            <a:endParaRPr lang="en-US"/>
          </a:p>
        </p:txBody>
      </p:sp>
    </p:spTree>
    <p:extLst>
      <p:ext uri="{BB962C8B-B14F-4D97-AF65-F5344CB8AC3E}">
        <p14:creationId xmlns:p14="http://schemas.microsoft.com/office/powerpoint/2010/main" val="256859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4. “Don’t let anybody chill your enthusiasm for the world.”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Keep that in mind on the sixth day of the reading.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 when you get your scores back and they are not what you expected. Do not despair.</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23</a:t>
            </a:fld>
            <a:endParaRPr lang="en-US"/>
          </a:p>
        </p:txBody>
      </p:sp>
    </p:spTree>
    <p:extLst>
      <p:ext uri="{BB962C8B-B14F-4D97-AF65-F5344CB8AC3E}">
        <p14:creationId xmlns:p14="http://schemas.microsoft.com/office/powerpoint/2010/main" val="2027046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teachers of geography you desire to know our world. And to help others to know it as well. You are moved by something that is erotic, as in Eros, the Greek god of love.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 have geographic Eros, a powerful attraction to Earth and a passionate desire to understand and experience it.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be a geographer—to think geographically—is to desire for Knowledge of Earth.</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It is not what you know, but your passion for the pursuit. This is the living heart of geography. You are the living heart of geography.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Thank you.</a:t>
            </a:r>
          </a:p>
          <a:p>
            <a:endParaRPr lang="en-US" dirty="0"/>
          </a:p>
        </p:txBody>
      </p:sp>
      <p:sp>
        <p:nvSpPr>
          <p:cNvPr id="4" name="Slide Number Placeholder 3"/>
          <p:cNvSpPr>
            <a:spLocks noGrp="1"/>
          </p:cNvSpPr>
          <p:nvPr>
            <p:ph type="sldNum" sz="quarter" idx="10"/>
          </p:nvPr>
        </p:nvSpPr>
        <p:spPr/>
        <p:txBody>
          <a:bodyPr/>
          <a:lstStyle/>
          <a:p>
            <a:fld id="{F2B86597-EC8F-DB41-92D0-BDE94D500399}" type="slidenum">
              <a:rPr lang="en-US" smtClean="0"/>
              <a:t>24</a:t>
            </a:fld>
            <a:endParaRPr lang="en-US"/>
          </a:p>
        </p:txBody>
      </p:sp>
    </p:spTree>
    <p:extLst>
      <p:ext uri="{BB962C8B-B14F-4D97-AF65-F5344CB8AC3E}">
        <p14:creationId xmlns:p14="http://schemas.microsoft.com/office/powerpoint/2010/main" val="2724193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transition xmlns:p14="http://schemas.microsoft.com/office/powerpoint/2010/main" spd="med">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B958B65D-206B-3744-97F2-720891345BF8}" type="slidenum">
              <a:rPr lang="en-US" smtClean="0"/>
              <a:pPr/>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spd="med">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08C25C-D525-BE4E-9414-1C29A48ADA8D}" type="datetimeFigureOut">
              <a:rPr lang="en-US" smtClean="0"/>
              <a:pPr/>
              <a:t>5/26/15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8C25C-D525-BE4E-9414-1C29A48ADA8D}" type="datetimeFigureOut">
              <a:rPr lang="en-US" smtClean="0"/>
              <a:pPr/>
              <a:t>5/26/15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transition xmlns:p14="http://schemas.microsoft.com/office/powerpoint/2010/main" spd="med">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transition xmlns:p14="http://schemas.microsoft.com/office/powerpoint/2010/main" spd="med">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transition xmlns:p14="http://schemas.microsoft.com/office/powerpoint/2010/main" spd="med">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08C25C-D525-BE4E-9414-1C29A48ADA8D}" type="datetimeFigureOut">
              <a:rPr lang="en-US" smtClean="0"/>
              <a:pPr/>
              <a:t>5/26/15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8B65D-206B-3744-97F2-720891345BF8}" type="slidenum">
              <a:rPr lang="en-US" smtClean="0"/>
              <a:pPr/>
              <a:t>‹#›</a:t>
            </a:fld>
            <a:endParaRPr lang="en-US"/>
          </a:p>
        </p:txBody>
      </p:sp>
    </p:spTree>
  </p:cSld>
  <p:clrMapOvr>
    <a:masterClrMapping/>
  </p:clrMapOvr>
  <p:transition xmlns:p14="http://schemas.microsoft.com/office/powerpoint/2010/main" spd="med">
    <p:push/>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C08C25C-D525-BE4E-9414-1C29A48ADA8D}" type="datetimeFigureOut">
              <a:rPr lang="en-US" smtClean="0"/>
              <a:pPr/>
              <a:t>5/26/15</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B958B65D-206B-3744-97F2-720891345BF8}" type="slidenum">
              <a:rPr lang="en-US" smtClean="0"/>
              <a:pPr/>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transition xmlns:p14="http://schemas.microsoft.com/office/powerpoint/2010/main" spd="med">
    <p:push/>
  </p:transition>
  <p:txStyles>
    <p:titleStyle>
      <a:lvl1pPr marL="0" indent="0" algn="l" defTabSz="914400" rtl="0" eaLnBrk="1" latinLnBrk="0" hangingPunct="1">
        <a:spcBef>
          <a:spcPct val="0"/>
        </a:spcBef>
        <a:buNone/>
        <a:defRPr sz="3600" kern="1200">
          <a:solidFill>
            <a:schemeClr val="bg1"/>
          </a:solidFill>
          <a:latin typeface="Tw Cen MT"/>
          <a:ea typeface="+mj-ea"/>
          <a:cs typeface="Tw Cen MT"/>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Tw Cen MT"/>
          <a:ea typeface="+mn-ea"/>
          <a:cs typeface="Tw Cen MT"/>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Tw Cen MT"/>
          <a:ea typeface="+mn-ea"/>
          <a:cs typeface="Tw Cen MT"/>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Tw Cen MT"/>
          <a:ea typeface="+mn-ea"/>
          <a:cs typeface="Tw Cen MT"/>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Tw Cen MT"/>
          <a:ea typeface="+mn-ea"/>
          <a:cs typeface="Tw Cen MT"/>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Tw Cen MT"/>
          <a:ea typeface="+mn-ea"/>
          <a:cs typeface="Tw Cen M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Best Practices in Teaching APHG</a:t>
            </a:r>
            <a:endParaRPr lang="en-US" dirty="0"/>
          </a:p>
        </p:txBody>
      </p:sp>
      <p:sp>
        <p:nvSpPr>
          <p:cNvPr id="3" name="Subtitle 2"/>
          <p:cNvSpPr>
            <a:spLocks noGrp="1"/>
          </p:cNvSpPr>
          <p:nvPr>
            <p:ph type="subTitle" idx="1"/>
          </p:nvPr>
        </p:nvSpPr>
        <p:spPr/>
        <p:txBody>
          <a:bodyPr>
            <a:normAutofit/>
          </a:bodyPr>
          <a:lstStyle/>
          <a:p>
            <a:r>
              <a:rPr lang="en-US" sz="2400" dirty="0" smtClean="0"/>
              <a:t>It’s All Spatial</a:t>
            </a:r>
            <a:endParaRPr lang="en-US" sz="2400" dirty="0" smtClean="0"/>
          </a:p>
          <a:p>
            <a:endParaRPr lang="en-US" dirty="0"/>
          </a:p>
          <a:p>
            <a:endParaRPr lang="en-US" dirty="0" smtClean="0"/>
          </a:p>
          <a:p>
            <a:endParaRPr lang="en-US" dirty="0"/>
          </a:p>
          <a:p>
            <a:r>
              <a:rPr lang="en-US" dirty="0"/>
              <a:t>	</a:t>
            </a:r>
            <a:r>
              <a:rPr lang="en-US" dirty="0" smtClean="0"/>
              <a:t>			Sarah Witham Bednarz </a:t>
            </a:r>
            <a:r>
              <a:rPr lang="en-US" dirty="0"/>
              <a:t>	</a:t>
            </a:r>
            <a:r>
              <a:rPr lang="en-US" dirty="0" smtClean="0"/>
              <a:t>				</a:t>
            </a:r>
            <a:endParaRPr lang="en-US" dirty="0"/>
          </a:p>
        </p:txBody>
      </p:sp>
    </p:spTree>
    <p:extLst>
      <p:ext uri="{BB962C8B-B14F-4D97-AF65-F5344CB8AC3E}">
        <p14:creationId xmlns:p14="http://schemas.microsoft.com/office/powerpoint/2010/main" val="1403888621"/>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Embarrassment</a:t>
            </a:r>
            <a:endParaRPr lang="en-US" dirty="0"/>
          </a:p>
        </p:txBody>
      </p:sp>
      <p:sp>
        <p:nvSpPr>
          <p:cNvPr id="5" name="Subtitle 4"/>
          <p:cNvSpPr>
            <a:spLocks noGrp="1"/>
          </p:cNvSpPr>
          <p:nvPr>
            <p:ph type="subTitle" idx="1"/>
          </p:nvPr>
        </p:nvSpPr>
        <p:spPr/>
        <p:txBody>
          <a:bodyPr/>
          <a:lstStyle/>
          <a:p>
            <a:r>
              <a:rPr lang="en-US" dirty="0" smtClean="0"/>
              <a:t>Geographic thinking</a:t>
            </a:r>
            <a:br>
              <a:rPr lang="en-US" dirty="0" smtClean="0"/>
            </a:br>
            <a:r>
              <a:rPr lang="en-US" dirty="0" smtClean="0"/>
              <a:t/>
            </a:r>
            <a:br>
              <a:rPr lang="en-US" dirty="0" smtClean="0"/>
            </a:br>
            <a:r>
              <a:rPr lang="en-US" dirty="0" smtClean="0"/>
              <a:t>Best practices</a:t>
            </a:r>
            <a:br>
              <a:rPr lang="en-US" dirty="0" smtClean="0"/>
            </a:br>
            <a:r>
              <a:rPr lang="en-US" dirty="0" smtClean="0"/>
              <a:t/>
            </a:r>
            <a:br>
              <a:rPr lang="en-US" dirty="0" smtClean="0"/>
            </a:br>
            <a:r>
              <a:rPr lang="en-US" dirty="0" smtClean="0"/>
              <a:t>Advice</a:t>
            </a:r>
            <a:endParaRPr lang="en-US" dirty="0"/>
          </a:p>
        </p:txBody>
      </p:sp>
      <p:pic>
        <p:nvPicPr>
          <p:cNvPr id="7" name="Picture Placeholder 6" descr="munch.scream.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2661" b="32661"/>
          <a:stretch>
            <a:fillRect/>
          </a:stretch>
        </p:blipFill>
        <p:spPr>
          <a:xfrm>
            <a:off x="632160" y="530225"/>
            <a:ext cx="7988300" cy="3584575"/>
          </a:xfrm>
        </p:spPr>
      </p:pic>
    </p:spTree>
    <p:extLst>
      <p:ext uri="{BB962C8B-B14F-4D97-AF65-F5344CB8AC3E}">
        <p14:creationId xmlns:p14="http://schemas.microsoft.com/office/powerpoint/2010/main" val="2715933648"/>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Types of Thinking </a:t>
            </a:r>
            <a:endParaRPr lang="en-US" dirty="0"/>
          </a:p>
        </p:txBody>
      </p:sp>
      <p:sp>
        <p:nvSpPr>
          <p:cNvPr id="3" name="Text Placeholder 2"/>
          <p:cNvSpPr>
            <a:spLocks noGrp="1"/>
          </p:cNvSpPr>
          <p:nvPr>
            <p:ph type="body" idx="1"/>
          </p:nvPr>
        </p:nvSpPr>
        <p:spPr>
          <a:xfrm>
            <a:off x="1120588" y="2068512"/>
            <a:ext cx="3718560" cy="877887"/>
          </a:xfrm>
        </p:spPr>
        <p:txBody>
          <a:bodyPr/>
          <a:lstStyle/>
          <a:p>
            <a:endParaRPr lang="en-US" dirty="0" smtClean="0"/>
          </a:p>
          <a:p>
            <a:pPr>
              <a:lnSpc>
                <a:spcPct val="70000"/>
              </a:lnSpc>
            </a:pPr>
            <a:r>
              <a:rPr lang="en-US" dirty="0" smtClean="0"/>
              <a:t>Spatial Thinking</a:t>
            </a:r>
            <a:br>
              <a:rPr lang="en-US" dirty="0" smtClean="0"/>
            </a:br>
            <a:r>
              <a:rPr lang="en-US" sz="1600" i="1" dirty="0" smtClean="0"/>
              <a:t>Learning to Think Spatially (2006)</a:t>
            </a:r>
            <a:r>
              <a:rPr lang="en-US" i="1" dirty="0" smtClean="0"/>
              <a:t>	</a:t>
            </a:r>
            <a:endParaRPr lang="en-US" i="1" dirty="0"/>
          </a:p>
        </p:txBody>
      </p:sp>
      <p:sp>
        <p:nvSpPr>
          <p:cNvPr id="4" name="Content Placeholder 3"/>
          <p:cNvSpPr>
            <a:spLocks noGrp="1"/>
          </p:cNvSpPr>
          <p:nvPr>
            <p:ph sz="half" idx="2"/>
          </p:nvPr>
        </p:nvSpPr>
        <p:spPr/>
        <p:txBody>
          <a:bodyPr/>
          <a:lstStyle/>
          <a:p>
            <a:r>
              <a:rPr lang="en-US" dirty="0" smtClean="0"/>
              <a:t>Concepts of space, tools of representation, and processes of reasoning </a:t>
            </a:r>
            <a:endParaRPr lang="en-US" dirty="0"/>
          </a:p>
        </p:txBody>
      </p:sp>
      <p:sp>
        <p:nvSpPr>
          <p:cNvPr id="5" name="Text Placeholder 4"/>
          <p:cNvSpPr>
            <a:spLocks noGrp="1"/>
          </p:cNvSpPr>
          <p:nvPr>
            <p:ph type="body" sz="quarter" idx="3"/>
          </p:nvPr>
        </p:nvSpPr>
        <p:spPr>
          <a:xfrm>
            <a:off x="5147533" y="2017713"/>
            <a:ext cx="3766279" cy="877887"/>
          </a:xfrm>
        </p:spPr>
        <p:txBody>
          <a:bodyPr/>
          <a:lstStyle/>
          <a:p>
            <a:r>
              <a:rPr lang="en-US" dirty="0" smtClean="0"/>
              <a:t>Geospatial Thinking</a:t>
            </a:r>
            <a:br>
              <a:rPr lang="en-US" dirty="0" smtClean="0"/>
            </a:br>
            <a:r>
              <a:rPr lang="en-US" sz="1600" i="1" dirty="0" smtClean="0"/>
              <a:t>Baker et al., Journal of Geography (2015)</a:t>
            </a:r>
            <a:endParaRPr lang="en-US" i="1" dirty="0"/>
          </a:p>
        </p:txBody>
      </p:sp>
      <p:sp>
        <p:nvSpPr>
          <p:cNvPr id="6" name="Content Placeholder 5"/>
          <p:cNvSpPr>
            <a:spLocks noGrp="1"/>
          </p:cNvSpPr>
          <p:nvPr>
            <p:ph sz="quarter" idx="4"/>
          </p:nvPr>
        </p:nvSpPr>
        <p:spPr/>
        <p:txBody>
          <a:bodyPr/>
          <a:lstStyle/>
          <a:p>
            <a:r>
              <a:rPr lang="en-US" dirty="0" smtClean="0"/>
              <a:t>Application of spatial thinking in the context of using geospatial technologies</a:t>
            </a:r>
            <a:endParaRPr lang="en-US" dirty="0"/>
          </a:p>
        </p:txBody>
      </p:sp>
      <p:sp>
        <p:nvSpPr>
          <p:cNvPr id="9" name="Text Placeholder 4"/>
          <p:cNvSpPr txBox="1">
            <a:spLocks/>
          </p:cNvSpPr>
          <p:nvPr/>
        </p:nvSpPr>
        <p:spPr>
          <a:xfrm>
            <a:off x="2892908" y="4692543"/>
            <a:ext cx="3404475" cy="582157"/>
          </a:xfrm>
          <a:prstGeom prst="rect">
            <a:avLst/>
          </a:prstGeom>
        </p:spPr>
        <p:txBody>
          <a:bodyPr vert="horz" lIns="91440" tIns="45720" rIns="91440" bIns="45720" rtlCol="0" anchor="b">
            <a:noAutofit/>
          </a:bodyPr>
          <a:lstStyle>
            <a:lvl1pPr marL="0" indent="0" algn="l" defTabSz="914400" rtl="0" eaLnBrk="1" latinLnBrk="0" hangingPunct="1">
              <a:spcBef>
                <a:spcPts val="2000"/>
              </a:spcBef>
              <a:buClr>
                <a:schemeClr val="accent1"/>
              </a:buClr>
              <a:buFont typeface="Wingdings 2" pitchFamily="18" charset="2"/>
              <a:buNone/>
              <a:defRPr sz="2400" b="0" kern="1200">
                <a:solidFill>
                  <a:schemeClr val="tx1">
                    <a:lumMod val="65000"/>
                    <a:lumOff val="35000"/>
                  </a:schemeClr>
                </a:solidFill>
                <a:latin typeface="Tw Cen MT"/>
                <a:ea typeface="+mn-ea"/>
                <a:cs typeface="Tw Cen MT"/>
              </a:defRPr>
            </a:lvl1pPr>
            <a:lvl2pPr marL="457200" indent="0" algn="l" defTabSz="914400" rtl="0" eaLnBrk="1" latinLnBrk="0" hangingPunct="1">
              <a:spcBef>
                <a:spcPts val="600"/>
              </a:spcBef>
              <a:buClr>
                <a:schemeClr val="accent1">
                  <a:lumMod val="50000"/>
                </a:schemeClr>
              </a:buClr>
              <a:buFont typeface="Wingdings 2" pitchFamily="18" charset="2"/>
              <a:buNone/>
              <a:defRPr sz="2000" b="1" kern="1200">
                <a:solidFill>
                  <a:schemeClr val="tx1">
                    <a:lumMod val="65000"/>
                    <a:lumOff val="35000"/>
                  </a:schemeClr>
                </a:solidFill>
                <a:latin typeface="Tw Cen MT"/>
                <a:ea typeface="+mn-ea"/>
                <a:cs typeface="Tw Cen MT"/>
              </a:defRPr>
            </a:lvl2pPr>
            <a:lvl3pPr marL="914400" indent="0" algn="l" defTabSz="914400" rtl="0" eaLnBrk="1" latinLnBrk="0" hangingPunct="1">
              <a:spcBef>
                <a:spcPts val="600"/>
              </a:spcBef>
              <a:buClr>
                <a:schemeClr val="accent1"/>
              </a:buClr>
              <a:buFont typeface="Wingdings 2" pitchFamily="18" charset="2"/>
              <a:buNone/>
              <a:defRPr sz="1800" b="1" kern="1200">
                <a:solidFill>
                  <a:schemeClr val="tx1">
                    <a:lumMod val="65000"/>
                    <a:lumOff val="35000"/>
                  </a:schemeClr>
                </a:solidFill>
                <a:latin typeface="Tw Cen MT"/>
                <a:ea typeface="+mn-ea"/>
                <a:cs typeface="Tw Cen MT"/>
              </a:defRPr>
            </a:lvl3pPr>
            <a:lvl4pPr marL="1371600" indent="0" algn="l" defTabSz="914400" rtl="0" eaLnBrk="1" latinLnBrk="0" hangingPunct="1">
              <a:spcBef>
                <a:spcPts val="600"/>
              </a:spcBef>
              <a:buClr>
                <a:schemeClr val="accent1">
                  <a:lumMod val="50000"/>
                </a:schemeClr>
              </a:buClr>
              <a:buFont typeface="Wingdings 2" pitchFamily="18" charset="2"/>
              <a:buNone/>
              <a:defRPr sz="1600" b="1" kern="1200">
                <a:solidFill>
                  <a:schemeClr val="tx1">
                    <a:lumMod val="65000"/>
                    <a:lumOff val="35000"/>
                  </a:schemeClr>
                </a:solidFill>
                <a:latin typeface="Tw Cen MT"/>
                <a:ea typeface="+mn-ea"/>
                <a:cs typeface="Tw Cen MT"/>
              </a:defRPr>
            </a:lvl4pPr>
            <a:lvl5pPr marL="1828800" indent="0" algn="l" defTabSz="914400" rtl="0" eaLnBrk="1" latinLnBrk="0" hangingPunct="1">
              <a:spcBef>
                <a:spcPts val="600"/>
              </a:spcBef>
              <a:buClr>
                <a:schemeClr val="accent1"/>
              </a:buClr>
              <a:buFont typeface="Wingdings 2" pitchFamily="18" charset="2"/>
              <a:buNone/>
              <a:defRPr sz="1600" b="1" kern="1200">
                <a:solidFill>
                  <a:schemeClr val="tx1">
                    <a:lumMod val="65000"/>
                    <a:lumOff val="35000"/>
                  </a:schemeClr>
                </a:solidFill>
                <a:latin typeface="Tw Cen MT"/>
                <a:ea typeface="+mn-ea"/>
                <a:cs typeface="Tw Cen MT"/>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dirty="0" smtClean="0"/>
              <a:t>Geographic Thinking</a:t>
            </a:r>
            <a:endParaRPr lang="en-US" dirty="0"/>
          </a:p>
        </p:txBody>
      </p:sp>
    </p:spTree>
    <p:extLst>
      <p:ext uri="{BB962C8B-B14F-4D97-AF65-F5344CB8AC3E}">
        <p14:creationId xmlns:p14="http://schemas.microsoft.com/office/powerpoint/2010/main" val="281390909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Geographic Thought ≠ Geographic </a:t>
            </a:r>
            <a:r>
              <a:rPr lang="en-US" dirty="0"/>
              <a:t>T</a:t>
            </a:r>
            <a:r>
              <a:rPr lang="en-US" dirty="0" smtClean="0"/>
              <a:t>hinking</a:t>
            </a:r>
            <a:endParaRPr lang="en-US" dirty="0"/>
          </a:p>
        </p:txBody>
      </p:sp>
      <p:pic>
        <p:nvPicPr>
          <p:cNvPr id="5" name="Content Placeholder 4" descr="Screen Shot 2015-04-01 at 2.51.56 PM.png"/>
          <p:cNvPicPr>
            <a:picLocks noGrp="1" noChangeAspect="1"/>
          </p:cNvPicPr>
          <p:nvPr>
            <p:ph sz="half" idx="1"/>
          </p:nvPr>
        </p:nvPicPr>
        <p:blipFill>
          <a:blip r:embed="rId3">
            <a:extLst>
              <a:ext uri="{28A0092B-C50C-407E-A947-70E740481C1C}">
                <a14:useLocalDpi xmlns:a14="http://schemas.microsoft.com/office/drawing/2010/main" val="0"/>
              </a:ext>
            </a:extLst>
          </a:blip>
          <a:srcRect l="-20186" r="-20186"/>
          <a:stretch>
            <a:fillRect/>
          </a:stretch>
        </p:blipFill>
        <p:spPr>
          <a:xfrm>
            <a:off x="846707" y="2315915"/>
            <a:ext cx="3837053" cy="3961060"/>
          </a:xfrm>
        </p:spPr>
      </p:pic>
      <p:pic>
        <p:nvPicPr>
          <p:cNvPr id="8" name="Content Placeholder 7" descr="Screen Shot 2015-04-01 at 2.58.30 PM.png"/>
          <p:cNvPicPr>
            <a:picLocks noGrp="1" noChangeAspect="1"/>
          </p:cNvPicPr>
          <p:nvPr>
            <p:ph sz="half" idx="2"/>
          </p:nvPr>
        </p:nvPicPr>
        <p:blipFill>
          <a:blip r:embed="rId4">
            <a:extLst>
              <a:ext uri="{28A0092B-C50C-407E-A947-70E740481C1C}">
                <a14:useLocalDpi xmlns:a14="http://schemas.microsoft.com/office/drawing/2010/main" val="0"/>
              </a:ext>
            </a:extLst>
          </a:blip>
          <a:srcRect l="-7961" r="-7961"/>
          <a:stretch>
            <a:fillRect/>
          </a:stretch>
        </p:blipFill>
        <p:spPr>
          <a:xfrm>
            <a:off x="4903848" y="2344001"/>
            <a:ext cx="3809846" cy="3932974"/>
          </a:xfrm>
        </p:spPr>
      </p:pic>
    </p:spTree>
    <p:extLst>
      <p:ext uri="{BB962C8B-B14F-4D97-AF65-F5344CB8AC3E}">
        <p14:creationId xmlns:p14="http://schemas.microsoft.com/office/powerpoint/2010/main" val="990488031"/>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 Geography Education</a:t>
            </a:r>
            <a:endParaRPr lang="en-US" dirty="0"/>
          </a:p>
        </p:txBody>
      </p:sp>
      <p:sp>
        <p:nvSpPr>
          <p:cNvPr id="3" name="Subtitle 2"/>
          <p:cNvSpPr>
            <a:spLocks noGrp="1"/>
          </p:cNvSpPr>
          <p:nvPr>
            <p:ph type="subTitle" idx="1"/>
          </p:nvPr>
        </p:nvSpPr>
        <p:spPr/>
        <p:txBody>
          <a:bodyPr/>
          <a:lstStyle/>
          <a:p>
            <a:r>
              <a:rPr lang="en-US" dirty="0" smtClean="0"/>
              <a:t>National Assessment of Educational Progress (NAEP) </a:t>
            </a:r>
            <a:r>
              <a:rPr lang="en-US" dirty="0" smtClean="0"/>
              <a:t>(1992): </a:t>
            </a:r>
            <a:r>
              <a:rPr lang="en-US" dirty="0" smtClean="0"/>
              <a:t>Concepts, tools, skills</a:t>
            </a:r>
          </a:p>
          <a:p>
            <a:r>
              <a:rPr lang="en-US" dirty="0" smtClean="0"/>
              <a:t>Geography for Life, National Standards in Geography </a:t>
            </a:r>
            <a:r>
              <a:rPr lang="en-US" dirty="0" smtClean="0"/>
              <a:t>(1994</a:t>
            </a:r>
            <a:r>
              <a:rPr lang="en-US" dirty="0" smtClean="0"/>
              <a:t>, </a:t>
            </a:r>
            <a:r>
              <a:rPr lang="en-US" dirty="0" smtClean="0"/>
              <a:t>2012): </a:t>
            </a:r>
            <a:r>
              <a:rPr lang="en-US" dirty="0" smtClean="0"/>
              <a:t>Skills</a:t>
            </a:r>
          </a:p>
          <a:p>
            <a:r>
              <a:rPr lang="en-US" dirty="0" smtClean="0"/>
              <a:t>Road Map </a:t>
            </a:r>
            <a:r>
              <a:rPr lang="en-US" dirty="0" smtClean="0"/>
              <a:t>(2013): </a:t>
            </a:r>
            <a:r>
              <a:rPr lang="en-US" dirty="0" smtClean="0"/>
              <a:t>Practices</a:t>
            </a:r>
            <a:endParaRPr lang="en-US" dirty="0"/>
          </a:p>
        </p:txBody>
      </p:sp>
      <p:sp>
        <p:nvSpPr>
          <p:cNvPr id="4" name="Picture Placeholder 3"/>
          <p:cNvSpPr>
            <a:spLocks noGrp="1"/>
          </p:cNvSpPr>
          <p:nvPr>
            <p:ph type="pic" sz="quarter" idx="13"/>
          </p:nvPr>
        </p:nvSpPr>
        <p:spPr/>
      </p:sp>
      <p:sp>
        <p:nvSpPr>
          <p:cNvPr id="5" name="Picture Placeholder 4"/>
          <p:cNvSpPr>
            <a:spLocks noGrp="1"/>
          </p:cNvSpPr>
          <p:nvPr>
            <p:ph type="pic" sz="quarter" idx="14"/>
          </p:nvPr>
        </p:nvSpPr>
        <p:spPr/>
      </p:sp>
      <p:pic>
        <p:nvPicPr>
          <p:cNvPr id="6" name="Picture 5"/>
          <p:cNvPicPr>
            <a:picLocks noChangeAspect="1"/>
          </p:cNvPicPr>
          <p:nvPr/>
        </p:nvPicPr>
        <p:blipFill>
          <a:blip r:embed="rId3"/>
          <a:stretch>
            <a:fillRect/>
          </a:stretch>
        </p:blipFill>
        <p:spPr>
          <a:xfrm>
            <a:off x="-1" y="17641"/>
            <a:ext cx="9278503" cy="4122428"/>
          </a:xfrm>
          <a:prstGeom prst="rect">
            <a:avLst/>
          </a:prstGeom>
        </p:spPr>
      </p:pic>
    </p:spTree>
    <p:extLst>
      <p:ext uri="{BB962C8B-B14F-4D97-AF65-F5344CB8AC3E}">
        <p14:creationId xmlns:p14="http://schemas.microsoft.com/office/powerpoint/2010/main" val="65726583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36"/>
            <a:ext cx="8913813" cy="914400"/>
          </a:xfrm>
        </p:spPr>
        <p:txBody>
          <a:bodyPr/>
          <a:lstStyle/>
          <a:p>
            <a:r>
              <a:rPr lang="en-US" dirty="0" smtClean="0"/>
              <a:t>Geographic Practices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5035652"/>
              </p:ext>
            </p:extLst>
          </p:nvPr>
        </p:nvGraphicFramePr>
        <p:xfrm>
          <a:off x="176397" y="1063098"/>
          <a:ext cx="8737416" cy="7066279"/>
        </p:xfrm>
        <a:graphic>
          <a:graphicData uri="http://schemas.openxmlformats.org/drawingml/2006/table">
            <a:tbl>
              <a:tblPr firstRow="1" bandRow="1">
                <a:tableStyleId>{93296810-A885-4BE3-A3E7-6D5BEEA58F35}</a:tableStyleId>
              </a:tblPr>
              <a:tblGrid>
                <a:gridCol w="3439750"/>
                <a:gridCol w="5297666"/>
              </a:tblGrid>
              <a:tr h="370840">
                <a:tc>
                  <a:txBody>
                    <a:bodyPr/>
                    <a:lstStyle/>
                    <a:p>
                      <a:r>
                        <a:rPr lang="en-US" dirty="0" smtClean="0">
                          <a:latin typeface="Tw Cen MT"/>
                          <a:cs typeface="Tw Cen MT"/>
                        </a:rPr>
                        <a:t>Categories</a:t>
                      </a:r>
                      <a:endParaRPr lang="en-US" dirty="0">
                        <a:latin typeface="Tw Cen MT"/>
                        <a:cs typeface="Tw Cen MT"/>
                      </a:endParaRPr>
                    </a:p>
                  </a:txBody>
                  <a:tcPr/>
                </a:tc>
                <a:tc>
                  <a:txBody>
                    <a:bodyPr/>
                    <a:lstStyle/>
                    <a:p>
                      <a:r>
                        <a:rPr lang="en-US" dirty="0" smtClean="0">
                          <a:latin typeface="Tw Cen MT"/>
                          <a:cs typeface="Tw Cen MT"/>
                        </a:rPr>
                        <a:t>Practices</a:t>
                      </a:r>
                      <a:endParaRPr lang="en-US" dirty="0">
                        <a:latin typeface="Tw Cen MT"/>
                        <a:cs typeface="Tw Cen MT"/>
                      </a:endParaRPr>
                    </a:p>
                  </a:txBody>
                  <a:tcPr/>
                </a:tc>
              </a:tr>
              <a:tr h="370840">
                <a:tc>
                  <a:txBody>
                    <a:bodyPr/>
                    <a:lstStyle/>
                    <a:p>
                      <a:r>
                        <a:rPr lang="en-US" dirty="0" smtClean="0">
                          <a:latin typeface="Tw Cen MT"/>
                          <a:cs typeface="Tw Cen MT"/>
                        </a:rPr>
                        <a:t>Posing geographic questions</a:t>
                      </a:r>
                      <a:endParaRPr lang="en-US" dirty="0">
                        <a:latin typeface="Tw Cen MT"/>
                        <a:cs typeface="Tw Cen MT"/>
                      </a:endParaRPr>
                    </a:p>
                  </a:txBody>
                  <a:tcPr/>
                </a:tc>
                <a:tc>
                  <a:txBody>
                    <a:bodyPr/>
                    <a:lstStyle/>
                    <a:p>
                      <a:r>
                        <a:rPr lang="en-US" dirty="0" smtClean="0">
                          <a:latin typeface="Tw Cen MT"/>
                          <a:cs typeface="Tw Cen MT"/>
                        </a:rPr>
                        <a:t>Identify problems/questions that can be addressed</a:t>
                      </a:r>
                      <a:r>
                        <a:rPr lang="en-US" baseline="0" dirty="0" smtClean="0">
                          <a:latin typeface="Tw Cen MT"/>
                          <a:cs typeface="Tw Cen MT"/>
                        </a:rPr>
                        <a:t> using geographic principles, models, data, perspectives</a:t>
                      </a:r>
                      <a:endParaRPr lang="en-US" dirty="0">
                        <a:latin typeface="Tw Cen MT"/>
                        <a:cs typeface="Tw Cen MT"/>
                      </a:endParaRPr>
                    </a:p>
                  </a:txBody>
                  <a:tcPr/>
                </a:tc>
              </a:tr>
              <a:tr h="370840">
                <a:tc>
                  <a:txBody>
                    <a:bodyPr/>
                    <a:lstStyle/>
                    <a:p>
                      <a:r>
                        <a:rPr lang="en-US" dirty="0" smtClean="0">
                          <a:latin typeface="Tw Cen MT"/>
                          <a:cs typeface="Tw Cen MT"/>
                        </a:rPr>
                        <a:t>Acquiring geographic information</a:t>
                      </a:r>
                      <a:endParaRPr lang="en-US" dirty="0">
                        <a:latin typeface="Tw Cen MT"/>
                        <a:cs typeface="Tw Cen M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w Cen MT"/>
                          <a:cs typeface="Tw Cen MT"/>
                        </a:rPr>
                        <a:t>Identify geographic data</a:t>
                      </a:r>
                      <a:r>
                        <a:rPr lang="en-US" baseline="0" dirty="0" smtClean="0">
                          <a:latin typeface="Tw Cen MT"/>
                          <a:cs typeface="Tw Cen MT"/>
                        </a:rPr>
                        <a:t> that can help to answer a question or solve a problem; </a:t>
                      </a:r>
                      <a:r>
                        <a:rPr lang="en-US" dirty="0" smtClean="0">
                          <a:latin typeface="Tw Cen MT"/>
                          <a:cs typeface="Tw Cen MT"/>
                        </a:rPr>
                        <a:t>Collect data (including observations and measurements) about geographic phenomena</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w Cen MT"/>
                          <a:cs typeface="Tw Cen MT"/>
                        </a:rPr>
                        <a:t>Organizing geographic information</a:t>
                      </a:r>
                    </a:p>
                    <a:p>
                      <a:endParaRPr lang="en-US" dirty="0">
                        <a:latin typeface="Tw Cen MT"/>
                        <a:cs typeface="Tw Cen M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w Cen MT"/>
                          <a:cs typeface="Tw Cen MT"/>
                        </a:rPr>
                        <a:t>Organize and represent data</a:t>
                      </a:r>
                    </a:p>
                    <a:p>
                      <a:endParaRPr lang="en-US" dirty="0">
                        <a:latin typeface="Tw Cen MT"/>
                        <a:cs typeface="Tw Cen M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w Cen MT"/>
                          <a:cs typeface="Tw Cen MT"/>
                        </a:rPr>
                        <a:t>Analyzing</a:t>
                      </a:r>
                      <a:r>
                        <a:rPr lang="en-US" baseline="0" dirty="0" smtClean="0">
                          <a:latin typeface="Tw Cen MT"/>
                          <a:cs typeface="Tw Cen MT"/>
                        </a:rPr>
                        <a:t> geographic information</a:t>
                      </a:r>
                      <a:endParaRPr lang="en-US" dirty="0" smtClean="0">
                        <a:latin typeface="Tw Cen MT"/>
                        <a:cs typeface="Tw Cen MT"/>
                      </a:endParaRPr>
                    </a:p>
                    <a:p>
                      <a:endParaRPr lang="en-US" dirty="0">
                        <a:latin typeface="Tw Cen MT"/>
                        <a:cs typeface="Tw Cen M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w Cen MT"/>
                          <a:cs typeface="Tw Cen MT"/>
                        </a:rPr>
                        <a:t>Identify data analysis strategies; find and describe spatial and temporal patterns in data; construct an explanation or prediction for phenomena using models and theories</a:t>
                      </a:r>
                    </a:p>
                  </a:txBody>
                  <a:tcPr/>
                </a:tc>
              </a:tr>
              <a:tr h="370840">
                <a:tc>
                  <a:txBody>
                    <a:bodyPr/>
                    <a:lstStyle/>
                    <a:p>
                      <a:r>
                        <a:rPr lang="en-US" dirty="0" smtClean="0">
                          <a:latin typeface="Tw Cen MT"/>
                          <a:cs typeface="Tw Cen MT"/>
                        </a:rPr>
                        <a:t>Answering questions and designing solutions</a:t>
                      </a:r>
                      <a:endParaRPr lang="en-US" dirty="0">
                        <a:latin typeface="Tw Cen MT"/>
                        <a:cs typeface="Tw Cen MT"/>
                      </a:endParaRPr>
                    </a:p>
                  </a:txBody>
                  <a:tcPr/>
                </a:tc>
                <a:tc>
                  <a:txBody>
                    <a:bodyPr/>
                    <a:lstStyle/>
                    <a:p>
                      <a:r>
                        <a:rPr lang="en-US" dirty="0" smtClean="0">
                          <a:latin typeface="Tw Cen MT"/>
                          <a:cs typeface="Tw Cen MT"/>
                        </a:rPr>
                        <a:t>Construct an answer to a question using geographic principles, models, data; evaluate one of more answers to a question or solutions to a problem</a:t>
                      </a:r>
                      <a:endParaRPr lang="en-US" dirty="0">
                        <a:latin typeface="Tw Cen MT"/>
                        <a:cs typeface="Tw Cen MT"/>
                      </a:endParaRPr>
                    </a:p>
                  </a:txBody>
                  <a:tcPr/>
                </a:tc>
              </a:tr>
              <a:tr h="370840">
                <a:tc>
                  <a:txBody>
                    <a:bodyPr/>
                    <a:lstStyle/>
                    <a:p>
                      <a:r>
                        <a:rPr lang="en-US" dirty="0" smtClean="0">
                          <a:latin typeface="Tw Cen MT"/>
                          <a:cs typeface="Tw Cen MT"/>
                        </a:rPr>
                        <a:t>Communicating</a:t>
                      </a:r>
                      <a:r>
                        <a:rPr lang="en-US" baseline="0" dirty="0" smtClean="0">
                          <a:latin typeface="Tw Cen MT"/>
                          <a:cs typeface="Tw Cen MT"/>
                        </a:rPr>
                        <a:t> geographic information</a:t>
                      </a:r>
                      <a:endParaRPr lang="en-US" dirty="0">
                        <a:latin typeface="Tw Cen MT"/>
                        <a:cs typeface="Tw Cen MT"/>
                      </a:endParaRPr>
                    </a:p>
                  </a:txBody>
                  <a:tcPr/>
                </a:tc>
                <a:tc>
                  <a:txBody>
                    <a:bodyPr/>
                    <a:lstStyle/>
                    <a:p>
                      <a:r>
                        <a:rPr lang="en-US" dirty="0" smtClean="0">
                          <a:latin typeface="Tw Cen MT"/>
                          <a:cs typeface="Tw Cen MT"/>
                        </a:rPr>
                        <a:t>Inform or persuade using geographic principles, models, data</a:t>
                      </a:r>
                      <a:endParaRPr lang="en-US" dirty="0">
                        <a:latin typeface="Tw Cen MT"/>
                        <a:cs typeface="Tw Cen MT"/>
                      </a:endParaRPr>
                    </a:p>
                  </a:txBody>
                  <a:tcPr/>
                </a:tc>
              </a:tr>
              <a:tr h="370840">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790526456"/>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8"/>
            <a:ext cx="8913813" cy="914400"/>
          </a:xfrm>
        </p:spPr>
        <p:txBody>
          <a:bodyPr/>
          <a:lstStyle/>
          <a:p>
            <a:r>
              <a:rPr lang="en-US" dirty="0" smtClean="0"/>
              <a:t>QAA Subject Benchmark Statement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4168705"/>
              </p:ext>
            </p:extLst>
          </p:nvPr>
        </p:nvGraphicFramePr>
        <p:xfrm>
          <a:off x="211677" y="1131357"/>
          <a:ext cx="8702136" cy="5674722"/>
        </p:xfrm>
        <a:graphic>
          <a:graphicData uri="http://schemas.openxmlformats.org/drawingml/2006/table">
            <a:tbl>
              <a:tblPr bandRow="1">
                <a:tableStyleId>{93296810-A885-4BE3-A3E7-6D5BEEA58F35}</a:tableStyleId>
              </a:tblPr>
              <a:tblGrid>
                <a:gridCol w="4351068"/>
                <a:gridCol w="4351068"/>
              </a:tblGrid>
              <a:tr h="480641">
                <a:tc>
                  <a:txBody>
                    <a:bodyPr/>
                    <a:lstStyle/>
                    <a:p>
                      <a:r>
                        <a:rPr lang="en-US" dirty="0" smtClean="0">
                          <a:latin typeface="Tw Cen MT"/>
                          <a:cs typeface="Tw Cen MT"/>
                        </a:rPr>
                        <a:t>Spatial awareness and observation</a:t>
                      </a:r>
                      <a:endParaRPr lang="en-US" dirty="0">
                        <a:latin typeface="Tw Cen MT"/>
                        <a:cs typeface="Tw Cen MT"/>
                      </a:endParaRPr>
                    </a:p>
                  </a:txBody>
                  <a:tcPr/>
                </a:tc>
                <a:tc>
                  <a:txBody>
                    <a:bodyPr/>
                    <a:lstStyle/>
                    <a:p>
                      <a:r>
                        <a:rPr lang="en-US" dirty="0" smtClean="0">
                          <a:latin typeface="Tw Cen MT"/>
                          <a:cs typeface="Tw Cen MT"/>
                        </a:rPr>
                        <a:t>Abstraction &amp; synthesis of information</a:t>
                      </a:r>
                      <a:endParaRPr lang="en-US" dirty="0">
                        <a:latin typeface="Tw Cen MT"/>
                        <a:cs typeface="Tw Cen MT"/>
                      </a:endParaRPr>
                    </a:p>
                  </a:txBody>
                  <a:tcPr/>
                </a:tc>
              </a:tr>
              <a:tr h="829600">
                <a:tc>
                  <a:txBody>
                    <a:bodyPr/>
                    <a:lstStyle/>
                    <a:p>
                      <a:r>
                        <a:rPr lang="en-US" dirty="0" smtClean="0">
                          <a:latin typeface="Tw Cen MT"/>
                          <a:cs typeface="Tw Cen MT"/>
                        </a:rPr>
                        <a:t>Developing a reasoned argument</a:t>
                      </a:r>
                      <a:endParaRPr lang="en-US" dirty="0">
                        <a:latin typeface="Tw Cen MT"/>
                        <a:cs typeface="Tw Cen MT"/>
                      </a:endParaRPr>
                    </a:p>
                  </a:txBody>
                  <a:tcPr/>
                </a:tc>
                <a:tc>
                  <a:txBody>
                    <a:bodyPr/>
                    <a:lstStyle/>
                    <a:p>
                      <a:r>
                        <a:rPr lang="en-US" dirty="0" smtClean="0">
                          <a:latin typeface="Tw Cen MT"/>
                          <a:cs typeface="Tw Cen MT"/>
                        </a:rPr>
                        <a:t>Assessing merits</a:t>
                      </a:r>
                      <a:r>
                        <a:rPr lang="en-US" baseline="0" dirty="0" smtClean="0">
                          <a:latin typeface="Tw Cen MT"/>
                          <a:cs typeface="Tw Cen MT"/>
                        </a:rPr>
                        <a:t> of contrasting theories/explanations</a:t>
                      </a:r>
                      <a:endParaRPr lang="en-US" dirty="0">
                        <a:latin typeface="Tw Cen MT"/>
                        <a:cs typeface="Tw Cen MT"/>
                      </a:endParaRPr>
                    </a:p>
                  </a:txBody>
                  <a:tcPr/>
                </a:tc>
              </a:tr>
              <a:tr h="829600">
                <a:tc>
                  <a:txBody>
                    <a:bodyPr/>
                    <a:lstStyle/>
                    <a:p>
                      <a:r>
                        <a:rPr lang="en-US" dirty="0" smtClean="0">
                          <a:latin typeface="Tw Cen MT"/>
                          <a:cs typeface="Tw Cen MT"/>
                        </a:rPr>
                        <a:t>Numeracy &amp; statistical literacy</a:t>
                      </a:r>
                      <a:endParaRPr lang="en-US" dirty="0">
                        <a:latin typeface="Tw Cen MT"/>
                        <a:cs typeface="Tw Cen MT"/>
                      </a:endParaRPr>
                    </a:p>
                  </a:txBody>
                  <a:tcPr/>
                </a:tc>
                <a:tc>
                  <a:txBody>
                    <a:bodyPr/>
                    <a:lstStyle/>
                    <a:p>
                      <a:r>
                        <a:rPr lang="en-US" dirty="0" smtClean="0">
                          <a:latin typeface="Tw Cen MT"/>
                          <a:cs typeface="Tw Cen MT"/>
                        </a:rPr>
                        <a:t>Preparing effective</a:t>
                      </a:r>
                      <a:r>
                        <a:rPr lang="en-US" baseline="0" dirty="0" smtClean="0">
                          <a:latin typeface="Tw Cen MT"/>
                          <a:cs typeface="Tw Cen MT"/>
                        </a:rPr>
                        <a:t> maps, diagrams, visualizations</a:t>
                      </a:r>
                      <a:endParaRPr lang="en-US" dirty="0">
                        <a:latin typeface="Tw Cen MT"/>
                        <a:cs typeface="Tw Cen MT"/>
                      </a:endParaRPr>
                    </a:p>
                  </a:txBody>
                  <a:tcPr/>
                </a:tc>
              </a:tr>
              <a:tr h="829600">
                <a:tc>
                  <a:txBody>
                    <a:bodyPr/>
                    <a:lstStyle/>
                    <a:p>
                      <a:r>
                        <a:rPr lang="en-US" dirty="0" smtClean="0">
                          <a:latin typeface="Tw Cen MT"/>
                          <a:cs typeface="Tw Cen MT"/>
                        </a:rPr>
                        <a:t>Primary data generation, collection, recording; secondary data use, qual. &amp; quant.</a:t>
                      </a:r>
                      <a:endParaRPr lang="en-US" dirty="0">
                        <a:latin typeface="Tw Cen MT"/>
                        <a:cs typeface="Tw Cen MT"/>
                      </a:endParaRPr>
                    </a:p>
                  </a:txBody>
                  <a:tcPr/>
                </a:tc>
                <a:tc>
                  <a:txBody>
                    <a:bodyPr/>
                    <a:lstStyle/>
                    <a:p>
                      <a:r>
                        <a:rPr lang="en-US" dirty="0" smtClean="0">
                          <a:latin typeface="Tw Cen MT"/>
                          <a:cs typeface="Tw Cen MT"/>
                        </a:rPr>
                        <a:t>Critically evaluating, interpreting, combining</a:t>
                      </a:r>
                      <a:r>
                        <a:rPr lang="en-US" baseline="0" dirty="0" smtClean="0">
                          <a:latin typeface="Tw Cen MT"/>
                          <a:cs typeface="Tw Cen MT"/>
                        </a:rPr>
                        <a:t> different types of geographical evidence</a:t>
                      </a:r>
                      <a:endParaRPr lang="en-US" dirty="0">
                        <a:latin typeface="Tw Cen MT"/>
                        <a:cs typeface="Tw Cen MT"/>
                      </a:endParaRPr>
                    </a:p>
                  </a:txBody>
                  <a:tcPr/>
                </a:tc>
              </a:tr>
              <a:tr h="480641">
                <a:tc>
                  <a:txBody>
                    <a:bodyPr/>
                    <a:lstStyle/>
                    <a:p>
                      <a:r>
                        <a:rPr lang="en-US" dirty="0" smtClean="0">
                          <a:latin typeface="Tw Cen MT"/>
                          <a:cs typeface="Tw Cen MT"/>
                        </a:rPr>
                        <a:t>Analysis &amp; problem solving qual. &amp; quant.</a:t>
                      </a:r>
                      <a:endParaRPr lang="en-US" dirty="0">
                        <a:latin typeface="Tw Cen MT"/>
                        <a:cs typeface="Tw Cen MT"/>
                      </a:endParaRPr>
                    </a:p>
                  </a:txBody>
                  <a:tcPr/>
                </a:tc>
                <a:tc>
                  <a:txBody>
                    <a:bodyPr/>
                    <a:lstStyle/>
                    <a:p>
                      <a:r>
                        <a:rPr lang="en-US" dirty="0" smtClean="0">
                          <a:latin typeface="Tw Cen MT"/>
                          <a:cs typeface="Tw Cen MT"/>
                        </a:rPr>
                        <a:t>Planning, designing, executing research</a:t>
                      </a:r>
                      <a:endParaRPr lang="en-US" dirty="0">
                        <a:latin typeface="Tw Cen MT"/>
                        <a:cs typeface="Tw Cen MT"/>
                      </a:endParaRPr>
                    </a:p>
                  </a:txBody>
                  <a:tcPr/>
                </a:tc>
              </a:tr>
              <a:tr h="480641">
                <a:tc>
                  <a:txBody>
                    <a:bodyPr/>
                    <a:lstStyle/>
                    <a:p>
                      <a:r>
                        <a:rPr lang="en-US" dirty="0" smtClean="0">
                          <a:latin typeface="Tw Cen MT"/>
                          <a:cs typeface="Tw Cen MT"/>
                        </a:rPr>
                        <a:t>Field</a:t>
                      </a:r>
                      <a:r>
                        <a:rPr lang="en-US" baseline="0" dirty="0" smtClean="0">
                          <a:latin typeface="Tw Cen MT"/>
                          <a:cs typeface="Tw Cen MT"/>
                        </a:rPr>
                        <a:t>work &amp; field data collection</a:t>
                      </a:r>
                      <a:endParaRPr lang="en-US" dirty="0">
                        <a:latin typeface="Tw Cen MT"/>
                        <a:cs typeface="Tw Cen MT"/>
                      </a:endParaRPr>
                    </a:p>
                  </a:txBody>
                  <a:tcPr/>
                </a:tc>
                <a:tc>
                  <a:txBody>
                    <a:bodyPr/>
                    <a:lstStyle/>
                    <a:p>
                      <a:r>
                        <a:rPr lang="en-US" dirty="0" smtClean="0">
                          <a:latin typeface="Tw Cen MT"/>
                          <a:cs typeface="Tw Cen MT"/>
                        </a:rPr>
                        <a:t>Social survey and</a:t>
                      </a:r>
                      <a:r>
                        <a:rPr lang="en-US" baseline="0" dirty="0" smtClean="0">
                          <a:latin typeface="Tw Cen MT"/>
                          <a:cs typeface="Tw Cen MT"/>
                        </a:rPr>
                        <a:t> interpretive methods</a:t>
                      </a:r>
                      <a:endParaRPr lang="en-US" dirty="0">
                        <a:latin typeface="Tw Cen MT"/>
                        <a:cs typeface="Tw Cen MT"/>
                      </a:endParaRPr>
                    </a:p>
                  </a:txBody>
                  <a:tcPr/>
                </a:tc>
              </a:tr>
              <a:tr h="829600">
                <a:tc>
                  <a:txBody>
                    <a:bodyPr/>
                    <a:lstStyle/>
                    <a:p>
                      <a:r>
                        <a:rPr lang="en-US" dirty="0" smtClean="0">
                          <a:latin typeface="Tw Cen MT"/>
                          <a:cs typeface="Tw Cen MT"/>
                        </a:rPr>
                        <a:t>Science lab skills</a:t>
                      </a:r>
                      <a:endParaRPr lang="en-US" dirty="0">
                        <a:latin typeface="Tw Cen MT"/>
                        <a:cs typeface="Tw Cen MT"/>
                      </a:endParaRPr>
                    </a:p>
                  </a:txBody>
                  <a:tcPr/>
                </a:tc>
                <a:tc>
                  <a:txBody>
                    <a:bodyPr/>
                    <a:lstStyle/>
                    <a:p>
                      <a:r>
                        <a:rPr lang="en-US" dirty="0" smtClean="0">
                          <a:latin typeface="Tw Cen MT"/>
                          <a:cs typeface="Tw Cen MT"/>
                        </a:rPr>
                        <a:t>Methods for collection of spatial and environmental data (GIS, RS, modeling)</a:t>
                      </a:r>
                      <a:endParaRPr lang="en-US" dirty="0">
                        <a:latin typeface="Tw Cen MT"/>
                        <a:cs typeface="Tw Cen MT"/>
                      </a:endParaRPr>
                    </a:p>
                  </a:txBody>
                  <a:tcPr/>
                </a:tc>
              </a:tr>
              <a:tr h="829600">
                <a:tc>
                  <a:txBody>
                    <a:bodyPr/>
                    <a:lstStyle/>
                    <a:p>
                      <a:r>
                        <a:rPr lang="en-US" dirty="0" smtClean="0">
                          <a:latin typeface="Tw Cen MT"/>
                          <a:cs typeface="Tw Cen MT"/>
                        </a:rPr>
                        <a:t>Responsibility for learning and reflection</a:t>
                      </a:r>
                      <a:endParaRPr lang="en-US" dirty="0">
                        <a:latin typeface="Tw Cen MT"/>
                        <a:cs typeface="Tw Cen MT"/>
                      </a:endParaRPr>
                    </a:p>
                  </a:txBody>
                  <a:tcPr/>
                </a:tc>
                <a:tc>
                  <a:txBody>
                    <a:bodyPr/>
                    <a:lstStyle/>
                    <a:p>
                      <a:r>
                        <a:rPr lang="en-US" dirty="0" err="1" smtClean="0">
                          <a:latin typeface="Tw Cen MT"/>
                          <a:cs typeface="Tw Cen MT"/>
                        </a:rPr>
                        <a:t>Recocognizing</a:t>
                      </a:r>
                      <a:r>
                        <a:rPr lang="en-US" baseline="0" dirty="0" smtClean="0">
                          <a:latin typeface="Tw Cen MT"/>
                          <a:cs typeface="Tw Cen MT"/>
                        </a:rPr>
                        <a:t> moral, ethical, safety issues of geographic inquiry</a:t>
                      </a:r>
                      <a:endParaRPr lang="en-US" dirty="0">
                        <a:latin typeface="Tw Cen MT"/>
                        <a:cs typeface="Tw Cen MT"/>
                      </a:endParaRPr>
                    </a:p>
                  </a:txBody>
                  <a:tcPr/>
                </a:tc>
              </a:tr>
            </a:tbl>
          </a:graphicData>
        </a:graphic>
      </p:graphicFrame>
    </p:spTree>
    <p:extLst>
      <p:ext uri="{BB962C8B-B14F-4D97-AF65-F5344CB8AC3E}">
        <p14:creationId xmlns:p14="http://schemas.microsoft.com/office/powerpoint/2010/main" val="146093073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Necessary But Not Sufficient</a:t>
            </a:r>
            <a:endParaRPr lang="en-US" dirty="0"/>
          </a:p>
        </p:txBody>
      </p:sp>
      <p:sp>
        <p:nvSpPr>
          <p:cNvPr id="3" name="Content Placeholder 2"/>
          <p:cNvSpPr>
            <a:spLocks noGrp="1"/>
          </p:cNvSpPr>
          <p:nvPr>
            <p:ph sz="half" idx="1"/>
          </p:nvPr>
        </p:nvSpPr>
        <p:spPr/>
        <p:txBody>
          <a:bodyPr/>
          <a:lstStyle/>
          <a:p>
            <a:r>
              <a:rPr lang="en-US" dirty="0" smtClean="0"/>
              <a:t>Perspectives</a:t>
            </a:r>
          </a:p>
          <a:p>
            <a:r>
              <a:rPr lang="en-US" dirty="0" smtClean="0"/>
              <a:t>Hanson: Geographic thinking varies with the personal and collective experience of the individual geographer and that individual’s position in society (2004)</a:t>
            </a:r>
            <a:endParaRPr lang="en-US" dirty="0"/>
          </a:p>
        </p:txBody>
      </p:sp>
      <p:pic>
        <p:nvPicPr>
          <p:cNvPr id="7" name="Content Placeholder 6" descr="p20005c96g27001.jpg"/>
          <p:cNvPicPr>
            <a:picLocks noGrp="1" noChangeAspect="1"/>
          </p:cNvPicPr>
          <p:nvPr>
            <p:ph sz="half" idx="2"/>
          </p:nvPr>
        </p:nvPicPr>
        <p:blipFill>
          <a:blip r:embed="rId3">
            <a:extLst>
              <a:ext uri="{28A0092B-C50C-407E-A947-70E740481C1C}">
                <a14:useLocalDpi xmlns:a14="http://schemas.microsoft.com/office/drawing/2010/main" val="0"/>
              </a:ext>
            </a:extLst>
          </a:blip>
          <a:srcRect t="-14149" b="-14149"/>
          <a:stretch>
            <a:fillRect/>
          </a:stretch>
        </p:blipFill>
        <p:spPr/>
      </p:pic>
    </p:spTree>
    <p:extLst>
      <p:ext uri="{BB962C8B-B14F-4D97-AF65-F5344CB8AC3E}">
        <p14:creationId xmlns:p14="http://schemas.microsoft.com/office/powerpoint/2010/main" val="256810390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Past Presidents…</a:t>
            </a:r>
          </a:p>
        </p:txBody>
      </p:sp>
      <p:pic>
        <p:nvPicPr>
          <p:cNvPr id="9" name="Picture Placeholder 8" descr="1278630544_carl_o._sauer.jpg"/>
          <p:cNvPicPr>
            <a:picLocks noGrp="1" noChangeAspect="1"/>
          </p:cNvPicPr>
          <p:nvPr>
            <p:ph type="pic" idx="1"/>
          </p:nvPr>
        </p:nvPicPr>
        <p:blipFill>
          <a:blip r:embed="rId3">
            <a:extLst>
              <a:ext uri="{28A0092B-C50C-407E-A947-70E740481C1C}">
                <a14:useLocalDpi xmlns:a14="http://schemas.microsoft.com/office/drawing/2010/main" val="0"/>
              </a:ext>
            </a:extLst>
          </a:blip>
          <a:srcRect t="9359" b="9359"/>
          <a:stretch>
            <a:fillRect/>
          </a:stretch>
        </p:blipFill>
        <p:spPr/>
      </p:pic>
      <p:sp>
        <p:nvSpPr>
          <p:cNvPr id="4" name="Text Placeholder 3"/>
          <p:cNvSpPr>
            <a:spLocks noGrp="1"/>
          </p:cNvSpPr>
          <p:nvPr>
            <p:ph type="body" sz="half" idx="2"/>
          </p:nvPr>
        </p:nvSpPr>
        <p:spPr/>
        <p:txBody>
          <a:bodyPr>
            <a:normAutofit/>
          </a:bodyPr>
          <a:lstStyle/>
          <a:p>
            <a:r>
              <a:rPr lang="en-US" sz="2400" dirty="0" smtClean="0"/>
              <a:t>Carl O. Sauer</a:t>
            </a:r>
            <a:endParaRPr lang="en-US" sz="2400" dirty="0"/>
          </a:p>
        </p:txBody>
      </p:sp>
      <p:sp>
        <p:nvSpPr>
          <p:cNvPr id="5" name="Text Placeholder 2"/>
          <p:cNvSpPr txBox="1">
            <a:spLocks/>
          </p:cNvSpPr>
          <p:nvPr/>
        </p:nvSpPr>
        <p:spPr>
          <a:xfrm>
            <a:off x="1120588" y="2017713"/>
            <a:ext cx="3566160" cy="877887"/>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accent1"/>
              </a:buClr>
              <a:buFont typeface="Wingdings 2" pitchFamily="18" charset="2"/>
              <a:buNone/>
              <a:defRPr sz="2400" kern="1200">
                <a:solidFill>
                  <a:schemeClr val="tx1">
                    <a:lumMod val="65000"/>
                    <a:lumOff val="35000"/>
                  </a:schemeClr>
                </a:solidFill>
                <a:latin typeface="Tw Cen MT"/>
                <a:ea typeface="+mn-ea"/>
                <a:cs typeface="Tw Cen MT"/>
              </a:defRPr>
            </a:lvl1pPr>
            <a:lvl2pPr marL="457200" indent="0" algn="l" defTabSz="914400" rtl="0" eaLnBrk="1" latinLnBrk="0" hangingPunct="1">
              <a:spcBef>
                <a:spcPts val="600"/>
              </a:spcBef>
              <a:buClr>
                <a:schemeClr val="accent1">
                  <a:lumMod val="50000"/>
                </a:schemeClr>
              </a:buClr>
              <a:buFont typeface="Wingdings 2" pitchFamily="18" charset="2"/>
              <a:buNone/>
              <a:defRPr sz="2800" kern="1200">
                <a:solidFill>
                  <a:schemeClr val="tx1">
                    <a:lumMod val="65000"/>
                    <a:lumOff val="35000"/>
                  </a:schemeClr>
                </a:solidFill>
                <a:latin typeface="Tw Cen MT"/>
                <a:ea typeface="+mn-ea"/>
                <a:cs typeface="Tw Cen MT"/>
              </a:defRPr>
            </a:lvl2pPr>
            <a:lvl3pPr marL="914400" indent="0" algn="l" defTabSz="914400" rtl="0" eaLnBrk="1" latinLnBrk="0" hangingPunct="1">
              <a:spcBef>
                <a:spcPts val="600"/>
              </a:spcBef>
              <a:buClr>
                <a:schemeClr val="accent1"/>
              </a:buClr>
              <a:buFont typeface="Wingdings 2" pitchFamily="18" charset="2"/>
              <a:buNone/>
              <a:defRPr sz="2400" kern="1200">
                <a:solidFill>
                  <a:schemeClr val="tx1">
                    <a:lumMod val="65000"/>
                    <a:lumOff val="35000"/>
                  </a:schemeClr>
                </a:solidFill>
                <a:latin typeface="Tw Cen MT"/>
                <a:ea typeface="+mn-ea"/>
                <a:cs typeface="Tw Cen MT"/>
              </a:defRPr>
            </a:lvl3pPr>
            <a:lvl4pPr marL="1371600" indent="0" algn="l" defTabSz="914400" rtl="0" eaLnBrk="1" latinLnBrk="0" hangingPunct="1">
              <a:spcBef>
                <a:spcPts val="600"/>
              </a:spcBef>
              <a:buClr>
                <a:schemeClr val="accent1">
                  <a:lumMod val="50000"/>
                </a:schemeClr>
              </a:buClr>
              <a:buFont typeface="Wingdings 2" pitchFamily="18" charset="2"/>
              <a:buNone/>
              <a:defRPr sz="2000" kern="1200">
                <a:solidFill>
                  <a:schemeClr val="tx1">
                    <a:lumMod val="65000"/>
                    <a:lumOff val="35000"/>
                  </a:schemeClr>
                </a:solidFill>
                <a:latin typeface="Tw Cen MT"/>
                <a:ea typeface="+mn-ea"/>
                <a:cs typeface="Tw Cen MT"/>
              </a:defRPr>
            </a:lvl4pPr>
            <a:lvl5pPr marL="1828800" indent="0" algn="l" defTabSz="914400" rtl="0" eaLnBrk="1" latinLnBrk="0" hangingPunct="1">
              <a:spcBef>
                <a:spcPts val="600"/>
              </a:spcBef>
              <a:buClr>
                <a:schemeClr val="accent1"/>
              </a:buClr>
              <a:buFont typeface="Wingdings 2" pitchFamily="18" charset="2"/>
              <a:buNone/>
              <a:defRPr sz="2000" kern="1200">
                <a:solidFill>
                  <a:schemeClr val="tx1">
                    <a:lumMod val="65000"/>
                    <a:lumOff val="35000"/>
                  </a:schemeClr>
                </a:solidFill>
                <a:latin typeface="Tw Cen MT"/>
                <a:ea typeface="+mn-ea"/>
                <a:cs typeface="Tw Cen MT"/>
              </a:defRPr>
            </a:lvl5pPr>
            <a:lvl6pPr marL="22860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9pPr>
          </a:lstStyle>
          <a:p>
            <a:endParaRPr lang="en-US" dirty="0"/>
          </a:p>
        </p:txBody>
      </p:sp>
      <p:sp>
        <p:nvSpPr>
          <p:cNvPr id="6" name="Content Placeholder 3"/>
          <p:cNvSpPr txBox="1">
            <a:spLocks/>
          </p:cNvSpPr>
          <p:nvPr/>
        </p:nvSpPr>
        <p:spPr>
          <a:xfrm>
            <a:off x="914401" y="2895600"/>
            <a:ext cx="4148204" cy="3737475"/>
          </a:xfrm>
          <a:prstGeom prst="rect">
            <a:avLst/>
          </a:prstGeom>
          <a:solidFill>
            <a:schemeClr val="bg2">
              <a:lumMod val="40000"/>
              <a:lumOff val="60000"/>
            </a:schemeClr>
          </a:solidFill>
          <a:ln w="25400" cap="flat" cmpd="sng" algn="ctr">
            <a:noFill/>
            <a:prstDash val="solid"/>
          </a:ln>
          <a:effectLst/>
        </p:spPr>
        <p:txBody>
          <a:bodyPr vert="horz" lIns="292608" tIns="274320" rIns="274320" bIns="274320" rtlCol="0" anchor="t" anchorCtr="0">
            <a:normAutofit fontScale="92500" lnSpcReduction="20000"/>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ts val="600"/>
              </a:spcBef>
              <a:buClr>
                <a:schemeClr val="accent1">
                  <a:lumMod val="50000"/>
                </a:schemeClr>
              </a:buClr>
              <a:buFont typeface="Wingdings 2" pitchFamily="18" charset="2"/>
              <a:buNone/>
              <a:defRPr sz="1200"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Font typeface="Wingdings 2" pitchFamily="18" charset="2"/>
              <a:buNone/>
              <a:defRPr sz="1000" kern="1200">
                <a:solidFill>
                  <a:schemeClr val="lt1"/>
                </a:solidFill>
                <a:latin typeface="+mn-lt"/>
                <a:ea typeface="+mn-ea"/>
                <a:cs typeface="+mn-cs"/>
              </a:defRPr>
            </a:lvl3pPr>
            <a:lvl4pPr marL="1371600" indent="0" algn="l" defTabSz="914400" rtl="0" eaLnBrk="1" latinLnBrk="0" hangingPunct="1">
              <a:spcBef>
                <a:spcPts val="600"/>
              </a:spcBef>
              <a:buClr>
                <a:schemeClr val="accent1">
                  <a:lumMod val="50000"/>
                </a:schemeClr>
              </a:buClr>
              <a:buFont typeface="Wingdings 2" pitchFamily="18" charset="2"/>
              <a:buNone/>
              <a:defRPr sz="900"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Font typeface="Wingdings 2" pitchFamily="18" charset="2"/>
              <a:buNone/>
              <a:defRPr sz="900" kern="1200">
                <a:solidFill>
                  <a:schemeClr val="lt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lt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lt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lt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lt1"/>
                </a:solidFill>
                <a:latin typeface="+mn-lt"/>
                <a:ea typeface="+mn-ea"/>
                <a:cs typeface="+mn-cs"/>
              </a:defRPr>
            </a:lvl9pPr>
          </a:lstStyle>
          <a:p>
            <a:pPr marL="342900" lvl="0" indent="-342900">
              <a:buClr>
                <a:srgbClr val="DDDDDD"/>
              </a:buClr>
              <a:buFont typeface="Wingdings 2" pitchFamily="18" charset="2"/>
              <a:buChar char=""/>
            </a:pPr>
            <a:r>
              <a:rPr lang="en-US" sz="1900" i="1" dirty="0" smtClean="0">
                <a:solidFill>
                  <a:prstClr val="black">
                    <a:lumMod val="65000"/>
                    <a:lumOff val="35000"/>
                  </a:prstClr>
                </a:solidFill>
                <a:latin typeface="Tw Cen MT"/>
                <a:cs typeface="Tw Cen MT"/>
              </a:rPr>
              <a:t>The </a:t>
            </a:r>
            <a:r>
              <a:rPr lang="en-US" sz="1900" i="1" dirty="0">
                <a:solidFill>
                  <a:prstClr val="black">
                    <a:lumMod val="65000"/>
                    <a:lumOff val="35000"/>
                  </a:prstClr>
                </a:solidFill>
                <a:latin typeface="Tw Cen MT"/>
                <a:cs typeface="Tw Cen MT"/>
              </a:rPr>
              <a:t>Education of a Geographer </a:t>
            </a:r>
            <a:r>
              <a:rPr lang="en-US" sz="1900" dirty="0">
                <a:solidFill>
                  <a:prstClr val="black">
                    <a:lumMod val="65000"/>
                    <a:lumOff val="35000"/>
                  </a:prstClr>
                </a:solidFill>
                <a:latin typeface="Tw Cen MT"/>
                <a:cs typeface="Tw Cen MT"/>
              </a:rPr>
              <a:t>(1956</a:t>
            </a:r>
            <a:r>
              <a:rPr lang="en-US" sz="1900" dirty="0" smtClean="0">
                <a:solidFill>
                  <a:prstClr val="black">
                    <a:lumMod val="65000"/>
                    <a:lumOff val="35000"/>
                  </a:prstClr>
                </a:solidFill>
                <a:latin typeface="Tw Cen MT"/>
                <a:cs typeface="Tw Cen MT"/>
              </a:rPr>
              <a:t>)</a:t>
            </a:r>
            <a:br>
              <a:rPr lang="en-US" sz="1900" dirty="0" smtClean="0">
                <a:solidFill>
                  <a:prstClr val="black">
                    <a:lumMod val="65000"/>
                    <a:lumOff val="35000"/>
                  </a:prstClr>
                </a:solidFill>
                <a:latin typeface="Tw Cen MT"/>
                <a:cs typeface="Tw Cen MT"/>
              </a:rPr>
            </a:br>
            <a:endParaRPr lang="en-US" sz="1900" dirty="0">
              <a:solidFill>
                <a:prstClr val="black">
                  <a:lumMod val="65000"/>
                  <a:lumOff val="35000"/>
                </a:prstClr>
              </a:solidFill>
              <a:latin typeface="Tw Cen MT"/>
              <a:cs typeface="Tw Cen MT"/>
            </a:endParaRPr>
          </a:p>
          <a:p>
            <a:pPr marL="685800" lvl="1" indent="-336550">
              <a:buClr>
                <a:srgbClr val="DDDDDD">
                  <a:lumMod val="50000"/>
                </a:srgbClr>
              </a:buClr>
              <a:buFont typeface="Wingdings 2" pitchFamily="18" charset="2"/>
              <a:buChar char=""/>
            </a:pPr>
            <a:r>
              <a:rPr lang="en-US" sz="1900" dirty="0">
                <a:solidFill>
                  <a:prstClr val="black">
                    <a:lumMod val="65000"/>
                    <a:lumOff val="35000"/>
                  </a:prstClr>
                </a:solidFill>
                <a:latin typeface="Tw Cen MT"/>
                <a:cs typeface="Tw Cen MT"/>
              </a:rPr>
              <a:t>“It is about as difficult to describe a geographer as it is to define geography…”</a:t>
            </a:r>
          </a:p>
          <a:p>
            <a:pPr marL="685800" lvl="1" indent="-336550">
              <a:buClr>
                <a:srgbClr val="DDDDDD">
                  <a:lumMod val="50000"/>
                </a:srgbClr>
              </a:buClr>
              <a:buFont typeface="Wingdings 2" pitchFamily="18" charset="2"/>
              <a:buChar char=""/>
            </a:pPr>
            <a:r>
              <a:rPr lang="en-US" sz="1900" dirty="0">
                <a:solidFill>
                  <a:prstClr val="black">
                    <a:lumMod val="65000"/>
                    <a:lumOff val="35000"/>
                  </a:prstClr>
                </a:solidFill>
                <a:latin typeface="Tw Cen MT"/>
                <a:cs typeface="Tw Cen MT"/>
              </a:rPr>
              <a:t>Liking maps; traveling; seeing and thinking about what is in the landscape; description and analysis of distributions </a:t>
            </a:r>
          </a:p>
          <a:p>
            <a:pPr lvl="1"/>
            <a:r>
              <a:rPr lang="en-US" sz="1900" dirty="0" smtClean="0"/>
              <a:t>maps; traveling; seeing and thinking about </a:t>
            </a:r>
            <a:r>
              <a:rPr lang="en-US" dirty="0" smtClean="0"/>
              <a:t>what is in the landscape; description and analysis of distributions </a:t>
            </a:r>
            <a:endParaRPr lang="en-US" dirty="0"/>
          </a:p>
        </p:txBody>
      </p:sp>
    </p:spTree>
    <p:extLst>
      <p:ext uri="{BB962C8B-B14F-4D97-AF65-F5344CB8AC3E}">
        <p14:creationId xmlns:p14="http://schemas.microsoft.com/office/powerpoint/2010/main" val="1314418307"/>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sp>
        <p:nvSpPr>
          <p:cNvPr id="5" name="Text Placeholder 4"/>
          <p:cNvSpPr>
            <a:spLocks noGrp="1"/>
          </p:cNvSpPr>
          <p:nvPr>
            <p:ph type="body" sz="quarter" idx="3"/>
          </p:nvPr>
        </p:nvSpPr>
        <p:spPr/>
        <p:txBody>
          <a:bodyPr/>
          <a:lstStyle/>
          <a:p>
            <a:r>
              <a:rPr lang="en-US" dirty="0" smtClean="0"/>
              <a:t>Morphological Eye</a:t>
            </a:r>
            <a:endParaRPr lang="en-US" dirty="0"/>
          </a:p>
        </p:txBody>
      </p:sp>
      <p:sp>
        <p:nvSpPr>
          <p:cNvPr id="6" name="Content Placeholder 5"/>
          <p:cNvSpPr>
            <a:spLocks noGrp="1"/>
          </p:cNvSpPr>
          <p:nvPr>
            <p:ph sz="quarter" idx="4"/>
          </p:nvPr>
        </p:nvSpPr>
        <p:spPr/>
        <p:txBody>
          <a:bodyPr/>
          <a:lstStyle/>
          <a:p>
            <a:pPr marL="342900" lvl="1" indent="-342900">
              <a:spcBef>
                <a:spcPts val="2000"/>
              </a:spcBef>
              <a:buClr>
                <a:schemeClr val="accent1"/>
              </a:buClr>
            </a:pPr>
            <a:r>
              <a:rPr lang="en-US" dirty="0"/>
              <a:t>I</a:t>
            </a:r>
            <a:r>
              <a:rPr lang="en-US" dirty="0" smtClean="0"/>
              <a:t>nnate </a:t>
            </a:r>
            <a:r>
              <a:rPr lang="en-US" dirty="0"/>
              <a:t>aptitude to register on differences and similarities; science of </a:t>
            </a:r>
            <a:r>
              <a:rPr lang="en-US" dirty="0" smtClean="0"/>
              <a:t>observation, i.e., fieldwork</a:t>
            </a:r>
          </a:p>
          <a:p>
            <a:pPr marL="692150" lvl="2" indent="-342900">
              <a:spcBef>
                <a:spcPts val="2000"/>
              </a:spcBef>
            </a:pPr>
            <a:r>
              <a:rPr lang="en-US" dirty="0" smtClean="0"/>
              <a:t>“spontaneous and critical attention to form and pattern”</a:t>
            </a:r>
            <a:endParaRPr lang="en-US" dirty="0"/>
          </a:p>
          <a:p>
            <a:endParaRPr lang="en-US" dirty="0"/>
          </a:p>
        </p:txBody>
      </p:sp>
      <p:sp>
        <p:nvSpPr>
          <p:cNvPr id="8" name="Text Placeholder 7"/>
          <p:cNvSpPr>
            <a:spLocks noGrp="1"/>
          </p:cNvSpPr>
          <p:nvPr>
            <p:ph type="body" idx="1"/>
          </p:nvPr>
        </p:nvSpPr>
        <p:spPr/>
        <p:txBody>
          <a:bodyPr/>
          <a:lstStyle/>
          <a:p>
            <a:endParaRPr lang="en-US" dirty="0"/>
          </a:p>
        </p:txBody>
      </p:sp>
      <p:pic>
        <p:nvPicPr>
          <p:cNvPr id="10" name="Content Placeholder 9" descr="Ribeira from Vila Nova de Gaia.jpg"/>
          <p:cNvPicPr>
            <a:picLocks noGrp="1" noChangeAspect="1"/>
          </p:cNvPicPr>
          <p:nvPr>
            <p:ph sz="half" idx="2"/>
          </p:nvPr>
        </p:nvPicPr>
        <p:blipFill>
          <a:blip r:embed="rId3">
            <a:extLst>
              <a:ext uri="{28A0092B-C50C-407E-A947-70E740481C1C}">
                <a14:useLocalDpi xmlns:a14="http://schemas.microsoft.com/office/drawing/2010/main" val="0"/>
              </a:ext>
            </a:extLst>
          </a:blip>
          <a:srcRect l="8366" r="8366"/>
          <a:stretch>
            <a:fillRect/>
          </a:stretch>
        </p:blipFill>
        <p:spPr>
          <a:xfrm>
            <a:off x="315925" y="2341393"/>
            <a:ext cx="4370823" cy="3935582"/>
          </a:xfrm>
          <a:prstGeom prst="rect">
            <a:avLst/>
          </a:prstGeom>
          <a:noFill/>
          <a:ln>
            <a:noFill/>
          </a:ln>
        </p:spPr>
      </p:pic>
    </p:spTree>
    <p:extLst>
      <p:ext uri="{BB962C8B-B14F-4D97-AF65-F5344CB8AC3E}">
        <p14:creationId xmlns:p14="http://schemas.microsoft.com/office/powerpoint/2010/main" val="294376730"/>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sp>
        <p:nvSpPr>
          <p:cNvPr id="3" name="Text Placeholder 2"/>
          <p:cNvSpPr>
            <a:spLocks noGrp="1"/>
          </p:cNvSpPr>
          <p:nvPr>
            <p:ph type="body" idx="1"/>
          </p:nvPr>
        </p:nvSpPr>
        <p:spPr/>
        <p:txBody>
          <a:bodyPr/>
          <a:lstStyle/>
          <a:p>
            <a:r>
              <a:rPr lang="en-US" dirty="0" smtClean="0"/>
              <a:t>Susan Hanson</a:t>
            </a:r>
            <a:endParaRPr lang="en-US" dirty="0"/>
          </a:p>
        </p:txBody>
      </p:sp>
      <p:sp>
        <p:nvSpPr>
          <p:cNvPr id="4" name="Content Placeholder 3"/>
          <p:cNvSpPr>
            <a:spLocks noGrp="1"/>
          </p:cNvSpPr>
          <p:nvPr>
            <p:ph sz="half" idx="2"/>
          </p:nvPr>
        </p:nvSpPr>
        <p:spPr/>
        <p:txBody>
          <a:bodyPr/>
          <a:lstStyle/>
          <a:p>
            <a:r>
              <a:rPr lang="en-US" i="1" dirty="0" smtClean="0"/>
              <a:t>Who Are “We”? </a:t>
            </a:r>
            <a:r>
              <a:rPr lang="en-US" dirty="0" smtClean="0"/>
              <a:t>(2004)</a:t>
            </a:r>
          </a:p>
          <a:p>
            <a:pPr lvl="1"/>
            <a:r>
              <a:rPr lang="en-US" dirty="0" smtClean="0"/>
              <a:t>“…the questions we ask—the questions that define the discipline and energize us as geographers, usually, quite literally, by propelling us into the field—reflect in part the nature of our experiences, individual and collective.”</a:t>
            </a:r>
            <a:endParaRPr lang="en-US" dirty="0"/>
          </a:p>
        </p:txBody>
      </p:sp>
      <p:pic>
        <p:nvPicPr>
          <p:cNvPr id="8" name="Content Placeholder 7" descr="Screen Shot 2015-05-27 at 9.48.37 AM.png"/>
          <p:cNvPicPr>
            <a:picLocks noGrp="1" noChangeAspect="1"/>
          </p:cNvPicPr>
          <p:nvPr>
            <p:ph sz="quarter" idx="4"/>
          </p:nvPr>
        </p:nvPicPr>
        <p:blipFill>
          <a:blip r:embed="rId3">
            <a:extLst>
              <a:ext uri="{28A0092B-C50C-407E-A947-70E740481C1C}">
                <a14:useLocalDpi xmlns:a14="http://schemas.microsoft.com/office/drawing/2010/main" val="0"/>
              </a:ext>
            </a:extLst>
          </a:blip>
          <a:srcRect t="10144" b="10144"/>
          <a:stretch>
            <a:fillRect/>
          </a:stretch>
        </p:blipFill>
        <p:spPr>
          <a:xfrm>
            <a:off x="5148263" y="2589248"/>
            <a:ext cx="3565525" cy="3211512"/>
          </a:xfrm>
          <a:prstGeom prst="rect">
            <a:avLst/>
          </a:prstGeom>
          <a:noFill/>
          <a:ln>
            <a:noFill/>
          </a:ln>
        </p:spPr>
      </p:pic>
    </p:spTree>
    <p:extLst>
      <p:ext uri="{BB962C8B-B14F-4D97-AF65-F5344CB8AC3E}">
        <p14:creationId xmlns:p14="http://schemas.microsoft.com/office/powerpoint/2010/main" val="2126019990"/>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pic>
        <p:nvPicPr>
          <p:cNvPr id="7" name="Content Placeholder 6" descr="iu.jpeg"/>
          <p:cNvPicPr>
            <a:picLocks noGrp="1" noChangeAspect="1"/>
          </p:cNvPicPr>
          <p:nvPr>
            <p:ph sz="half" idx="2"/>
          </p:nvPr>
        </p:nvPicPr>
        <p:blipFill>
          <a:blip r:embed="rId3">
            <a:extLst>
              <a:ext uri="{28A0092B-C50C-407E-A947-70E740481C1C}">
                <a14:useLocalDpi xmlns:a14="http://schemas.microsoft.com/office/drawing/2010/main" val="0"/>
              </a:ext>
            </a:extLst>
          </a:blip>
          <a:srcRect l="-6214" r="-6214"/>
          <a:stretch>
            <a:fillRect/>
          </a:stretch>
        </p:blipFill>
        <p:spPr>
          <a:xfrm>
            <a:off x="327905" y="2351314"/>
            <a:ext cx="4358396" cy="3925661"/>
          </a:xfrm>
        </p:spPr>
      </p:pic>
      <p:sp>
        <p:nvSpPr>
          <p:cNvPr id="5" name="Text Placeholder 4"/>
          <p:cNvSpPr>
            <a:spLocks noGrp="1"/>
          </p:cNvSpPr>
          <p:nvPr>
            <p:ph type="body" sz="quarter" idx="3"/>
          </p:nvPr>
        </p:nvSpPr>
        <p:spPr>
          <a:xfrm>
            <a:off x="5147533" y="2017713"/>
            <a:ext cx="3766279" cy="877887"/>
          </a:xfrm>
        </p:spPr>
        <p:txBody>
          <a:bodyPr/>
          <a:lstStyle/>
          <a:p>
            <a:r>
              <a:rPr lang="en-US" dirty="0" smtClean="0"/>
              <a:t>The Geographic Advantage</a:t>
            </a:r>
            <a:endParaRPr lang="en-US" dirty="0"/>
          </a:p>
        </p:txBody>
      </p:sp>
      <p:sp>
        <p:nvSpPr>
          <p:cNvPr id="6" name="Content Placeholder 5"/>
          <p:cNvSpPr>
            <a:spLocks noGrp="1"/>
          </p:cNvSpPr>
          <p:nvPr>
            <p:ph sz="quarter" idx="4"/>
          </p:nvPr>
        </p:nvSpPr>
        <p:spPr/>
        <p:txBody>
          <a:bodyPr>
            <a:normAutofit fontScale="92500" lnSpcReduction="10000"/>
          </a:bodyPr>
          <a:lstStyle/>
          <a:p>
            <a:r>
              <a:rPr lang="en-US" dirty="0" smtClean="0"/>
              <a:t>The geographic advantage confers an understanding of</a:t>
            </a:r>
          </a:p>
          <a:p>
            <a:pPr lvl="1"/>
            <a:r>
              <a:rPr lang="en-US" dirty="0" smtClean="0"/>
              <a:t>relationships between people and the environment</a:t>
            </a:r>
          </a:p>
          <a:p>
            <a:pPr lvl="1"/>
            <a:r>
              <a:rPr lang="en-US" dirty="0" smtClean="0"/>
              <a:t>the importance of spatial variability, i.e., the place dependence of processes</a:t>
            </a:r>
          </a:p>
          <a:p>
            <a:pPr lvl="1"/>
            <a:r>
              <a:rPr lang="en-US" dirty="0" smtClean="0"/>
              <a:t>processes operate a multiple and interlocking geographic scales</a:t>
            </a:r>
          </a:p>
          <a:p>
            <a:pPr lvl="1"/>
            <a:r>
              <a:rPr lang="en-US" dirty="0" smtClean="0"/>
              <a:t>The integration of spatial and temporal analysis</a:t>
            </a:r>
            <a:endParaRPr lang="en-US" dirty="0"/>
          </a:p>
        </p:txBody>
      </p:sp>
    </p:spTree>
    <p:extLst>
      <p:ext uri="{BB962C8B-B14F-4D97-AF65-F5344CB8AC3E}">
        <p14:creationId xmlns:p14="http://schemas.microsoft.com/office/powerpoint/2010/main" val="4161921447"/>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sp>
        <p:nvSpPr>
          <p:cNvPr id="3" name="Text Placeholder 2"/>
          <p:cNvSpPr>
            <a:spLocks noGrp="1"/>
          </p:cNvSpPr>
          <p:nvPr>
            <p:ph type="body" idx="1"/>
          </p:nvPr>
        </p:nvSpPr>
        <p:spPr/>
        <p:txBody>
          <a:bodyPr/>
          <a:lstStyle/>
          <a:p>
            <a:r>
              <a:rPr lang="en-US" dirty="0" err="1" smtClean="0"/>
              <a:t>Reg</a:t>
            </a:r>
            <a:r>
              <a:rPr lang="en-US" dirty="0" smtClean="0"/>
              <a:t> </a:t>
            </a:r>
            <a:r>
              <a:rPr lang="en-US" dirty="0" err="1" smtClean="0"/>
              <a:t>Golledge</a:t>
            </a:r>
            <a:endParaRPr lang="en-US" dirty="0"/>
          </a:p>
        </p:txBody>
      </p:sp>
      <p:sp>
        <p:nvSpPr>
          <p:cNvPr id="4" name="Content Placeholder 3"/>
          <p:cNvSpPr>
            <a:spLocks noGrp="1"/>
          </p:cNvSpPr>
          <p:nvPr>
            <p:ph sz="half" idx="2"/>
          </p:nvPr>
        </p:nvSpPr>
        <p:spPr/>
        <p:txBody>
          <a:bodyPr/>
          <a:lstStyle/>
          <a:p>
            <a:r>
              <a:rPr lang="en-US" i="1" dirty="0" smtClean="0"/>
              <a:t>The Nature of Geographic Knowledge </a:t>
            </a:r>
            <a:r>
              <a:rPr lang="en-US" dirty="0" smtClean="0"/>
              <a:t>(2002)</a:t>
            </a:r>
          </a:p>
          <a:p>
            <a:pPr lvl="1"/>
            <a:r>
              <a:rPr lang="en-US" dirty="0" smtClean="0"/>
              <a:t>“Geographic knowledge is the product of geographic thinking and reasoning about the world’s natural and human phenomena.”</a:t>
            </a:r>
          </a:p>
          <a:p>
            <a:pPr lvl="1"/>
            <a:r>
              <a:rPr lang="en-US" dirty="0" smtClean="0"/>
              <a:t>Spatial concepts and relations the basis of geographic knowledge</a:t>
            </a:r>
          </a:p>
          <a:p>
            <a:endParaRPr lang="en-US" dirty="0"/>
          </a:p>
        </p:txBody>
      </p:sp>
      <p:pic>
        <p:nvPicPr>
          <p:cNvPr id="7" name="Content Placeholder 6" descr="image.aspx.jpeg"/>
          <p:cNvPicPr>
            <a:picLocks noGrp="1" noChangeAspect="1"/>
          </p:cNvPicPr>
          <p:nvPr>
            <p:ph sz="quarter" idx="4"/>
          </p:nvPr>
        </p:nvPicPr>
        <p:blipFill>
          <a:blip r:embed="rId3">
            <a:extLst>
              <a:ext uri="{28A0092B-C50C-407E-A947-70E740481C1C}">
                <a14:useLocalDpi xmlns:a14="http://schemas.microsoft.com/office/drawing/2010/main" val="0"/>
              </a:ext>
            </a:extLst>
          </a:blip>
          <a:srcRect l="-18316" r="-18316"/>
          <a:stretch>
            <a:fillRect/>
          </a:stretch>
        </p:blipFill>
        <p:spPr>
          <a:xfrm>
            <a:off x="4295380" y="2297261"/>
            <a:ext cx="4848619" cy="4367210"/>
          </a:xfrm>
        </p:spPr>
      </p:pic>
    </p:spTree>
    <p:extLst>
      <p:ext uri="{BB962C8B-B14F-4D97-AF65-F5344CB8AC3E}">
        <p14:creationId xmlns:p14="http://schemas.microsoft.com/office/powerpoint/2010/main" val="4138188449"/>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sp>
        <p:nvSpPr>
          <p:cNvPr id="6" name="Content Placeholder 5"/>
          <p:cNvSpPr>
            <a:spLocks noGrp="1"/>
          </p:cNvSpPr>
          <p:nvPr>
            <p:ph sz="half" idx="1"/>
          </p:nvPr>
        </p:nvSpPr>
        <p:spPr/>
        <p:txBody>
          <a:bodyPr>
            <a:normAutofit fontScale="92500" lnSpcReduction="10000"/>
          </a:bodyPr>
          <a:lstStyle/>
          <a:p>
            <a:r>
              <a:rPr lang="en-US" b="1" dirty="0" smtClean="0"/>
              <a:t>Comprehending</a:t>
            </a:r>
            <a:r>
              <a:rPr lang="en-US" dirty="0" smtClean="0"/>
              <a:t> scale </a:t>
            </a:r>
            <a:r>
              <a:rPr lang="en-US" dirty="0" smtClean="0"/>
              <a:t>transformations</a:t>
            </a:r>
          </a:p>
          <a:p>
            <a:r>
              <a:rPr lang="en-US" dirty="0"/>
              <a:t>S</a:t>
            </a:r>
            <a:r>
              <a:rPr lang="en-US" dirty="0" smtClean="0"/>
              <a:t>uperordinate </a:t>
            </a:r>
            <a:r>
              <a:rPr lang="en-US" dirty="0" smtClean="0"/>
              <a:t>&amp; subordinate relations and frames of </a:t>
            </a:r>
            <a:r>
              <a:rPr lang="en-US" dirty="0" smtClean="0"/>
              <a:t>reference</a:t>
            </a:r>
          </a:p>
          <a:p>
            <a:r>
              <a:rPr lang="en-US" dirty="0" smtClean="0"/>
              <a:t> </a:t>
            </a:r>
            <a:r>
              <a:rPr lang="en-US" dirty="0"/>
              <a:t>P</a:t>
            </a:r>
            <a:r>
              <a:rPr lang="en-US" dirty="0" smtClean="0"/>
              <a:t>roblems </a:t>
            </a:r>
            <a:r>
              <a:rPr lang="en-US" dirty="0" smtClean="0"/>
              <a:t>of spatial </a:t>
            </a:r>
            <a:r>
              <a:rPr lang="en-US" dirty="0" smtClean="0"/>
              <a:t>alignment </a:t>
            </a:r>
          </a:p>
          <a:p>
            <a:r>
              <a:rPr lang="en-US" dirty="0"/>
              <a:t>D</a:t>
            </a:r>
            <a:r>
              <a:rPr lang="en-US" dirty="0" smtClean="0"/>
              <a:t>istance effects </a:t>
            </a:r>
          </a:p>
          <a:p>
            <a:r>
              <a:rPr lang="en-US" dirty="0"/>
              <a:t>S</a:t>
            </a:r>
            <a:r>
              <a:rPr lang="en-US" dirty="0" smtClean="0"/>
              <a:t>patial associations</a:t>
            </a:r>
          </a:p>
          <a:p>
            <a:r>
              <a:rPr lang="en-US" dirty="0"/>
              <a:t>O</a:t>
            </a:r>
            <a:r>
              <a:rPr lang="en-US" dirty="0" smtClean="0"/>
              <a:t>rientation </a:t>
            </a:r>
            <a:r>
              <a:rPr lang="en-US" dirty="0" smtClean="0"/>
              <a:t>&amp; </a:t>
            </a:r>
            <a:r>
              <a:rPr lang="en-US" dirty="0" smtClean="0"/>
              <a:t>direction</a:t>
            </a:r>
            <a:endParaRPr lang="en-US" dirty="0" smtClean="0"/>
          </a:p>
        </p:txBody>
      </p:sp>
      <p:sp>
        <p:nvSpPr>
          <p:cNvPr id="5" name="Text Placeholder 4"/>
          <p:cNvSpPr>
            <a:spLocks noGrp="1"/>
          </p:cNvSpPr>
          <p:nvPr>
            <p:ph sz="half" idx="2"/>
          </p:nvPr>
        </p:nvSpPr>
        <p:spPr/>
        <p:txBody>
          <a:bodyPr>
            <a:normAutofit fontScale="92500" lnSpcReduction="10000"/>
          </a:bodyPr>
          <a:lstStyle/>
          <a:p>
            <a:r>
              <a:rPr lang="en-US" dirty="0"/>
              <a:t>S</a:t>
            </a:r>
            <a:r>
              <a:rPr lang="en-US" dirty="0" smtClean="0"/>
              <a:t>patial </a:t>
            </a:r>
            <a:r>
              <a:rPr lang="en-US" dirty="0"/>
              <a:t>classification (regionalization</a:t>
            </a:r>
            <a:r>
              <a:rPr lang="en-US" dirty="0" smtClean="0"/>
              <a:t>)</a:t>
            </a:r>
          </a:p>
          <a:p>
            <a:r>
              <a:rPr lang="en-US" dirty="0"/>
              <a:t>O</a:t>
            </a:r>
            <a:r>
              <a:rPr lang="en-US" dirty="0" smtClean="0"/>
              <a:t>verlay </a:t>
            </a:r>
            <a:r>
              <a:rPr lang="en-US" dirty="0"/>
              <a:t>(spatial aggregation / </a:t>
            </a:r>
            <a:r>
              <a:rPr lang="en-US" dirty="0" smtClean="0"/>
              <a:t>disaggregation</a:t>
            </a:r>
          </a:p>
          <a:p>
            <a:r>
              <a:rPr lang="en-US" dirty="0"/>
              <a:t>I</a:t>
            </a:r>
            <a:r>
              <a:rPr lang="en-US" dirty="0" smtClean="0"/>
              <a:t>ntegration </a:t>
            </a:r>
            <a:r>
              <a:rPr lang="en-US" dirty="0"/>
              <a:t>of geographic features as points, networks, </a:t>
            </a:r>
            <a:r>
              <a:rPr lang="en-US" dirty="0" smtClean="0"/>
              <a:t>regions</a:t>
            </a:r>
          </a:p>
          <a:p>
            <a:r>
              <a:rPr lang="en-US" dirty="0"/>
              <a:t>P</a:t>
            </a:r>
            <a:r>
              <a:rPr lang="en-US" dirty="0" smtClean="0"/>
              <a:t>roximity </a:t>
            </a:r>
            <a:r>
              <a:rPr lang="en-US" dirty="0"/>
              <a:t>&amp; adjacency (distance </a:t>
            </a:r>
            <a:r>
              <a:rPr lang="en-US" dirty="0" smtClean="0"/>
              <a:t>decay</a:t>
            </a:r>
            <a:r>
              <a:rPr lang="en-US" dirty="0"/>
              <a:t>)</a:t>
            </a:r>
            <a:endParaRPr lang="en-US" dirty="0" smtClean="0"/>
          </a:p>
          <a:p>
            <a:r>
              <a:rPr lang="en-US" b="1" dirty="0" smtClean="0"/>
              <a:t>Recognizing</a:t>
            </a:r>
            <a:r>
              <a:rPr lang="en-US" dirty="0" smtClean="0"/>
              <a:t> </a:t>
            </a:r>
            <a:r>
              <a:rPr lang="en-US" dirty="0"/>
              <a:t>spatial forms, e.g., city spatial structures</a:t>
            </a:r>
          </a:p>
          <a:p>
            <a:endParaRPr lang="en-US" dirty="0"/>
          </a:p>
        </p:txBody>
      </p:sp>
      <p:sp>
        <p:nvSpPr>
          <p:cNvPr id="7" name="Rectangle 6"/>
          <p:cNvSpPr/>
          <p:nvPr/>
        </p:nvSpPr>
        <p:spPr>
          <a:xfrm>
            <a:off x="248236" y="2036774"/>
            <a:ext cx="5339763" cy="461665"/>
          </a:xfrm>
          <a:prstGeom prst="rect">
            <a:avLst/>
          </a:prstGeom>
        </p:spPr>
        <p:txBody>
          <a:bodyPr wrap="square">
            <a:spAutoFit/>
          </a:bodyPr>
          <a:lstStyle/>
          <a:p>
            <a:r>
              <a:rPr lang="en-US" sz="2400" dirty="0" smtClean="0">
                <a:latin typeface="Tw Cen MT"/>
                <a:cs typeface="Tw Cen MT"/>
              </a:rPr>
              <a:t>Geographic Thinking &amp; Reasoning</a:t>
            </a:r>
            <a:endParaRPr lang="en-US" sz="2400" dirty="0">
              <a:latin typeface="Tw Cen MT"/>
              <a:cs typeface="Tw Cen MT"/>
            </a:endParaRPr>
          </a:p>
        </p:txBody>
      </p:sp>
    </p:spTree>
    <p:extLst>
      <p:ext uri="{BB962C8B-B14F-4D97-AF65-F5344CB8AC3E}">
        <p14:creationId xmlns:p14="http://schemas.microsoft.com/office/powerpoint/2010/main" val="3974079489"/>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Presidents…</a:t>
            </a:r>
            <a:endParaRPr lang="en-US" dirty="0"/>
          </a:p>
        </p:txBody>
      </p:sp>
      <p:sp>
        <p:nvSpPr>
          <p:cNvPr id="3" name="Text Placeholder 2"/>
          <p:cNvSpPr>
            <a:spLocks noGrp="1"/>
          </p:cNvSpPr>
          <p:nvPr>
            <p:ph type="body" idx="1"/>
          </p:nvPr>
        </p:nvSpPr>
        <p:spPr/>
        <p:txBody>
          <a:bodyPr/>
          <a:lstStyle/>
          <a:p>
            <a:r>
              <a:rPr lang="en-US" dirty="0" err="1" smtClean="0"/>
              <a:t>Reg</a:t>
            </a:r>
            <a:r>
              <a:rPr lang="en-US" dirty="0" smtClean="0"/>
              <a:t> </a:t>
            </a:r>
            <a:r>
              <a:rPr lang="en-US" dirty="0" err="1" smtClean="0"/>
              <a:t>Golledge</a:t>
            </a:r>
            <a:endParaRPr lang="en-US" dirty="0"/>
          </a:p>
        </p:txBody>
      </p:sp>
      <p:sp>
        <p:nvSpPr>
          <p:cNvPr id="4" name="Content Placeholder 3"/>
          <p:cNvSpPr>
            <a:spLocks noGrp="1"/>
          </p:cNvSpPr>
          <p:nvPr>
            <p:ph sz="half" idx="2"/>
          </p:nvPr>
        </p:nvSpPr>
        <p:spPr/>
        <p:txBody>
          <a:bodyPr/>
          <a:lstStyle/>
          <a:p>
            <a:r>
              <a:rPr lang="en-US" i="1" dirty="0" smtClean="0"/>
              <a:t>The Nature of Geographic Knowledge </a:t>
            </a:r>
            <a:r>
              <a:rPr lang="en-US" dirty="0" smtClean="0"/>
              <a:t>(2002)</a:t>
            </a:r>
          </a:p>
          <a:p>
            <a:pPr lvl="1"/>
            <a:r>
              <a:rPr lang="en-US" dirty="0" smtClean="0"/>
              <a:t>Knowing why things are where they are and how and why they are spatially related to other things</a:t>
            </a:r>
            <a:endParaRPr lang="en-US" dirty="0"/>
          </a:p>
        </p:txBody>
      </p:sp>
      <p:sp>
        <p:nvSpPr>
          <p:cNvPr id="5" name="Text Placeholder 4"/>
          <p:cNvSpPr>
            <a:spLocks noGrp="1"/>
          </p:cNvSpPr>
          <p:nvPr>
            <p:ph type="body" sz="quarter" idx="3"/>
          </p:nvPr>
        </p:nvSpPr>
        <p:spPr>
          <a:xfrm>
            <a:off x="5147533" y="2017713"/>
            <a:ext cx="3566161" cy="877887"/>
          </a:xfrm>
        </p:spPr>
        <p:txBody>
          <a:bodyPr/>
          <a:lstStyle/>
          <a:p>
            <a:r>
              <a:rPr lang="en-US" dirty="0" smtClean="0"/>
              <a:t>Geographic Knowledge</a:t>
            </a:r>
            <a:endParaRPr lang="en-US" dirty="0"/>
          </a:p>
        </p:txBody>
      </p:sp>
      <p:sp>
        <p:nvSpPr>
          <p:cNvPr id="6" name="Content Placeholder 5"/>
          <p:cNvSpPr>
            <a:spLocks noGrp="1"/>
          </p:cNvSpPr>
          <p:nvPr>
            <p:ph sz="quarter" idx="4"/>
          </p:nvPr>
        </p:nvSpPr>
        <p:spPr/>
        <p:txBody>
          <a:bodyPr>
            <a:normAutofit/>
          </a:bodyPr>
          <a:lstStyle/>
          <a:p>
            <a:r>
              <a:rPr lang="en-US" b="1" dirty="0" smtClean="0"/>
              <a:t>Observe &amp; apply  </a:t>
            </a:r>
            <a:r>
              <a:rPr lang="en-US" dirty="0" smtClean="0"/>
              <a:t>fundamental geographic principles like location, place, connectivity, interaction, distribution, pattern, hierarchy, distance, direction, orientation, reference frame, geographic association, scale, region, geographic representation</a:t>
            </a:r>
          </a:p>
        </p:txBody>
      </p:sp>
    </p:spTree>
    <p:extLst>
      <p:ext uri="{BB962C8B-B14F-4D97-AF65-F5344CB8AC3E}">
        <p14:creationId xmlns:p14="http://schemas.microsoft.com/office/powerpoint/2010/main" val="440993975"/>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Spatial Citizenship</a:t>
            </a:r>
            <a:endParaRPr lang="en-US" dirty="0"/>
          </a:p>
        </p:txBody>
      </p:sp>
      <p:sp>
        <p:nvSpPr>
          <p:cNvPr id="3" name="Text Placeholder 2"/>
          <p:cNvSpPr>
            <a:spLocks noGrp="1"/>
          </p:cNvSpPr>
          <p:nvPr>
            <p:ph type="body" idx="1"/>
          </p:nvPr>
        </p:nvSpPr>
        <p:spPr/>
        <p:txBody>
          <a:bodyPr/>
          <a:lstStyle/>
          <a:p>
            <a:r>
              <a:rPr lang="en-US" dirty="0" smtClean="0"/>
              <a:t>SPACIT </a:t>
            </a:r>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Learning how to navigate everyday life with respect to</a:t>
            </a:r>
          </a:p>
          <a:p>
            <a:pPr lvl="1"/>
            <a:r>
              <a:rPr lang="en-US" dirty="0" smtClean="0"/>
              <a:t>The physical world</a:t>
            </a:r>
          </a:p>
          <a:p>
            <a:pPr lvl="1"/>
            <a:r>
              <a:rPr lang="en-US" dirty="0" smtClean="0"/>
              <a:t>The meanings attached to physical objects and the environment</a:t>
            </a:r>
          </a:p>
          <a:p>
            <a:pPr lvl="1"/>
            <a:r>
              <a:rPr lang="en-US" dirty="0" smtClean="0"/>
              <a:t>The power relations involved in the production of meaning, including GIS and other instruments to naturalize meaning as well as new forms of collaboration and negotiation of meaning using Web 2.0 applications</a:t>
            </a:r>
            <a:endParaRPr lang="en-US" dirty="0"/>
          </a:p>
        </p:txBody>
      </p:sp>
      <p:sp>
        <p:nvSpPr>
          <p:cNvPr id="5" name="Text Placeholder 4"/>
          <p:cNvSpPr>
            <a:spLocks noGrp="1"/>
          </p:cNvSpPr>
          <p:nvPr>
            <p:ph type="body" sz="quarter" idx="3"/>
          </p:nvPr>
        </p:nvSpPr>
        <p:spPr/>
        <p:txBody>
          <a:bodyPr/>
          <a:lstStyle/>
          <a:p>
            <a:endParaRPr lang="en-US"/>
          </a:p>
        </p:txBody>
      </p:sp>
      <p:pic>
        <p:nvPicPr>
          <p:cNvPr id="7" name="Content Placeholder 6" descr="Screen Shot 2015-04-02 at 1.33.33 PM.png"/>
          <p:cNvPicPr>
            <a:picLocks noGrp="1" noChangeAspect="1"/>
          </p:cNvPicPr>
          <p:nvPr>
            <p:ph sz="quarter" idx="4"/>
          </p:nvPr>
        </p:nvPicPr>
        <p:blipFill>
          <a:blip r:embed="rId3">
            <a:extLst>
              <a:ext uri="{28A0092B-C50C-407E-A947-70E740481C1C}">
                <a14:useLocalDpi xmlns:a14="http://schemas.microsoft.com/office/drawing/2010/main" val="0"/>
              </a:ext>
            </a:extLst>
          </a:blip>
          <a:srcRect l="-4054" r="-4054"/>
          <a:stretch>
            <a:fillRect/>
          </a:stretch>
        </p:blipFill>
        <p:spPr/>
      </p:pic>
    </p:spTree>
    <p:extLst>
      <p:ext uri="{BB962C8B-B14F-4D97-AF65-F5344CB8AC3E}">
        <p14:creationId xmlns:p14="http://schemas.microsoft.com/office/powerpoint/2010/main" val="1804042989"/>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Thinking?</a:t>
            </a:r>
            <a:endParaRPr lang="en-US" dirty="0"/>
          </a:p>
        </p:txBody>
      </p:sp>
      <p:sp>
        <p:nvSpPr>
          <p:cNvPr id="4" name="Picture Placeholder 3"/>
          <p:cNvSpPr>
            <a:spLocks noGrp="1"/>
          </p:cNvSpPr>
          <p:nvPr>
            <p:ph type="pic" idx="1"/>
          </p:nvPr>
        </p:nvSpPr>
        <p:spPr/>
      </p:sp>
      <p:sp>
        <p:nvSpPr>
          <p:cNvPr id="3" name="Content Placeholder 2"/>
          <p:cNvSpPr>
            <a:spLocks noGrp="1"/>
          </p:cNvSpPr>
          <p:nvPr>
            <p:ph type="body" sz="half" idx="2"/>
          </p:nvPr>
        </p:nvSpPr>
        <p:spPr/>
        <p:txBody>
          <a:bodyPr/>
          <a:lstStyle/>
          <a:p>
            <a:r>
              <a:rPr lang="en-US" dirty="0" smtClean="0"/>
              <a:t>It is a cognitive process</a:t>
            </a:r>
          </a:p>
          <a:p>
            <a:r>
              <a:rPr lang="en-US" dirty="0" smtClean="0"/>
              <a:t>It is about </a:t>
            </a:r>
            <a:r>
              <a:rPr lang="en-US" i="1" dirty="0" smtClean="0"/>
              <a:t>how</a:t>
            </a:r>
            <a:r>
              <a:rPr lang="en-US" dirty="0" smtClean="0"/>
              <a:t>, not </a:t>
            </a:r>
            <a:r>
              <a:rPr lang="en-US" i="1" dirty="0" smtClean="0"/>
              <a:t>what</a:t>
            </a:r>
          </a:p>
          <a:p>
            <a:r>
              <a:rPr lang="en-US" dirty="0" smtClean="0"/>
              <a:t>Need to express it in action terms</a:t>
            </a:r>
          </a:p>
          <a:p>
            <a:endParaRPr lang="en-US" dirty="0" smtClean="0"/>
          </a:p>
          <a:p>
            <a:endParaRPr lang="en-US" dirty="0"/>
          </a:p>
        </p:txBody>
      </p:sp>
      <p:pic>
        <p:nvPicPr>
          <p:cNvPr id="5" name="Picture 4" descr="Screen Shot 2015-03-30 at 3.01.40 PM.png"/>
          <p:cNvPicPr>
            <a:picLocks noGrp="1" noChangeAspect="1"/>
          </p:cNvPicPr>
          <p:nvPr/>
        </p:nvPicPr>
        <p:blipFill>
          <a:blip r:embed="rId3">
            <a:extLst>
              <a:ext uri="{28A0092B-C50C-407E-A947-70E740481C1C}">
                <a14:useLocalDpi xmlns:a14="http://schemas.microsoft.com/office/drawing/2010/main" val="0"/>
              </a:ext>
            </a:extLst>
          </a:blip>
          <a:srcRect l="-72783" r="-72783"/>
          <a:stretch>
            <a:fillRect/>
          </a:stretch>
        </p:blipFill>
        <p:spPr>
          <a:xfrm rot="21480000">
            <a:off x="1940167" y="2137049"/>
            <a:ext cx="10027333" cy="4397360"/>
          </a:xfrm>
          <a:prstGeom prst="rect">
            <a:avLst/>
          </a:prstGeom>
        </p:spPr>
      </p:pic>
    </p:spTree>
    <p:extLst>
      <p:ext uri="{BB962C8B-B14F-4D97-AF65-F5344CB8AC3E}">
        <p14:creationId xmlns:p14="http://schemas.microsoft.com/office/powerpoint/2010/main" val="2357208274"/>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a:t>
            </a:r>
            <a:endParaRPr lang="en-US" dirty="0"/>
          </a:p>
        </p:txBody>
      </p:sp>
      <p:sp>
        <p:nvSpPr>
          <p:cNvPr id="4" name="Text Placeholder 3"/>
          <p:cNvSpPr>
            <a:spLocks noGrp="1"/>
          </p:cNvSpPr>
          <p:nvPr>
            <p:ph type="body" idx="1"/>
          </p:nvPr>
        </p:nvSpPr>
        <p:spPr/>
        <p:txBody>
          <a:bodyPr/>
          <a:lstStyle/>
          <a:p>
            <a:endParaRPr lang="en-US"/>
          </a:p>
        </p:txBody>
      </p:sp>
      <p:pic>
        <p:nvPicPr>
          <p:cNvPr id="8" name="Content Placeholder 7" descr="iu-1.jpeg"/>
          <p:cNvPicPr>
            <a:picLocks noGrp="1" noChangeAspect="1"/>
          </p:cNvPicPr>
          <p:nvPr>
            <p:ph sz="half" idx="2"/>
          </p:nvPr>
        </p:nvPicPr>
        <p:blipFill>
          <a:blip r:embed="rId3">
            <a:extLst>
              <a:ext uri="{28A0092B-C50C-407E-A947-70E740481C1C}">
                <a14:useLocalDpi xmlns:a14="http://schemas.microsoft.com/office/drawing/2010/main" val="0"/>
              </a:ext>
            </a:extLst>
          </a:blip>
          <a:srcRect l="8558" r="8558"/>
          <a:stretch>
            <a:fillRect/>
          </a:stretch>
        </p:blipFill>
        <p:spPr/>
      </p:pic>
      <p:sp>
        <p:nvSpPr>
          <p:cNvPr id="6" name="Text Placeholder 5"/>
          <p:cNvSpPr>
            <a:spLocks noGrp="1"/>
          </p:cNvSpPr>
          <p:nvPr>
            <p:ph type="body" sz="quarter" idx="3"/>
          </p:nvPr>
        </p:nvSpPr>
        <p:spPr/>
        <p:txBody>
          <a:bodyPr/>
          <a:lstStyle/>
          <a:p>
            <a:endParaRPr lang="en-US"/>
          </a:p>
        </p:txBody>
      </p:sp>
      <p:pic>
        <p:nvPicPr>
          <p:cNvPr id="9" name="Content Placeholder 8" descr="3.png"/>
          <p:cNvPicPr>
            <a:picLocks noGrp="1" noChangeAspect="1"/>
          </p:cNvPicPr>
          <p:nvPr>
            <p:ph sz="quarter" idx="4"/>
          </p:nvPr>
        </p:nvPicPr>
        <p:blipFill>
          <a:blip r:embed="rId4">
            <a:extLst>
              <a:ext uri="{28A0092B-C50C-407E-A947-70E740481C1C}">
                <a14:useLocalDpi xmlns:a14="http://schemas.microsoft.com/office/drawing/2010/main" val="0"/>
              </a:ext>
            </a:extLst>
          </a:blip>
          <a:srcRect l="-17568" r="-17568"/>
          <a:stretch>
            <a:fillRect/>
          </a:stretch>
        </p:blipFill>
        <p:spPr>
          <a:xfrm>
            <a:off x="5148263" y="3065463"/>
            <a:ext cx="3565525" cy="3211512"/>
          </a:xfrm>
        </p:spPr>
      </p:pic>
    </p:spTree>
    <p:extLst>
      <p:ext uri="{BB962C8B-B14F-4D97-AF65-F5344CB8AC3E}">
        <p14:creationId xmlns:p14="http://schemas.microsoft.com/office/powerpoint/2010/main" val="1782351890"/>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Focus on the course outline.</a:t>
            </a:r>
          </a:p>
          <a:p>
            <a:r>
              <a:rPr lang="en-US" dirty="0" smtClean="0"/>
              <a:t>Stress interconnections across different sections of the course outline.</a:t>
            </a:r>
          </a:p>
          <a:p>
            <a:r>
              <a:rPr lang="en-US" dirty="0" smtClean="0"/>
              <a:t>Reinforce the importance of being familiar with relevant vocabulary.</a:t>
            </a:r>
          </a:p>
          <a:p>
            <a:r>
              <a:rPr lang="en-US" dirty="0" smtClean="0"/>
              <a:t>Stress the importance of a spatial perspective and applying concepts, analyzing spatial processes and linkages, across contexts and scales.</a:t>
            </a:r>
          </a:p>
          <a:p>
            <a:r>
              <a:rPr lang="en-US" dirty="0" smtClean="0"/>
              <a:t>Make sure students understand the models, including their principles, processes, and assumptions.</a:t>
            </a:r>
          </a:p>
          <a:p>
            <a:r>
              <a:rPr lang="en-US" dirty="0" smtClean="0"/>
              <a:t>Train students to be analytical, to focus on the geographic and spatial aspects of questions and to develop process-oriented responses</a:t>
            </a:r>
          </a:p>
          <a:p>
            <a:r>
              <a:rPr lang="en-US" dirty="0" smtClean="0"/>
              <a:t>Integrate current events.</a:t>
            </a:r>
            <a:endParaRPr lang="en-US" dirty="0"/>
          </a:p>
        </p:txBody>
      </p:sp>
    </p:spTree>
    <p:extLst>
      <p:ext uri="{BB962C8B-B14F-4D97-AF65-F5344CB8AC3E}">
        <p14:creationId xmlns:p14="http://schemas.microsoft.com/office/powerpoint/2010/main" val="285283883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1</a:t>
            </a:r>
            <a:endParaRPr lang="en-US" dirty="0"/>
          </a:p>
        </p:txBody>
      </p:sp>
      <p:sp>
        <p:nvSpPr>
          <p:cNvPr id="3" name="Text Placeholder 2"/>
          <p:cNvSpPr>
            <a:spLocks noGrp="1"/>
          </p:cNvSpPr>
          <p:nvPr>
            <p:ph type="body" idx="1"/>
          </p:nvPr>
        </p:nvSpPr>
        <p:spPr/>
        <p:txBody>
          <a:bodyPr/>
          <a:lstStyle/>
          <a:p>
            <a:r>
              <a:rPr lang="en-US" dirty="0" smtClean="0"/>
              <a:t>Peirce Lewis</a:t>
            </a:r>
            <a:endParaRPr lang="en-US" dirty="0"/>
          </a:p>
        </p:txBody>
      </p:sp>
      <p:pic>
        <p:nvPicPr>
          <p:cNvPr id="7" name="Content Placeholder 6" descr="lewis_peirce-save.jpg"/>
          <p:cNvPicPr>
            <a:picLocks noGrp="1" noChangeAspect="1"/>
          </p:cNvPicPr>
          <p:nvPr>
            <p:ph sz="half" idx="2"/>
          </p:nvPr>
        </p:nvPicPr>
        <p:blipFill>
          <a:blip r:embed="rId3">
            <a:extLst>
              <a:ext uri="{28A0092B-C50C-407E-A947-70E740481C1C}">
                <a14:useLocalDpi xmlns:a14="http://schemas.microsoft.com/office/drawing/2010/main" val="0"/>
              </a:ext>
            </a:extLst>
          </a:blip>
          <a:srcRect l="2815" r="2815"/>
          <a:stretch>
            <a:fillRect/>
          </a:stretch>
        </p:blipFill>
        <p:spPr/>
      </p:pic>
      <p:sp>
        <p:nvSpPr>
          <p:cNvPr id="5" name="Text Placeholder 4"/>
          <p:cNvSpPr>
            <a:spLocks noGrp="1"/>
          </p:cNvSpPr>
          <p:nvPr>
            <p:ph type="body" sz="quarter" idx="3"/>
          </p:nvPr>
        </p:nvSpPr>
        <p:spPr>
          <a:xfrm>
            <a:off x="5147533" y="2017713"/>
            <a:ext cx="3766279" cy="877887"/>
          </a:xfrm>
        </p:spPr>
        <p:txBody>
          <a:bodyPr/>
          <a:lstStyle/>
          <a:p>
            <a:r>
              <a:rPr lang="en-US" sz="2000" i="1" dirty="0" smtClean="0"/>
              <a:t>Educating Tomorrow’s Geographers (1985)</a:t>
            </a:r>
            <a:endParaRPr lang="en-US" sz="2000" i="1" dirty="0"/>
          </a:p>
        </p:txBody>
      </p:sp>
      <p:sp>
        <p:nvSpPr>
          <p:cNvPr id="6" name="Content Placeholder 5"/>
          <p:cNvSpPr>
            <a:spLocks noGrp="1"/>
          </p:cNvSpPr>
          <p:nvPr>
            <p:ph sz="quarter" idx="4"/>
          </p:nvPr>
        </p:nvSpPr>
        <p:spPr/>
        <p:txBody>
          <a:bodyPr/>
          <a:lstStyle/>
          <a:p>
            <a:r>
              <a:rPr lang="en-US" dirty="0" smtClean="0"/>
              <a:t>“We need, first and most basic of all to insist that students pay attention to the immediate world that lies all around them—in short—to use their eyes and attach them to their brains.”</a:t>
            </a:r>
          </a:p>
          <a:p>
            <a:pPr marL="0" indent="0">
              <a:buNone/>
            </a:pPr>
            <a:r>
              <a:rPr lang="en-US" dirty="0" smtClean="0"/>
              <a:t>Geographers as reporters of the world, the eyes of the public.</a:t>
            </a:r>
            <a:endParaRPr lang="en-US" dirty="0"/>
          </a:p>
        </p:txBody>
      </p:sp>
    </p:spTree>
    <p:extLst>
      <p:ext uri="{BB962C8B-B14F-4D97-AF65-F5344CB8AC3E}">
        <p14:creationId xmlns:p14="http://schemas.microsoft.com/office/powerpoint/2010/main" val="3115790320"/>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2</a:t>
            </a:r>
            <a:endParaRPr lang="en-US" dirty="0"/>
          </a:p>
        </p:txBody>
      </p:sp>
      <p:sp>
        <p:nvSpPr>
          <p:cNvPr id="3" name="Text Placeholder 2"/>
          <p:cNvSpPr>
            <a:spLocks noGrp="1"/>
          </p:cNvSpPr>
          <p:nvPr>
            <p:ph type="body" idx="1"/>
          </p:nvPr>
        </p:nvSpPr>
        <p:spPr/>
        <p:txBody>
          <a:bodyPr/>
          <a:lstStyle/>
          <a:p>
            <a:r>
              <a:rPr lang="en-US" dirty="0" smtClean="0"/>
              <a:t>Peirce Lewis</a:t>
            </a:r>
            <a:endParaRPr lang="en-US" dirty="0"/>
          </a:p>
        </p:txBody>
      </p:sp>
      <p:pic>
        <p:nvPicPr>
          <p:cNvPr id="7" name="Content Placeholder 6" descr="lewis_peirce-save.jpg"/>
          <p:cNvPicPr>
            <a:picLocks noGrp="1" noChangeAspect="1"/>
          </p:cNvPicPr>
          <p:nvPr>
            <p:ph sz="half" idx="2"/>
          </p:nvPr>
        </p:nvPicPr>
        <p:blipFill>
          <a:blip r:embed="rId3">
            <a:extLst>
              <a:ext uri="{28A0092B-C50C-407E-A947-70E740481C1C}">
                <a14:useLocalDpi xmlns:a14="http://schemas.microsoft.com/office/drawing/2010/main" val="0"/>
              </a:ext>
            </a:extLst>
          </a:blip>
          <a:srcRect l="2815" r="2815"/>
          <a:stretch>
            <a:fillRect/>
          </a:stretch>
        </p:blipFill>
        <p:spPr/>
      </p:pic>
      <p:sp>
        <p:nvSpPr>
          <p:cNvPr id="5" name="Text Placeholder 4"/>
          <p:cNvSpPr>
            <a:spLocks noGrp="1"/>
          </p:cNvSpPr>
          <p:nvPr>
            <p:ph type="body" sz="quarter" idx="3"/>
          </p:nvPr>
        </p:nvSpPr>
        <p:spPr>
          <a:xfrm>
            <a:off x="5147533" y="2017713"/>
            <a:ext cx="3766279" cy="877887"/>
          </a:xfrm>
        </p:spPr>
        <p:txBody>
          <a:bodyPr/>
          <a:lstStyle/>
          <a:p>
            <a:r>
              <a:rPr lang="en-US" sz="2000" i="1" dirty="0" smtClean="0"/>
              <a:t>Educating Tomorrow’s Geographers (1985)</a:t>
            </a:r>
            <a:endParaRPr lang="en-US" sz="2000" i="1" dirty="0"/>
          </a:p>
        </p:txBody>
      </p:sp>
      <p:sp>
        <p:nvSpPr>
          <p:cNvPr id="6" name="Content Placeholder 5"/>
          <p:cNvSpPr>
            <a:spLocks noGrp="1"/>
          </p:cNvSpPr>
          <p:nvPr>
            <p:ph sz="quarter" idx="4"/>
          </p:nvPr>
        </p:nvSpPr>
        <p:spPr/>
        <p:txBody>
          <a:bodyPr/>
          <a:lstStyle/>
          <a:p>
            <a:r>
              <a:rPr lang="en-US" dirty="0" smtClean="0"/>
              <a:t>“To write good stuff, students have to read good stuff.”</a:t>
            </a:r>
            <a:endParaRPr lang="en-US" dirty="0"/>
          </a:p>
        </p:txBody>
      </p:sp>
    </p:spTree>
    <p:extLst>
      <p:ext uri="{BB962C8B-B14F-4D97-AF65-F5344CB8AC3E}">
        <p14:creationId xmlns:p14="http://schemas.microsoft.com/office/powerpoint/2010/main" val="299124143"/>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3</a:t>
            </a:r>
            <a:endParaRPr lang="en-US" dirty="0"/>
          </a:p>
        </p:txBody>
      </p:sp>
      <p:sp>
        <p:nvSpPr>
          <p:cNvPr id="3" name="Text Placeholder 2"/>
          <p:cNvSpPr>
            <a:spLocks noGrp="1"/>
          </p:cNvSpPr>
          <p:nvPr>
            <p:ph type="body" idx="1"/>
          </p:nvPr>
        </p:nvSpPr>
        <p:spPr/>
        <p:txBody>
          <a:bodyPr/>
          <a:lstStyle/>
          <a:p>
            <a:r>
              <a:rPr lang="en-US" dirty="0" smtClean="0"/>
              <a:t>Peirce Lewis</a:t>
            </a:r>
            <a:endParaRPr lang="en-US" dirty="0"/>
          </a:p>
        </p:txBody>
      </p:sp>
      <p:pic>
        <p:nvPicPr>
          <p:cNvPr id="7" name="Content Placeholder 6" descr="lewis_peirce-save.jpg"/>
          <p:cNvPicPr>
            <a:picLocks noGrp="1" noChangeAspect="1"/>
          </p:cNvPicPr>
          <p:nvPr>
            <p:ph sz="half" idx="2"/>
          </p:nvPr>
        </p:nvPicPr>
        <p:blipFill>
          <a:blip r:embed="rId3">
            <a:extLst>
              <a:ext uri="{28A0092B-C50C-407E-A947-70E740481C1C}">
                <a14:useLocalDpi xmlns:a14="http://schemas.microsoft.com/office/drawing/2010/main" val="0"/>
              </a:ext>
            </a:extLst>
          </a:blip>
          <a:srcRect l="2815" r="2815"/>
          <a:stretch>
            <a:fillRect/>
          </a:stretch>
        </p:blipFill>
        <p:spPr/>
      </p:pic>
      <p:sp>
        <p:nvSpPr>
          <p:cNvPr id="5" name="Text Placeholder 4"/>
          <p:cNvSpPr>
            <a:spLocks noGrp="1"/>
          </p:cNvSpPr>
          <p:nvPr>
            <p:ph type="body" sz="quarter" idx="3"/>
          </p:nvPr>
        </p:nvSpPr>
        <p:spPr>
          <a:xfrm>
            <a:off x="5147533" y="2017713"/>
            <a:ext cx="3766279" cy="877887"/>
          </a:xfrm>
        </p:spPr>
        <p:txBody>
          <a:bodyPr/>
          <a:lstStyle/>
          <a:p>
            <a:r>
              <a:rPr lang="en-US" sz="2000" i="1" dirty="0" smtClean="0"/>
              <a:t>Educating Tomorrow’s Geographers (1985)</a:t>
            </a:r>
            <a:endParaRPr lang="en-US" sz="2000" i="1" dirty="0"/>
          </a:p>
        </p:txBody>
      </p:sp>
      <p:sp>
        <p:nvSpPr>
          <p:cNvPr id="6" name="Content Placeholder 5"/>
          <p:cNvSpPr>
            <a:spLocks noGrp="1"/>
          </p:cNvSpPr>
          <p:nvPr>
            <p:ph sz="quarter" idx="4"/>
          </p:nvPr>
        </p:nvSpPr>
        <p:spPr/>
        <p:txBody>
          <a:bodyPr/>
          <a:lstStyle/>
          <a:p>
            <a:r>
              <a:rPr lang="en-US" dirty="0" smtClean="0"/>
              <a:t>“We need to reinforce their training in two major related fields: physical geography on the one hand, history on the other.”</a:t>
            </a:r>
            <a:endParaRPr lang="en-US" dirty="0"/>
          </a:p>
        </p:txBody>
      </p:sp>
    </p:spTree>
    <p:extLst>
      <p:ext uri="{BB962C8B-B14F-4D97-AF65-F5344CB8AC3E}">
        <p14:creationId xmlns:p14="http://schemas.microsoft.com/office/powerpoint/2010/main" val="2395804578"/>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4</a:t>
            </a:r>
            <a:endParaRPr lang="en-US" dirty="0"/>
          </a:p>
        </p:txBody>
      </p:sp>
      <p:sp>
        <p:nvSpPr>
          <p:cNvPr id="3" name="Text Placeholder 2"/>
          <p:cNvSpPr>
            <a:spLocks noGrp="1"/>
          </p:cNvSpPr>
          <p:nvPr>
            <p:ph type="body" idx="1"/>
          </p:nvPr>
        </p:nvSpPr>
        <p:spPr/>
        <p:txBody>
          <a:bodyPr/>
          <a:lstStyle/>
          <a:p>
            <a:r>
              <a:rPr lang="en-US" dirty="0" smtClean="0"/>
              <a:t>Peirce Lewis</a:t>
            </a:r>
            <a:endParaRPr lang="en-US" dirty="0"/>
          </a:p>
        </p:txBody>
      </p:sp>
      <p:pic>
        <p:nvPicPr>
          <p:cNvPr id="7" name="Content Placeholder 6" descr="lewis_peirce-save.jpg"/>
          <p:cNvPicPr>
            <a:picLocks noGrp="1" noChangeAspect="1"/>
          </p:cNvPicPr>
          <p:nvPr>
            <p:ph sz="half" idx="2"/>
          </p:nvPr>
        </p:nvPicPr>
        <p:blipFill>
          <a:blip r:embed="rId3">
            <a:extLst>
              <a:ext uri="{28A0092B-C50C-407E-A947-70E740481C1C}">
                <a14:useLocalDpi xmlns:a14="http://schemas.microsoft.com/office/drawing/2010/main" val="0"/>
              </a:ext>
            </a:extLst>
          </a:blip>
          <a:srcRect l="2815" r="2815"/>
          <a:stretch>
            <a:fillRect/>
          </a:stretch>
        </p:blipFill>
        <p:spPr/>
      </p:pic>
      <p:sp>
        <p:nvSpPr>
          <p:cNvPr id="5" name="Text Placeholder 4"/>
          <p:cNvSpPr>
            <a:spLocks noGrp="1"/>
          </p:cNvSpPr>
          <p:nvPr>
            <p:ph type="body" sz="quarter" idx="3"/>
          </p:nvPr>
        </p:nvSpPr>
        <p:spPr>
          <a:xfrm>
            <a:off x="5147533" y="2017713"/>
            <a:ext cx="3766279" cy="877887"/>
          </a:xfrm>
        </p:spPr>
        <p:txBody>
          <a:bodyPr/>
          <a:lstStyle/>
          <a:p>
            <a:r>
              <a:rPr lang="en-US" sz="2000" i="1" dirty="0" smtClean="0"/>
              <a:t>Educating Tomorrow’s Geographers (1985)</a:t>
            </a:r>
            <a:endParaRPr lang="en-US" sz="2000" i="1" dirty="0"/>
          </a:p>
        </p:txBody>
      </p:sp>
      <p:sp>
        <p:nvSpPr>
          <p:cNvPr id="6" name="Content Placeholder 5"/>
          <p:cNvSpPr>
            <a:spLocks noGrp="1"/>
          </p:cNvSpPr>
          <p:nvPr>
            <p:ph sz="quarter" idx="4"/>
          </p:nvPr>
        </p:nvSpPr>
        <p:spPr/>
        <p:txBody>
          <a:bodyPr/>
          <a:lstStyle/>
          <a:p>
            <a:r>
              <a:rPr lang="en-US" dirty="0" smtClean="0"/>
              <a:t>“Don’t let anybody chill your enthusiasm for the world.</a:t>
            </a:r>
            <a:endParaRPr lang="en-US" dirty="0"/>
          </a:p>
        </p:txBody>
      </p:sp>
    </p:spTree>
    <p:extLst>
      <p:ext uri="{BB962C8B-B14F-4D97-AF65-F5344CB8AC3E}">
        <p14:creationId xmlns:p14="http://schemas.microsoft.com/office/powerpoint/2010/main" val="4259118279"/>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4</a:t>
            </a:r>
            <a:endParaRPr lang="en-US" dirty="0"/>
          </a:p>
        </p:txBody>
      </p:sp>
      <p:sp>
        <p:nvSpPr>
          <p:cNvPr id="3" name="Text Placeholder 2"/>
          <p:cNvSpPr>
            <a:spLocks noGrp="1"/>
          </p:cNvSpPr>
          <p:nvPr>
            <p:ph type="body" idx="1"/>
          </p:nvPr>
        </p:nvSpPr>
        <p:spPr/>
        <p:txBody>
          <a:bodyPr/>
          <a:lstStyle/>
          <a:p>
            <a:r>
              <a:rPr lang="en-US" dirty="0" smtClean="0"/>
              <a:t>Eros</a:t>
            </a:r>
            <a:endParaRPr lang="en-US" dirty="0"/>
          </a:p>
        </p:txBody>
      </p:sp>
      <p:sp>
        <p:nvSpPr>
          <p:cNvPr id="5" name="Text Placeholder 4"/>
          <p:cNvSpPr>
            <a:spLocks noGrp="1"/>
          </p:cNvSpPr>
          <p:nvPr>
            <p:ph type="body" sz="quarter" idx="3"/>
          </p:nvPr>
        </p:nvSpPr>
        <p:spPr>
          <a:xfrm>
            <a:off x="5147533" y="2017713"/>
            <a:ext cx="3766279" cy="877887"/>
          </a:xfrm>
        </p:spPr>
        <p:txBody>
          <a:bodyPr/>
          <a:lstStyle/>
          <a:p>
            <a:r>
              <a:rPr lang="en-US" sz="2000" i="1" dirty="0" smtClean="0"/>
              <a:t>Educating Tomorrow’s Geographers (1985)</a:t>
            </a:r>
            <a:endParaRPr lang="en-US" sz="2000" i="1" dirty="0"/>
          </a:p>
        </p:txBody>
      </p:sp>
      <p:sp>
        <p:nvSpPr>
          <p:cNvPr id="6" name="Content Placeholder 5"/>
          <p:cNvSpPr>
            <a:spLocks noGrp="1"/>
          </p:cNvSpPr>
          <p:nvPr>
            <p:ph sz="quarter" idx="4"/>
          </p:nvPr>
        </p:nvSpPr>
        <p:spPr/>
        <p:txBody>
          <a:bodyPr/>
          <a:lstStyle/>
          <a:p>
            <a:r>
              <a:rPr lang="en-US" dirty="0" smtClean="0"/>
              <a:t>“Don’t let anybody chill your enthusiasm for the world.</a:t>
            </a:r>
            <a:endParaRPr lang="en-US" dirty="0"/>
          </a:p>
        </p:txBody>
      </p:sp>
      <p:pic>
        <p:nvPicPr>
          <p:cNvPr id="8" name="Content Placeholder 7" descr="eros.jpg"/>
          <p:cNvPicPr>
            <a:picLocks noGrp="1" noChangeAspect="1"/>
          </p:cNvPicPr>
          <p:nvPr>
            <p:ph sz="half" idx="2"/>
          </p:nvPr>
        </p:nvPicPr>
        <p:blipFill>
          <a:blip r:embed="rId3">
            <a:extLst>
              <a:ext uri="{28A0092B-C50C-407E-A947-70E740481C1C}">
                <a14:useLocalDpi xmlns:a14="http://schemas.microsoft.com/office/drawing/2010/main" val="0"/>
              </a:ext>
            </a:extLst>
          </a:blip>
          <a:srcRect l="7387" r="7387"/>
          <a:stretch>
            <a:fillRect/>
          </a:stretch>
        </p:blipFill>
        <p:spPr/>
      </p:pic>
    </p:spTree>
    <p:extLst>
      <p:ext uri="{BB962C8B-B14F-4D97-AF65-F5344CB8AC3E}">
        <p14:creationId xmlns:p14="http://schemas.microsoft.com/office/powerpoint/2010/main" val="1110250588"/>
      </p:ext>
    </p:extLst>
  </p:cSld>
  <p:clrMapOvr>
    <a:masterClrMapping/>
  </p:clrMapOvr>
  <p:transition xmlns:p14="http://schemas.microsoft.com/office/powerpoint/2010/main" spd="med">
    <p:push/>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geog404">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erspective">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geog404.potx</Template>
  <TotalTime>13185</TotalTime>
  <Words>2943</Words>
  <Application>Microsoft Macintosh PowerPoint</Application>
  <PresentationFormat>On-screen Show (4:3)</PresentationFormat>
  <Paragraphs>290</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geog404</vt:lpstr>
      <vt:lpstr>Best Practices in Teaching APHG</vt:lpstr>
      <vt:lpstr>Embarrassment</vt:lpstr>
      <vt:lpstr>Three Types of Thinking </vt:lpstr>
      <vt:lpstr>Geographic Thought ≠ Geographic Thinking</vt:lpstr>
      <vt:lpstr>US Geography Education</vt:lpstr>
      <vt:lpstr>Geographic Practices</vt:lpstr>
      <vt:lpstr>QAA Subject Benchmark Statement</vt:lpstr>
      <vt:lpstr>Necessary But Not Sufficient</vt:lpstr>
      <vt:lpstr>Past Presidents…</vt:lpstr>
      <vt:lpstr>Past Presidents…</vt:lpstr>
      <vt:lpstr>Past Presidents…</vt:lpstr>
      <vt:lpstr>Past Presidents…</vt:lpstr>
      <vt:lpstr>Past Presidents…</vt:lpstr>
      <vt:lpstr>Past Presidents…</vt:lpstr>
      <vt:lpstr>Past Presidents…</vt:lpstr>
      <vt:lpstr>Spatial Citizenship</vt:lpstr>
      <vt:lpstr>Geographic Thinking?</vt:lpstr>
      <vt:lpstr>Best Practices</vt:lpstr>
      <vt:lpstr>Best Practices</vt:lpstr>
      <vt:lpstr>Advice: 1</vt:lpstr>
      <vt:lpstr>Advice: 2</vt:lpstr>
      <vt:lpstr>Advice: 3</vt:lpstr>
      <vt:lpstr>Advice: 4</vt:lpstr>
      <vt:lpstr>Advice: 4</vt:lpstr>
    </vt:vector>
  </TitlesOfParts>
  <Company>Texas A&amp;M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Bednarz</dc:creator>
  <cp:lastModifiedBy>Sarah Bednarz</cp:lastModifiedBy>
  <cp:revision>89</cp:revision>
  <cp:lastPrinted>2015-05-27T16:54:50Z</cp:lastPrinted>
  <dcterms:created xsi:type="dcterms:W3CDTF">2015-02-09T16:49:52Z</dcterms:created>
  <dcterms:modified xsi:type="dcterms:W3CDTF">2015-06-02T22:22:10Z</dcterms:modified>
</cp:coreProperties>
</file>