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9"/>
  </p:sldMasterIdLst>
  <p:notesMasterIdLst>
    <p:notesMasterId r:id="rId34"/>
  </p:notesMasterIdLst>
  <p:sldIdLst>
    <p:sldId id="335" r:id="rId10"/>
    <p:sldId id="336" r:id="rId11"/>
    <p:sldId id="258" r:id="rId12"/>
    <p:sldId id="331" r:id="rId13"/>
    <p:sldId id="309" r:id="rId14"/>
    <p:sldId id="316" r:id="rId15"/>
    <p:sldId id="322" r:id="rId16"/>
    <p:sldId id="281" r:id="rId17"/>
    <p:sldId id="276" r:id="rId18"/>
    <p:sldId id="332" r:id="rId19"/>
    <p:sldId id="321" r:id="rId20"/>
    <p:sldId id="315" r:id="rId21"/>
    <p:sldId id="333" r:id="rId22"/>
    <p:sldId id="308" r:id="rId23"/>
    <p:sldId id="323" r:id="rId24"/>
    <p:sldId id="307" r:id="rId25"/>
    <p:sldId id="287" r:id="rId26"/>
    <p:sldId id="324" r:id="rId27"/>
    <p:sldId id="283" r:id="rId28"/>
    <p:sldId id="325" r:id="rId29"/>
    <p:sldId id="284" r:id="rId30"/>
    <p:sldId id="334" r:id="rId31"/>
    <p:sldId id="310" r:id="rId32"/>
    <p:sldId id="31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83EBD-0D27-C849-945F-A37370FA2B58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856D8-A469-6A42-80C1-2E7B602DC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46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06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B08D0E-D294-461D-8B9A-C715CE5559F2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7CE989-FCF7-4B5A-96D4-0D9CA1D0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9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199D0-B983-4B24-9330-64B7BB703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1538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9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pinterest.com/geogeducation/" TargetMode="External"/><Relationship Id="rId13" Type="http://schemas.openxmlformats.org/officeDocument/2006/relationships/image" Target="../media/image8.png"/><Relationship Id="rId18" Type="http://schemas.openxmlformats.org/officeDocument/2006/relationships/hyperlink" Target="http://geographyeducation.tumblr.com/" TargetMode="External"/><Relationship Id="rId3" Type="http://schemas.openxmlformats.org/officeDocument/2006/relationships/image" Target="../media/image2.jpe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hyperlink" Target="http://twitter.com/ProfessorDixon" TargetMode="External"/><Relationship Id="rId17" Type="http://schemas.openxmlformats.org/officeDocument/2006/relationships/image" Target="../media/image10.png"/><Relationship Id="rId2" Type="http://schemas.openxmlformats.org/officeDocument/2006/relationships/hyperlink" Target="http://www.scoop.it/t/geography-education/p/1743107787/the-artist-behind-the-apple-globe" TargetMode="External"/><Relationship Id="rId16" Type="http://schemas.openxmlformats.org/officeDocument/2006/relationships/hyperlink" Target="http://rigea.org/" TargetMode="External"/><Relationship Id="rId20" Type="http://schemas.openxmlformats.org/officeDocument/2006/relationships/hyperlink" Target="https://instagram.com/professordix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oop.it/t/geography-education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4.jpeg"/><Relationship Id="rId15" Type="http://schemas.openxmlformats.org/officeDocument/2006/relationships/image" Target="../media/image9.png"/><Relationship Id="rId10" Type="http://schemas.openxmlformats.org/officeDocument/2006/relationships/hyperlink" Target="http://www.facebook.com/geographyeducation" TargetMode="External"/><Relationship Id="rId19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6.png"/><Relationship Id="rId14" Type="http://schemas.openxmlformats.org/officeDocument/2006/relationships/hyperlink" Target="http://geographyeducation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o.org/docrep/009/a0750e/a0750e00.ht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eographyeducation.org/2015/03/03/teaching-the-geography-of-food/" TargetMode="External"/><Relationship Id="rId4" Type="http://schemas.openxmlformats.org/officeDocument/2006/relationships/hyperlink" Target="http://blog.education.nationalgeographic.com/2015/02/25/teaching-the-geography-of-food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scoop.it/t/geography-education?q=malthu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://www.scoop.it/t/geography-education/p/4030012410/2014/10/17/feeding-our-hungry-plane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sco.lt/79t1xx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hyperlink" Target="http://www.scoop.it/t/geography-education?q=ogallala" TargetMode="External"/><Relationship Id="rId4" Type="http://schemas.openxmlformats.org/officeDocument/2006/relationships/hyperlink" Target="http://www.scoop.it/t/geography-education/p/4001927804/2013/05/20/an-underground-pool-drying-u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scoop.it/t/geography-education?q=quiz+food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edcommunity.esri.com/Resources/Collections/human_geoinquiries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scoop.it/t/geography-education/p/3998052932/2013/03/10/in-a-grain-of-golden-rice-a-world-of-controversy-over-gmo-foods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sco.lt/85NLA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hyperlink" Target="http://www.scoop.it/t/geography-education?q=spoof" TargetMode="External"/><Relationship Id="rId4" Type="http://schemas.openxmlformats.org/officeDocument/2006/relationships/hyperlink" Target="http://www.scoop.it/t/geography-education/p/4006403097/2013/08/21/ramen-to-the-rescue-how-instant-noodles-fight-global-hung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scoop.it/t/geography-education?q=hunger+food+insecurit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scoop.it/t/geography-education?q=eating+insec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scoop.it/t/geography-education?q=shanghai+cuisin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://www.scoop.it/t/geography-education?q=currywurs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sco.lt/4n1qwT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coop.it/t/geography-education/p/4005179581/2013/07/25/nytimes-video-cultivating-dinner" TargetMode="External"/><Relationship Id="rId5" Type="http://schemas.openxmlformats.org/officeDocument/2006/relationships/image" Target="../media/image31.png"/><Relationship Id="rId4" Type="http://schemas.openxmlformats.org/officeDocument/2006/relationships/hyperlink" Target="http://www.scoop.it/t/geography-education?q=data+driven+far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sco.lt/7uNlab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coop.it/t/geography-education/p/4009688284/2013/10/22/smarter-food-does-big-farming-mean-bad-farming" TargetMode="External"/><Relationship Id="rId5" Type="http://schemas.openxmlformats.org/officeDocument/2006/relationships/image" Target="../media/image33.png"/><Relationship Id="rId4" Type="http://schemas.openxmlformats.org/officeDocument/2006/relationships/hyperlink" Target="http://www.scoop.it/t/geography-education?q=feeding+the+whole+worl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scoop.it/t/geography-education?q=chills+eggs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hyperlink" Target="http://www.scoop.it/t/geography-education?q=red+deliciou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sco.lt/97owj3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hyperlink" Target="http://www.scoop.it/t/geography-education?q=food+waste" TargetMode="External"/><Relationship Id="rId4" Type="http://schemas.openxmlformats.org/officeDocument/2006/relationships/hyperlink" Target="http://www.scoop.it/t/geography-education/p/2906246925/2012/10/07/the-global-food-waste-scanda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sco.lt/5vGjc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hyperlink" Target="http://www.scoop.it/t/geography-education?q=bacon+pork" TargetMode="External"/><Relationship Id="rId4" Type="http://schemas.openxmlformats.org/officeDocument/2006/relationships/hyperlink" Target="http://www.scoop.it/t/geography-education/p/4008094484/2013/09/23/factory-food-from-above-images-of-industrial-farm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lobal_Hunger_Index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op.it/t/geography-education/p/3996047080/2013/02/06/so-god-made-a-latino-farmer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://sco.lt/6MEguf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hyperlink" Target="http://www.scoop.it/t/geography-education/p/4052339263/2015/09/26/overpackaged-foods" TargetMode="External"/><Relationship Id="rId4" Type="http://schemas.openxmlformats.org/officeDocument/2006/relationships/hyperlink" Target="http://www.scoop.it/t/geography-education/p/3998143410/2013/03/10/mcdonald-s-packagin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op.it/t/geography-education/?tag=locavore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://www.scoop.it/t/geography-education?q=rethinking+agriculture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hyperlink" Target="http://www.scoop.it/t/geography-education/p/4051900275/2015/09/28/food-processin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hyperlink" Target="http://www.scoop.it/t/geography-education/p/1192434806/2012/02/13/agriculture-back-to-the-start" TargetMode="External"/><Relationship Id="rId2" Type="http://schemas.openxmlformats.org/officeDocument/2006/relationships/hyperlink" Target="http://sco.lt/63DGYD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coop.it/t/geography-education/p/4008676275/2013/10/03/chipotle-s-gamble" TargetMode="External"/><Relationship Id="rId5" Type="http://schemas.openxmlformats.org/officeDocument/2006/relationships/image" Target="../media/image54.png"/><Relationship Id="rId4" Type="http://schemas.openxmlformats.org/officeDocument/2006/relationships/hyperlink" Target="http://sco.lt/5bP8p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hyperlink" Target="http://www.scoop.it/t/geography-education/p/3997243571/2013/02/20/what-you-need-to-know-about-genetically-engineered-food" TargetMode="External"/><Relationship Id="rId2" Type="http://schemas.openxmlformats.org/officeDocument/2006/relationships/hyperlink" Target="http://sco.lt/71JpLN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hyperlink" Target="http://www.scoop.it/t/geography-education?q=genetically+engineered" TargetMode="External"/><Relationship Id="rId4" Type="http://schemas.openxmlformats.org/officeDocument/2006/relationships/hyperlink" Target="http://www.scoop.it/t/geography-education/p/1419632330/2012/03/14/genetically-modified-foo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572735"/>
            <a:ext cx="91440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Teaching the Geography of Food</a:t>
            </a:r>
            <a:endParaRPr lang="en-US" sz="44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1" name="Picture 10" descr="applemap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242077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12" descr="Profile PixEarthView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5" y="19543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3" descr="Geography19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0"/>
            <a:ext cx="24955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0" y="4312375"/>
            <a:ext cx="2779500" cy="191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964" y="4265977"/>
            <a:ext cx="836836" cy="83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890" y="4312375"/>
            <a:ext cx="721310" cy="72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65" y="4279200"/>
            <a:ext cx="828829" cy="81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425" y="5430972"/>
            <a:ext cx="1017270" cy="1017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14764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932" y="5430972"/>
            <a:ext cx="969792" cy="96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hlinkClick r:id="rId20"/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67187" y="5430972"/>
            <a:ext cx="969792" cy="96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39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8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Teaching the Geography of Food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968438"/>
            <a:ext cx="7620000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4965827"/>
            <a:ext cx="4617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Caloric intact and u</a:t>
            </a:r>
            <a:r>
              <a:rPr lang="en-US" dirty="0" smtClean="0"/>
              <a:t>ndernourishment </a:t>
            </a:r>
            <a:r>
              <a:rPr lang="en-US" dirty="0"/>
              <a:t>(</a:t>
            </a:r>
            <a:r>
              <a:rPr lang="en-US" dirty="0">
                <a:hlinkClick r:id="rId3"/>
              </a:rPr>
              <a:t>Source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7476" y="6329486"/>
            <a:ext cx="892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http://blog.education.nationalgeographic.com/2015/02/25/teaching-the-geography-of-food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476" y="5715000"/>
            <a:ext cx="7497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http://geographyeducation.org/2015/03/03/teaching-the-geography-of-food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36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3048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Teach with Population</a:t>
            </a:r>
            <a:endParaRPr lang="en-US" sz="2400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3657600" cy="437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6172200"/>
            <a:ext cx="4939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www.scoop.it/t/geography-education?q=malthus</a:t>
            </a:r>
            <a:r>
              <a:rPr lang="en-US" sz="1600" dirty="0" smtClean="0"/>
              <a:t>  </a:t>
            </a:r>
            <a:endParaRPr lang="en-US" sz="1600" dirty="0"/>
          </a:p>
        </p:txBody>
      </p:sp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6325" y="1295400"/>
            <a:ext cx="3952875" cy="3667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6800" y="53340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www.scoop.it/t/geography-education/p/4030012410/2014/10/17/feeding-our-hungry-planet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22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13532" y="125968"/>
            <a:ext cx="4038600" cy="1143000"/>
          </a:xfrm>
        </p:spPr>
        <p:txBody>
          <a:bodyPr/>
          <a:lstStyle/>
          <a:p>
            <a:pPr algn="l"/>
            <a:r>
              <a:rPr lang="en-US" altLang="en-US" dirty="0" smtClean="0"/>
              <a:t>Include Environmental Issues…</a:t>
            </a:r>
            <a:endParaRPr lang="en-US" altLang="en-US" dirty="0" smtClean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915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553" y="19334"/>
            <a:ext cx="437744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6188459"/>
            <a:ext cx="28287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hlinkClick r:id="rId4"/>
              </a:rPr>
              <a:t>http://</a:t>
            </a:r>
            <a:r>
              <a:rPr lang="en-US" sz="1050" dirty="0" smtClean="0">
                <a:hlinkClick r:id="rId4"/>
              </a:rPr>
              <a:t>www.scoop.it/t/geography-education/p/4001927804/2013/05/20/an-underground-pool-drying-up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pic>
        <p:nvPicPr>
          <p:cNvPr id="4098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12" y="2161674"/>
            <a:ext cx="2754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649" y="4864268"/>
            <a:ext cx="354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www.scoop.it/t/geography-education?q=ogallala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6048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685800" y="11942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Use Maps and data…</a:t>
            </a:r>
            <a:endParaRPr lang="en-US" altLang="en-US" dirty="0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4" y="804350"/>
            <a:ext cx="349567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591" y="4282460"/>
            <a:ext cx="26500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hlinkClick r:id="rId2"/>
              </a:rPr>
              <a:t>http://</a:t>
            </a:r>
            <a:r>
              <a:rPr lang="en-US" sz="800" dirty="0" smtClean="0">
                <a:hlinkClick r:id="rId2"/>
              </a:rPr>
              <a:t>www.scoop.it/t/geography-education?q=quiz+food</a:t>
            </a:r>
            <a:r>
              <a:rPr lang="en-US" sz="800" dirty="0" smtClean="0"/>
              <a:t> </a:t>
            </a:r>
            <a:endParaRPr lang="en-US" sz="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627" y="2669731"/>
            <a:ext cx="6355781" cy="32010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6023949"/>
            <a:ext cx="7132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edcommunity.esri.com/Resources/Collections/human_geoinquiries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192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696036" y="170451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Development Matters: concerns are place-specific</a:t>
            </a:r>
            <a:endParaRPr lang="en-US" altLang="en-US" dirty="0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pic>
        <p:nvPicPr>
          <p:cNvPr id="5120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24579"/>
            <a:ext cx="3931618" cy="381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6416227"/>
            <a:ext cx="59980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2"/>
              </a:rPr>
              <a:t>http://</a:t>
            </a:r>
            <a:r>
              <a:rPr lang="en-US" sz="1100" dirty="0" smtClean="0">
                <a:hlinkClick r:id="rId2"/>
              </a:rPr>
              <a:t>www.scoop.it/t/geography-education/p/3998052932/2013/03/10/in-a-grain-of-golden-rice-a-world-of-controversy-over-gmo-foods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248" y="1691680"/>
            <a:ext cx="4797968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919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04800" y="209490"/>
            <a:ext cx="8237419" cy="1143000"/>
          </a:xfrm>
        </p:spPr>
        <p:txBody>
          <a:bodyPr/>
          <a:lstStyle/>
          <a:p>
            <a:r>
              <a:rPr lang="en-US" altLang="en-US" dirty="0" smtClean="0"/>
              <a:t>Levels of Development change the nature of the main concerns…</a:t>
            </a:r>
            <a:endParaRPr lang="en-US" altLang="en-US" dirty="0" smtClean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pic>
        <p:nvPicPr>
          <p:cNvPr id="4813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4" y="1714500"/>
            <a:ext cx="46196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94" y="6429345"/>
            <a:ext cx="4424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www.scoop.it/t/geography-education/p/4006403097/2013/08/21/ramen-to-the-rescue-how-instant-noodles-fight-global-hunger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3" name="Picture 2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7270" y="1709382"/>
            <a:ext cx="3535986" cy="41456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62600" y="6429345"/>
            <a:ext cx="3561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5"/>
              </a:rPr>
              <a:t>http://www.scoop.it/t/geography-education?q=spoof</a:t>
            </a:r>
            <a:r>
              <a:rPr lang="en-US" sz="1200" dirty="0"/>
              <a:t>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159724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743274"/>
            <a:ext cx="4648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Redirection of food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Destruction of capacity to grow food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Neglect of the starving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 Rare in democracies, connected with authoritarian regimes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3048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Political Geography</a:t>
            </a:r>
            <a:endParaRPr lang="en-US" sz="4000" dirty="0" smtClean="0"/>
          </a:p>
          <a:p>
            <a:pPr algn="ctr"/>
            <a:r>
              <a:rPr lang="en-US" sz="2400" dirty="0" smtClean="0"/>
              <a:t>Famines reflect lack of power more than lack of food</a:t>
            </a:r>
            <a:endParaRPr lang="en-US" sz="1400" dirty="0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00200"/>
            <a:ext cx="3664424" cy="4372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6490900"/>
            <a:ext cx="4735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www.scoop.it/t/geography-education?q=hunger+food+insecurity</a:t>
            </a:r>
            <a:r>
              <a:rPr lang="en-US" sz="1200" dirty="0" smtClean="0"/>
              <a:t> 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531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3048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Cultural Geography: </a:t>
            </a:r>
            <a:r>
              <a:rPr lang="en-US" sz="2400" dirty="0" smtClean="0"/>
              <a:t>What foods are considered not considered f</a:t>
            </a:r>
            <a:r>
              <a:rPr lang="en-US" sz="2400" dirty="0" smtClean="0"/>
              <a:t>ood?  What does a society choose to eat?</a:t>
            </a:r>
            <a:endParaRPr lang="en-US" sz="2400" dirty="0"/>
          </a:p>
        </p:txBody>
      </p:sp>
      <p:pic>
        <p:nvPicPr>
          <p:cNvPr id="307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893" y="1613357"/>
            <a:ext cx="2994382" cy="356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46584" y="5217996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www.scoop.it/t/geography-education?q=eating+insects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417275"/>
            <a:ext cx="4145639" cy="49930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33078"/>
            <a:ext cx="4119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Fisheries exploitation, 1950 and 2005</a:t>
            </a:r>
          </a:p>
        </p:txBody>
      </p:sp>
    </p:spTree>
    <p:extLst>
      <p:ext uri="{BB962C8B-B14F-4D97-AF65-F5344CB8AC3E}">
        <p14:creationId xmlns:p14="http://schemas.microsoft.com/office/powerpoint/2010/main" val="317561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4" y="51321"/>
            <a:ext cx="8332242" cy="1143000"/>
          </a:xfrm>
        </p:spPr>
        <p:txBody>
          <a:bodyPr/>
          <a:lstStyle/>
          <a:p>
            <a:r>
              <a:rPr lang="en-US" dirty="0" smtClean="0"/>
              <a:t>Food is perfect for cultural diffusion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83" y="859951"/>
            <a:ext cx="39147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79" y="823485"/>
            <a:ext cx="2963702" cy="336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19200" y="6477000"/>
            <a:ext cx="3278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hlinkClick r:id="rId2"/>
              </a:rPr>
              <a:t>http://</a:t>
            </a:r>
            <a:r>
              <a:rPr lang="en-US" sz="900" dirty="0" smtClean="0">
                <a:hlinkClick r:id="rId2"/>
              </a:rPr>
              <a:t>www.scoop.it/t/geography-education?q=shanghai+cuisine</a:t>
            </a:r>
            <a:r>
              <a:rPr lang="en-US" sz="900" dirty="0" smtClean="0"/>
              <a:t> </a:t>
            </a:r>
            <a:endParaRPr lang="en-US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6477000"/>
            <a:ext cx="3294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www.scoop.it/t/geography-education?q=currywurst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9" name="Picture 8">
            <a:hlinkClick r:id="rId2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660" y="2690813"/>
            <a:ext cx="3286079" cy="3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611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530337" y="146958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Technology reshapes systems and geographies</a:t>
            </a:r>
            <a:endParaRPr lang="en-US" altLang="en-US" dirty="0" smtClean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5632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77749"/>
            <a:ext cx="46101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45079"/>
            <a:ext cx="35052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7934" y="6147894"/>
            <a:ext cx="410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http://</a:t>
            </a:r>
            <a:r>
              <a:rPr lang="en-US" sz="1000" dirty="0" smtClean="0">
                <a:hlinkClick r:id="rId6"/>
              </a:rPr>
              <a:t>www.scoop.it/t/geography-education/p/4005179581/2013/07/25/nytimes-video-cultivating-dinner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6477000" y="6324600"/>
            <a:ext cx="259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4"/>
              </a:rPr>
              <a:t>http://</a:t>
            </a:r>
            <a:r>
              <a:rPr lang="en-US" sz="1100" dirty="0" smtClean="0">
                <a:hlinkClick r:id="rId4"/>
              </a:rPr>
              <a:t>www.scoop.it/t/geography-education?q=data+driven+farm</a:t>
            </a:r>
            <a:r>
              <a:rPr lang="en-US" sz="1100" dirty="0" smtClean="0"/>
              <a:t>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76539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715370" y="149087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Technological advantages…</a:t>
            </a:r>
            <a:endParaRPr lang="en-US" altLang="en-US" dirty="0" smtClean="0"/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5837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27" y="1371447"/>
            <a:ext cx="49625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970" y="1173139"/>
            <a:ext cx="351472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5029200"/>
            <a:ext cx="2072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http://sco.lt/7uNlab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454561"/>
            <a:ext cx="38195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6"/>
              </a:rPr>
              <a:t>http://</a:t>
            </a:r>
            <a:r>
              <a:rPr lang="en-US" sz="900" dirty="0" smtClean="0">
                <a:hlinkClick r:id="rId6"/>
              </a:rPr>
              <a:t>www.scoop.it/t/geography-education/p/4009688284/2013/10/22/smarter-food-does-big-farming-mean-bad-farming</a:t>
            </a:r>
            <a:r>
              <a:rPr lang="en-US" sz="900" dirty="0" smtClean="0"/>
              <a:t> </a:t>
            </a:r>
            <a:endParaRPr lang="en-US" sz="900" dirty="0"/>
          </a:p>
        </p:txBody>
      </p:sp>
      <p:sp>
        <p:nvSpPr>
          <p:cNvPr id="5" name="TextBox 4"/>
          <p:cNvSpPr txBox="1"/>
          <p:nvPr/>
        </p:nvSpPr>
        <p:spPr>
          <a:xfrm>
            <a:off x="5771967" y="6475665"/>
            <a:ext cx="33393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hlinkClick r:id="rId4"/>
              </a:rPr>
              <a:t>http://</a:t>
            </a:r>
            <a:r>
              <a:rPr lang="en-US" sz="800" dirty="0" smtClean="0">
                <a:hlinkClick r:id="rId4"/>
              </a:rPr>
              <a:t>www.scoop.it/t/geography-education?q=feeding+the+whole+world</a:t>
            </a:r>
            <a:r>
              <a:rPr lang="en-US" sz="800" dirty="0" smtClean="0"/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74003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“That’s just the way things are…”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280" y="2403258"/>
            <a:ext cx="4717315" cy="293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65" y="2403258"/>
            <a:ext cx="3939927" cy="332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9200" y="6553200"/>
            <a:ext cx="27927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hlinkClick r:id="rId4"/>
              </a:rPr>
              <a:t>http://</a:t>
            </a:r>
            <a:r>
              <a:rPr lang="en-US" sz="800" dirty="0" smtClean="0">
                <a:hlinkClick r:id="rId4"/>
              </a:rPr>
              <a:t>www.scoop.it/t/geography-education?q=red+delicious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5600075" y="6514728"/>
            <a:ext cx="34403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hlinkClick r:id="rId2"/>
              </a:rPr>
              <a:t>http://</a:t>
            </a:r>
            <a:r>
              <a:rPr lang="en-US" sz="1050" dirty="0" smtClean="0">
                <a:hlinkClick r:id="rId2"/>
              </a:rPr>
              <a:t>www.scoop.it/t/geography-education?q=chills+eggs</a:t>
            </a:r>
            <a:r>
              <a:rPr lang="en-US" sz="1050" dirty="0" smtClean="0"/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5048051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742950" y="234855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Get students a little angered at the system…</a:t>
            </a:r>
            <a:endParaRPr lang="en-US" altLang="en-US" dirty="0" smtClean="0"/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5325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34" y="1657350"/>
            <a:ext cx="455295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6400800"/>
            <a:ext cx="4016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www.scoop.it/t/geography-education/p/2906246925/2012/10/07/the-global-food-waste-scandal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pic>
        <p:nvPicPr>
          <p:cNvPr id="2050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21814"/>
            <a:ext cx="38862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4165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500" y="54565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Questioning the Food Production System</a:t>
            </a:r>
          </a:p>
          <a:p>
            <a:pPr algn="ctr"/>
            <a:r>
              <a:rPr lang="en-US" sz="2400" dirty="0" smtClean="0"/>
              <a:t>Global trade and industrial agriculture changes the system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6553"/>
            <a:ext cx="3835577" cy="45794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318" y="1524001"/>
            <a:ext cx="5175681" cy="403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9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7110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459154"/>
            <a:ext cx="3700462" cy="336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234752"/>
            <a:ext cx="4800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hlinkClick r:id="rId4"/>
              </a:rPr>
              <a:t>http://</a:t>
            </a:r>
            <a:r>
              <a:rPr lang="en-US" sz="1050" dirty="0" smtClean="0">
                <a:hlinkClick r:id="rId4"/>
              </a:rPr>
              <a:t>www.scoop.it/t/geography-education/p/4008094484/2013/09/23/factory-food-from-above-images-of-industrial-farms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pic>
        <p:nvPicPr>
          <p:cNvPr id="1026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6200"/>
            <a:ext cx="3857625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72112" y="4676775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5"/>
              </a:rPr>
              <a:t>http://</a:t>
            </a:r>
            <a:r>
              <a:rPr lang="en-US" sz="1400" dirty="0" smtClean="0">
                <a:hlinkClick r:id="rId5"/>
              </a:rPr>
              <a:t>www.scoop.it/t/geography-education?q=bacon+pork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593051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dixon.RIC\Dropbox\Short4Seth\Group 1 - Ch. 1, 2, 3-6\Chapter 4 - art and text\4.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486078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0857" y="5791200"/>
            <a:ext cx="3975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4.3: </a:t>
            </a:r>
            <a:r>
              <a:rPr lang="en-US" dirty="0"/>
              <a:t>Global Hunger </a:t>
            </a:r>
            <a:r>
              <a:rPr lang="en-US" dirty="0" smtClean="0"/>
              <a:t>Index (</a:t>
            </a:r>
            <a:r>
              <a:rPr lang="en-US" dirty="0" smtClean="0">
                <a:hlinkClick r:id="rId3"/>
              </a:rPr>
              <a:t>Source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7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894344"/>
            <a:ext cx="8001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Govt. subsidies shape our food supply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Example: U.S. govt. corn subsidy lead to an economic niche for high fructose corn syrup </a:t>
            </a:r>
          </a:p>
          <a:p>
            <a:pPr lvl="2"/>
            <a:r>
              <a:rPr lang="en-US" sz="2800" dirty="0" smtClean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4537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Questioning the Food Production System</a:t>
            </a:r>
          </a:p>
          <a:p>
            <a:pPr algn="ctr"/>
            <a:r>
              <a:rPr lang="en-US" sz="2400" dirty="0" smtClean="0"/>
              <a:t>Global trade and industrial agriculture changes the system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6600"/>
            <a:ext cx="5029200" cy="33411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276600"/>
            <a:ext cx="3810000" cy="1781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5138559"/>
            <a:ext cx="1600200" cy="1600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5169266"/>
            <a:ext cx="2135164" cy="142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9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905000"/>
            <a:ext cx="533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Concerns</a:t>
            </a:r>
            <a:r>
              <a:rPr lang="en-US" sz="3600" dirty="0" smtClean="0"/>
              <a:t>: </a:t>
            </a:r>
            <a:endParaRPr lang="en-US" sz="3600" dirty="0" smtClean="0"/>
          </a:p>
          <a:p>
            <a:endParaRPr lang="en-US" sz="3600" dirty="0" smtClean="0"/>
          </a:p>
          <a:p>
            <a:r>
              <a:rPr lang="en-US" sz="3600" dirty="0" smtClean="0"/>
              <a:t>--</a:t>
            </a:r>
            <a:r>
              <a:rPr lang="en-US" sz="3600" dirty="0" smtClean="0"/>
              <a:t>working conditions </a:t>
            </a:r>
          </a:p>
          <a:p>
            <a:r>
              <a:rPr lang="en-US" sz="3600" dirty="0" smtClean="0"/>
              <a:t>--</a:t>
            </a:r>
            <a:r>
              <a:rPr lang="en-US" sz="3600" dirty="0" smtClean="0"/>
              <a:t>nutritional quality</a:t>
            </a:r>
          </a:p>
          <a:p>
            <a:r>
              <a:rPr lang="en-US" sz="3600" dirty="0" smtClean="0"/>
              <a:t>--environmental </a:t>
            </a:r>
            <a:r>
              <a:rPr lang="en-US" sz="3600" dirty="0" smtClean="0"/>
              <a:t>impacts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4537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Questioning the Food Production System</a:t>
            </a:r>
          </a:p>
          <a:p>
            <a:pPr algn="ctr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425" y="1905000"/>
            <a:ext cx="3914775" cy="3924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95812" y="608121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www.scoop.it/t/geography-education/p/3996047080/2013/02/06/so-god-made-a-latino-farmer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1277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3851226" cy="1143000"/>
          </a:xfrm>
        </p:spPr>
        <p:txBody>
          <a:bodyPr/>
          <a:lstStyle/>
          <a:p>
            <a:pPr algn="l"/>
            <a:r>
              <a:rPr lang="en-US" altLang="en-US" dirty="0" smtClean="0"/>
              <a:t>Make food systems more personal…</a:t>
            </a:r>
            <a:endParaRPr lang="en-US" altLang="en-US" dirty="0" smtClean="0"/>
          </a:p>
        </p:txBody>
      </p:sp>
      <p:pic>
        <p:nvPicPr>
          <p:cNvPr id="5018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-7961"/>
            <a:ext cx="4446026" cy="618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2551" y="6172200"/>
            <a:ext cx="22764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4"/>
              </a:rPr>
              <a:t>http://</a:t>
            </a:r>
            <a:r>
              <a:rPr lang="en-US" sz="1100" dirty="0" smtClean="0">
                <a:hlinkClick r:id="rId4"/>
              </a:rPr>
              <a:t>www.scoop.it/t/geography-education/p/3998143410/2013/03/10/mcdonald-s-packaging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pic>
        <p:nvPicPr>
          <p:cNvPr id="3" name="Picture 2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11" y="2362200"/>
            <a:ext cx="4134028" cy="31005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76200" y="5410200"/>
            <a:ext cx="443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www.scoop.it/t/geography-education/p/4052339263/2015/09/26/overpackaged-foods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612173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274" y="1028946"/>
            <a:ext cx="5486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Local food movements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Slow Food movement </a:t>
            </a:r>
            <a:r>
              <a:rPr lang="en-US" sz="2000" dirty="0" smtClean="0"/>
              <a:t>(opposite of fast food)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Concern </a:t>
            </a:r>
            <a:r>
              <a:rPr lang="en-US" sz="2800" dirty="0" smtClean="0"/>
              <a:t>for Agricultural workers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Raise issues about the treatment of animals in factory farms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96053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New Food </a:t>
            </a:r>
            <a:r>
              <a:rPr lang="en-US" sz="3600" dirty="0" smtClean="0"/>
              <a:t>Movements</a:t>
            </a:r>
            <a:endParaRPr lang="en-US" sz="36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348" y="0"/>
            <a:ext cx="3809652" cy="11820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6324600"/>
            <a:ext cx="5159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3"/>
              </a:rPr>
              <a:t>http://www.scoop.it/t/geography-education/?</a:t>
            </a:r>
            <a:r>
              <a:rPr lang="en-US" sz="1600" dirty="0" smtClean="0">
                <a:hlinkClick r:id="rId3"/>
              </a:rPr>
              <a:t>tag=locavore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309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</a:t>
            </a:r>
            <a:r>
              <a:rPr lang="en-US" dirty="0" smtClean="0"/>
              <a:t>Agriculture</a:t>
            </a:r>
            <a:endParaRPr lang="en-US" altLang="en-US" dirty="0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343469" y="1613476"/>
            <a:ext cx="4191000" cy="4114800"/>
          </a:xfrm>
        </p:spPr>
        <p:txBody>
          <a:bodyPr/>
          <a:lstStyle/>
          <a:p>
            <a:r>
              <a:rPr lang="en-US" dirty="0" smtClean="0"/>
              <a:t>community gardens</a:t>
            </a:r>
          </a:p>
          <a:p>
            <a:r>
              <a:rPr lang="en-US" dirty="0"/>
              <a:t>r</a:t>
            </a:r>
            <a:r>
              <a:rPr lang="en-US" dirty="0" smtClean="0"/>
              <a:t>econnecting people with their food</a:t>
            </a:r>
            <a:endParaRPr lang="en-US" altLang="en-US" dirty="0" smtClean="0"/>
          </a:p>
        </p:txBody>
      </p:sp>
      <p:pic>
        <p:nvPicPr>
          <p:cNvPr id="5734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01672"/>
            <a:ext cx="455295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53486" y="6432322"/>
            <a:ext cx="40687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hlinkClick r:id="rId2"/>
              </a:rPr>
              <a:t>http://</a:t>
            </a:r>
            <a:r>
              <a:rPr lang="en-US" sz="1050" dirty="0" smtClean="0">
                <a:hlinkClick r:id="rId2"/>
              </a:rPr>
              <a:t>www.scoop.it/t/geography-education?q=rethinking+agriculture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pic>
        <p:nvPicPr>
          <p:cNvPr id="2" name="Picture 1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368310"/>
            <a:ext cx="3944454" cy="28958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250" y="6559280"/>
            <a:ext cx="49199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www.scoop.it/t/geography-education/p/4051900275/2015/09/28/food-processing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296039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Economic Geography: </a:t>
            </a:r>
            <a:r>
              <a:rPr lang="en-US" altLang="en-US" sz="3600" dirty="0" smtClean="0"/>
              <a:t>Why is their added value for a company to connect itself with new food movements?</a:t>
            </a:r>
            <a:endParaRPr lang="en-US" altLang="en-US" sz="3600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pic>
        <p:nvPicPr>
          <p:cNvPr id="5530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62225"/>
            <a:ext cx="43434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57676"/>
            <a:ext cx="4572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88429" y="63246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6"/>
              </a:rPr>
              <a:t>http://</a:t>
            </a:r>
            <a:r>
              <a:rPr lang="en-US" sz="1000" dirty="0" smtClean="0">
                <a:hlinkClick r:id="rId6"/>
              </a:rPr>
              <a:t>www.scoop.it/t/geography-education/p/4008676275/2013/10/03/chipotle-s-gamble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6324600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7"/>
              </a:rPr>
              <a:t>http://</a:t>
            </a:r>
            <a:r>
              <a:rPr lang="en-US" sz="1000" dirty="0" smtClean="0">
                <a:hlinkClick r:id="rId7"/>
              </a:rPr>
              <a:t>www.scoop.it/t/geography-education/p/1192434806/2012/02/13/agriculture-back-to-the-start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313101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689212" y="311131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GMOs: teach the good, the bad and the ugly</a:t>
            </a:r>
            <a:endParaRPr lang="en-US" altLang="en-US" dirty="0" smtClean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5427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76" y="1972101"/>
            <a:ext cx="45243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00" y="6333783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www.scoop.it/t/geography-education/p/1419632330/2012/03/14/genetically-modified-foods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pic>
        <p:nvPicPr>
          <p:cNvPr id="3" name="Picture 2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49" y="1834705"/>
            <a:ext cx="4212751" cy="40610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6333783"/>
            <a:ext cx="43365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7"/>
              </a:rPr>
              <a:t>http://www.scoop.it/t/geography-education/p/3997243571/2013/02/20/what-you-need-to-know-about-genetically-engineered-food</a:t>
            </a:r>
            <a:r>
              <a:rPr lang="en-US" sz="1000" dirty="0"/>
              <a:t> </a:t>
            </a:r>
          </a:p>
          <a:p>
            <a:r>
              <a:rPr lang="en-US" sz="1000" dirty="0" smtClean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936813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xford 01 (Blue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009A86B7-610B-45EA-8FF5-15789AF6B324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7D0A8CC2-4E89-4316-9716-0869E689C000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2E3C7C81-A727-4CA4-A3A3-BD3EDDA0C90A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BF0A1AAA-B95F-4E91-ADB6-CC91017737F9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65AC4F22-0D91-4A16-8D46-098FEE29BBCD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CEA66473-49BE-4F40-9A35-2F1C1145E83C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76393441-B10F-4CDB-8FFB-387FB43B2A61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44AB1071-5B5A-41D3-A056-A3D6166C235B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Unit 13_001</Template>
  <TotalTime>2367</TotalTime>
  <Words>397</Words>
  <Application>Microsoft Office PowerPoint</Application>
  <PresentationFormat>On-screen Show (4:3)</PresentationFormat>
  <Paragraphs>83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Arial Rounded MT Bold</vt:lpstr>
      <vt:lpstr>Calibri</vt:lpstr>
      <vt:lpstr>Oxford 01 (Blue)</vt:lpstr>
      <vt:lpstr>PowerPoint Presentation</vt:lpstr>
      <vt:lpstr>PowerPoint Presentation</vt:lpstr>
      <vt:lpstr>PowerPoint Presentation</vt:lpstr>
      <vt:lpstr>Include Environmental Issues…</vt:lpstr>
      <vt:lpstr>Use Maps and data…</vt:lpstr>
      <vt:lpstr>Development Matters: concerns are place-specific</vt:lpstr>
      <vt:lpstr>Levels of Development change the nature of the main concerns…</vt:lpstr>
      <vt:lpstr>PowerPoint Presentation</vt:lpstr>
      <vt:lpstr>PowerPoint Presentation</vt:lpstr>
      <vt:lpstr>Food is perfect for cultural diffusion</vt:lpstr>
      <vt:lpstr>Technology reshapes systems and geographies</vt:lpstr>
      <vt:lpstr>Technological advantages…</vt:lpstr>
      <vt:lpstr>“That’s just the way things are…”</vt:lpstr>
      <vt:lpstr>Get students a little angered at the system…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Make food systems more personal…</vt:lpstr>
      <vt:lpstr>PowerPoint Presentation</vt:lpstr>
      <vt:lpstr>Urban Agriculture</vt:lpstr>
      <vt:lpstr>Economic Geography: Why is their added value for a company to connect itself with new food movements?</vt:lpstr>
      <vt:lpstr>GMOs: teach the good, the bad and the ugly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Seth Dixon</cp:lastModifiedBy>
  <cp:revision>101</cp:revision>
  <dcterms:created xsi:type="dcterms:W3CDTF">2012-09-25T05:19:13Z</dcterms:created>
  <dcterms:modified xsi:type="dcterms:W3CDTF">2015-10-10T04:05:14Z</dcterms:modified>
</cp:coreProperties>
</file>