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4"/>
  </p:sldMasterIdLst>
  <p:notesMasterIdLst>
    <p:notesMasterId r:id="rId105"/>
  </p:notesMasterIdLst>
  <p:sldIdLst>
    <p:sldId id="269" r:id="rId15"/>
    <p:sldId id="344" r:id="rId16"/>
    <p:sldId id="380" r:id="rId17"/>
    <p:sldId id="382" r:id="rId18"/>
    <p:sldId id="381" r:id="rId19"/>
    <p:sldId id="383" r:id="rId20"/>
    <p:sldId id="379" r:id="rId21"/>
    <p:sldId id="384" r:id="rId22"/>
    <p:sldId id="438" r:id="rId23"/>
    <p:sldId id="387" r:id="rId24"/>
    <p:sldId id="385" r:id="rId25"/>
    <p:sldId id="388" r:id="rId26"/>
    <p:sldId id="373" r:id="rId27"/>
    <p:sldId id="346" r:id="rId28"/>
    <p:sldId id="345" r:id="rId29"/>
    <p:sldId id="436" r:id="rId30"/>
    <p:sldId id="349" r:id="rId31"/>
    <p:sldId id="350" r:id="rId32"/>
    <p:sldId id="434" r:id="rId33"/>
    <p:sldId id="435" r:id="rId34"/>
    <p:sldId id="362" r:id="rId35"/>
    <p:sldId id="372" r:id="rId36"/>
    <p:sldId id="353" r:id="rId37"/>
    <p:sldId id="354" r:id="rId38"/>
    <p:sldId id="356" r:id="rId39"/>
    <p:sldId id="378" r:id="rId40"/>
    <p:sldId id="358" r:id="rId41"/>
    <p:sldId id="433" r:id="rId42"/>
    <p:sldId id="429" r:id="rId43"/>
    <p:sldId id="428" r:id="rId44"/>
    <p:sldId id="361" r:id="rId45"/>
    <p:sldId id="371" r:id="rId46"/>
    <p:sldId id="363" r:id="rId47"/>
    <p:sldId id="364" r:id="rId48"/>
    <p:sldId id="365" r:id="rId49"/>
    <p:sldId id="367" r:id="rId50"/>
    <p:sldId id="368" r:id="rId51"/>
    <p:sldId id="440" r:id="rId52"/>
    <p:sldId id="441" r:id="rId53"/>
    <p:sldId id="442" r:id="rId54"/>
    <p:sldId id="443" r:id="rId55"/>
    <p:sldId id="444" r:id="rId56"/>
    <p:sldId id="445" r:id="rId57"/>
    <p:sldId id="446" r:id="rId58"/>
    <p:sldId id="447" r:id="rId59"/>
    <p:sldId id="448" r:id="rId60"/>
    <p:sldId id="449" r:id="rId61"/>
    <p:sldId id="450" r:id="rId62"/>
    <p:sldId id="451" r:id="rId63"/>
    <p:sldId id="452" r:id="rId64"/>
    <p:sldId id="453" r:id="rId65"/>
    <p:sldId id="454" r:id="rId66"/>
    <p:sldId id="455" r:id="rId67"/>
    <p:sldId id="456" r:id="rId68"/>
    <p:sldId id="457" r:id="rId69"/>
    <p:sldId id="458" r:id="rId70"/>
    <p:sldId id="459" r:id="rId71"/>
    <p:sldId id="460" r:id="rId72"/>
    <p:sldId id="461" r:id="rId73"/>
    <p:sldId id="462" r:id="rId74"/>
    <p:sldId id="463" r:id="rId75"/>
    <p:sldId id="464" r:id="rId76"/>
    <p:sldId id="465" r:id="rId77"/>
    <p:sldId id="466" r:id="rId78"/>
    <p:sldId id="467" r:id="rId79"/>
    <p:sldId id="468" r:id="rId80"/>
    <p:sldId id="257" r:id="rId81"/>
    <p:sldId id="276" r:id="rId82"/>
    <p:sldId id="277" r:id="rId83"/>
    <p:sldId id="322" r:id="rId84"/>
    <p:sldId id="323" r:id="rId85"/>
    <p:sldId id="310" r:id="rId86"/>
    <p:sldId id="308" r:id="rId87"/>
    <p:sldId id="315" r:id="rId88"/>
    <p:sldId id="333" r:id="rId89"/>
    <p:sldId id="328" r:id="rId90"/>
    <p:sldId id="301" r:id="rId91"/>
    <p:sldId id="329" r:id="rId92"/>
    <p:sldId id="330" r:id="rId93"/>
    <p:sldId id="338" r:id="rId94"/>
    <p:sldId id="339" r:id="rId95"/>
    <p:sldId id="340" r:id="rId96"/>
    <p:sldId id="341" r:id="rId97"/>
    <p:sldId id="280" r:id="rId98"/>
    <p:sldId id="284" r:id="rId99"/>
    <p:sldId id="343" r:id="rId100"/>
    <p:sldId id="430" r:id="rId101"/>
    <p:sldId id="431" r:id="rId102"/>
    <p:sldId id="432" r:id="rId103"/>
    <p:sldId id="439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187" autoAdjust="0"/>
  </p:normalViewPr>
  <p:slideViewPr>
    <p:cSldViewPr>
      <p:cViewPr varScale="1">
        <p:scale>
          <a:sx n="79" d="100"/>
          <a:sy n="79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customXml" Target="../customXml/item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87" Type="http://schemas.openxmlformats.org/officeDocument/2006/relationships/slide" Target="slides/slide73.xml"/><Relationship Id="rId102" Type="http://schemas.openxmlformats.org/officeDocument/2006/relationships/slide" Target="slides/slide88.xml"/><Relationship Id="rId5" Type="http://schemas.openxmlformats.org/officeDocument/2006/relationships/customXml" Target="../customXml/item5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90" Type="http://schemas.openxmlformats.org/officeDocument/2006/relationships/slide" Target="slides/slide76.xml"/><Relationship Id="rId95" Type="http://schemas.openxmlformats.org/officeDocument/2006/relationships/slide" Target="slides/slide81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100" Type="http://schemas.openxmlformats.org/officeDocument/2006/relationships/slide" Target="slides/slide86.xml"/><Relationship Id="rId105" Type="http://schemas.openxmlformats.org/officeDocument/2006/relationships/notesMaster" Target="notesMasters/notesMaster1.xml"/><Relationship Id="rId8" Type="http://schemas.openxmlformats.org/officeDocument/2006/relationships/customXml" Target="../customXml/item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93" Type="http://schemas.openxmlformats.org/officeDocument/2006/relationships/slide" Target="slides/slide79.xml"/><Relationship Id="rId98" Type="http://schemas.openxmlformats.org/officeDocument/2006/relationships/slide" Target="slides/slide84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03" Type="http://schemas.openxmlformats.org/officeDocument/2006/relationships/slide" Target="slides/slide89.xml"/><Relationship Id="rId108" Type="http://schemas.openxmlformats.org/officeDocument/2006/relationships/theme" Target="theme/theme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91" Type="http://schemas.openxmlformats.org/officeDocument/2006/relationships/slide" Target="slides/slide77.xml"/><Relationship Id="rId96" Type="http://schemas.openxmlformats.org/officeDocument/2006/relationships/slide" Target="slides/slide8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6" Type="http://schemas.openxmlformats.org/officeDocument/2006/relationships/presProps" Target="presProps.xml"/><Relationship Id="rId10" Type="http://schemas.openxmlformats.org/officeDocument/2006/relationships/customXml" Target="../customXml/item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slide" Target="slides/slide80.xml"/><Relationship Id="rId99" Type="http://schemas.openxmlformats.org/officeDocument/2006/relationships/slide" Target="slides/slide85.xml"/><Relationship Id="rId101" Type="http://schemas.openxmlformats.org/officeDocument/2006/relationships/slide" Target="slides/slide87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customXml" Target="../customXml/item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109" Type="http://schemas.openxmlformats.org/officeDocument/2006/relationships/tableStyles" Target="tableStyles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slide" Target="slides/slide83.xml"/><Relationship Id="rId104" Type="http://schemas.openxmlformats.org/officeDocument/2006/relationships/slide" Target="slides/slide90.xml"/><Relationship Id="rId7" Type="http://schemas.openxmlformats.org/officeDocument/2006/relationships/customXml" Target="../customXml/item7.xml"/><Relationship Id="rId71" Type="http://schemas.openxmlformats.org/officeDocument/2006/relationships/slide" Target="slides/slide57.xml"/><Relationship Id="rId92" Type="http://schemas.openxmlformats.org/officeDocument/2006/relationships/slide" Target="slides/slide7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6A5A5-97EB-4E62-9EB1-CB7E02FC0147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24C6A-8370-40B0-A00B-72B7C4625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4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Strengthening Geographic Content in the Classroom</a:t>
            </a:r>
          </a:p>
          <a:p>
            <a:r>
              <a:rPr lang="en-US" dirty="0" smtClean="0"/>
              <a:t>Many efforts to strengthen geography education focus on altering</a:t>
            </a:r>
            <a:r>
              <a:rPr lang="en-US" baseline="0" dirty="0" smtClean="0"/>
              <a:t> the</a:t>
            </a:r>
            <a:r>
              <a:rPr lang="en-US" dirty="0" smtClean="0"/>
              <a:t> standards</a:t>
            </a:r>
            <a:r>
              <a:rPr lang="en-US" baseline="0" dirty="0" smtClean="0"/>
              <a:t> at the district, state and national levels.  Sustained improvement in geographic content in the classroom needs to start with teachers and pre-service teachers, where that actual teaching happens.  Practical ideas for teachers to strengthen geography education in their classrooms will be 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82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do we see it?  WHY is</a:t>
            </a:r>
            <a:r>
              <a:rPr lang="en-US" baseline="0" dirty="0" smtClean="0"/>
              <a:t> it there?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4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ENTERTAINMENT!!!!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75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12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50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CE04B7C9-59C6-480C-BAF2-A2CF8CB4DDAB}" type="slidenum">
              <a:rPr lang="en-US" smtClean="0">
                <a:latin typeface="Arial" charset="0"/>
              </a:rPr>
              <a:pPr defTabSz="914437">
                <a:defRPr/>
              </a:pPr>
              <a:t>38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117B3D6F-F045-4A72-B368-294E5CC5827D}" type="slidenum">
              <a:rPr lang="en-US" smtClean="0">
                <a:latin typeface="Arial" charset="0"/>
              </a:rPr>
              <a:pPr defTabSz="914437">
                <a:defRPr/>
              </a:pPr>
              <a:t>39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1A63FCA6-EB94-4FB1-A591-BA0EADB4AEB2}" type="slidenum">
              <a:rPr lang="en-US" smtClean="0">
                <a:latin typeface="Arial" charset="0"/>
              </a:rPr>
              <a:pPr defTabSz="914437">
                <a:defRPr/>
              </a:pPr>
              <a:t>40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0E79F630-35D9-4CAE-AC23-810C8EEA9F02}" type="slidenum">
              <a:rPr lang="en-US" smtClean="0">
                <a:latin typeface="Arial" charset="0"/>
              </a:rPr>
              <a:pPr defTabSz="914437">
                <a:defRPr/>
              </a:pPr>
              <a:t>41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C26486F1-9720-4ACF-BCFC-2BB9CDF6671C}" type="slidenum">
              <a:rPr lang="en-US" smtClean="0">
                <a:latin typeface="Arial" charset="0"/>
              </a:rPr>
              <a:pPr defTabSz="914437">
                <a:defRPr/>
              </a:pPr>
              <a:t>42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B75CA2B4-E84A-41AE-8DEA-2292D9E670B8}" type="slidenum">
              <a:rPr lang="en-US" smtClean="0">
                <a:latin typeface="Arial" charset="0"/>
              </a:rPr>
              <a:pPr defTabSz="914437">
                <a:defRPr/>
              </a:pPr>
              <a:t>43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A5ECBDBC-24D4-4CCB-B0D8-2201CDE534B5}" type="slidenum">
              <a:rPr lang="en-US" smtClean="0">
                <a:latin typeface="Arial" charset="0"/>
              </a:rPr>
              <a:pPr defTabSz="914437">
                <a:defRPr/>
              </a:pPr>
              <a:t>44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DB794DCB-3587-484D-89E5-9E3EA3344BF2}" type="slidenum">
              <a:rPr lang="en-US" smtClean="0">
                <a:latin typeface="Arial" charset="0"/>
              </a:rPr>
              <a:pPr defTabSz="914437">
                <a:defRPr/>
              </a:pPr>
              <a:t>45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93808BAC-C1F6-4885-993B-5019B3768976}" type="slidenum">
              <a:rPr lang="en-US" smtClean="0">
                <a:latin typeface="Arial" charset="0"/>
              </a:rPr>
              <a:pPr defTabSz="914437">
                <a:defRPr/>
              </a:pPr>
              <a:t>46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AF8F4304-D6BF-4668-BB4F-891FF618A7E9}" type="slidenum">
              <a:rPr lang="en-US" smtClean="0">
                <a:latin typeface="Arial" charset="0"/>
              </a:rPr>
              <a:pPr defTabSz="914437">
                <a:defRPr/>
              </a:pPr>
              <a:t>47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729F22D4-5F80-4035-9E38-C5A8244E546F}" type="slidenum">
              <a:rPr lang="en-US" smtClean="0">
                <a:latin typeface="Arial" charset="0"/>
              </a:rPr>
              <a:pPr defTabSz="914437">
                <a:defRPr/>
              </a:pPr>
              <a:t>48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8D2F20BE-5E85-4C0A-9B15-FEAFF61DA758}" type="slidenum">
              <a:rPr lang="en-US" smtClean="0">
                <a:latin typeface="Arial" charset="0"/>
              </a:rPr>
              <a:pPr defTabSz="914437">
                <a:defRPr/>
              </a:pPr>
              <a:t>49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685B7804-FA75-43EC-A389-3C6C91E15B05}" type="slidenum">
              <a:rPr lang="en-US" smtClean="0">
                <a:latin typeface="Arial" charset="0"/>
              </a:rPr>
              <a:pPr defTabSz="914437">
                <a:defRPr/>
              </a:pPr>
              <a:t>50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B8B8835B-7C0F-411A-8002-5CAD0BA2D44B}" type="slidenum">
              <a:rPr lang="en-US" smtClean="0">
                <a:latin typeface="Arial" charset="0"/>
              </a:rPr>
              <a:pPr defTabSz="914437">
                <a:defRPr/>
              </a:pPr>
              <a:t>51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9F75B8F3-FB69-487C-9440-4B76A74D2CD8}" type="slidenum">
              <a:rPr lang="en-US" smtClean="0">
                <a:latin typeface="Arial" charset="0"/>
              </a:rPr>
              <a:pPr defTabSz="914437">
                <a:defRPr/>
              </a:pPr>
              <a:t>52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89ED79BD-9E0D-4318-8C35-ADC3E131225D}" type="slidenum">
              <a:rPr lang="en-US" smtClean="0">
                <a:latin typeface="Arial" charset="0"/>
              </a:rPr>
              <a:pPr defTabSz="914437">
                <a:defRPr/>
              </a:pPr>
              <a:t>55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46DB76BA-BF07-45CE-A093-A1FF2FD2BF83}" type="slidenum">
              <a:rPr lang="en-US" smtClean="0">
                <a:latin typeface="Arial" charset="0"/>
              </a:rPr>
              <a:pPr defTabSz="914437">
                <a:defRPr/>
              </a:pPr>
              <a:t>56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6114E36D-44D7-4E43-B150-A0803B216EE5}" type="slidenum">
              <a:rPr lang="en-US" smtClean="0">
                <a:latin typeface="Arial" charset="0"/>
              </a:rPr>
              <a:pPr defTabSz="914437">
                <a:defRPr/>
              </a:pPr>
              <a:t>57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C98F47F8-25BE-4242-833C-FD4F4ACECDD4}" type="slidenum">
              <a:rPr lang="en-US" smtClean="0">
                <a:latin typeface="Arial" charset="0"/>
              </a:rPr>
              <a:pPr defTabSz="914437">
                <a:defRPr/>
              </a:pPr>
              <a:t>58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BC68F76C-CA03-403E-B0DE-7D691C6E3CC0}" type="slidenum">
              <a:rPr lang="en-US" smtClean="0">
                <a:latin typeface="Arial" charset="0"/>
              </a:rPr>
              <a:pPr defTabSz="914437">
                <a:defRPr/>
              </a:pPr>
              <a:t>59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12143E6C-135B-48A8-B04E-6053725F9C01}" type="slidenum">
              <a:rPr lang="en-US" smtClean="0">
                <a:latin typeface="Arial" charset="0"/>
              </a:rPr>
              <a:pPr defTabSz="914437">
                <a:defRPr/>
              </a:pPr>
              <a:t>62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E6BF54AA-3E41-43C5-98D2-B1906C11D252}" type="slidenum">
              <a:rPr lang="en-US" smtClean="0">
                <a:latin typeface="Arial" charset="0"/>
              </a:rPr>
              <a:pPr defTabSz="914437">
                <a:defRPr/>
              </a:pPr>
              <a:t>63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37">
              <a:defRPr/>
            </a:pPr>
            <a:fld id="{40E88A0A-8BF9-4038-BA6D-0F5F7C269C5F}" type="slidenum">
              <a:rPr lang="en-US" smtClean="0">
                <a:latin typeface="Arial" charset="0"/>
              </a:rPr>
              <a:pPr defTabSz="914437">
                <a:defRPr/>
              </a:pPr>
              <a:t>64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Strengthening Geographic Content in the Classroom</a:t>
            </a:r>
          </a:p>
          <a:p>
            <a:r>
              <a:rPr lang="en-US" dirty="0" smtClean="0"/>
              <a:t>Many efforts to strengthen geography education focus on altering</a:t>
            </a:r>
            <a:r>
              <a:rPr lang="en-US" baseline="0" dirty="0" smtClean="0"/>
              <a:t> the</a:t>
            </a:r>
            <a:r>
              <a:rPr lang="en-US" dirty="0" smtClean="0"/>
              <a:t> standards</a:t>
            </a:r>
            <a:r>
              <a:rPr lang="en-US" baseline="0" dirty="0" smtClean="0"/>
              <a:t> at the district, state and national levels.  Sustained improvement in geographic content in the classroom needs to start with teachers and pre-service teachers, where that actual teaching happens.  Practical ideas for teachers to strengthen geography education in their classrooms will be 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821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14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14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Truth</a:t>
            </a:r>
            <a:r>
              <a:rPr lang="en-US" baseline="0" dirty="0" smtClean="0"/>
              <a:t> is also dependent on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908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A Union Pacific freight train passes between windmills on January 17, 2010 near of Palm Springs, California. 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891A3F7-D999-4911-AA0F-97E92F578104}" type="slidenum">
              <a:rPr lang="en-US" altLang="en-US" smtClean="0">
                <a:cs typeface="Arial" charset="0"/>
              </a:rPr>
              <a:pPr eaLnBrk="1" hangingPunct="1"/>
              <a:t>78</a:t>
            </a:fld>
            <a:endParaRPr lang="en-US" alt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484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5A738F-50D3-40D0-A15D-CBB35AF45337}" type="slidenum">
              <a:rPr lang="en-US" smtClean="0"/>
              <a:pPr>
                <a:defRPr/>
              </a:pPr>
              <a:t>79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696252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charset="0"/>
              </a:rPr>
              <a:t>Canal Burano Venice Italy  Mesa Verde National Park (Cliff Palace)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89831C-0B8A-4547-A82E-B2911B9C334F}" type="slidenum">
              <a:rPr lang="en-US" altLang="en-US" smtClean="0"/>
              <a:pPr eaLnBrk="1" hangingPunct="1">
                <a:spcBef>
                  <a:spcPct val="0"/>
                </a:spcBef>
              </a:pPr>
              <a:t>81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145358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695481-E1AB-4DAB-A6AC-18850CDFAA94}" type="slidenum">
              <a:rPr lang="en-US" altLang="en-US" smtClean="0"/>
              <a:pPr eaLnBrk="1" hangingPunct="1"/>
              <a:t>82</a:t>
            </a:fld>
            <a:endParaRPr lang="en-US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If you were to parachute in to a new place, where you didn’t speak the language, what are some clues you might be able to get about the culture just from looking around?</a:t>
            </a:r>
          </a:p>
          <a:p>
            <a:pPr eaLnBrk="1" hangingPunct="1"/>
            <a:r>
              <a:rPr lang="en-US" altLang="en-US" smtClean="0"/>
              <a:t>You would “read” the cultural landscape—This is the </a:t>
            </a:r>
            <a:r>
              <a:rPr lang="en-US" altLang="en-US" b="1" smtClean="0"/>
              <a:t>Orkhon Valley Cultural Landscape World Heritage Site (Mongolia)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454897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Strengthening Geographic Content in the Classroom</a:t>
            </a:r>
          </a:p>
          <a:p>
            <a:r>
              <a:rPr lang="en-US" dirty="0" smtClean="0"/>
              <a:t>Many efforts to strengthen geography education focus on altering</a:t>
            </a:r>
            <a:r>
              <a:rPr lang="en-US" baseline="0" dirty="0" smtClean="0"/>
              <a:t> the</a:t>
            </a:r>
            <a:r>
              <a:rPr lang="en-US" dirty="0" smtClean="0"/>
              <a:t> standards</a:t>
            </a:r>
            <a:r>
              <a:rPr lang="en-US" baseline="0" dirty="0" smtClean="0"/>
              <a:t> at the district, state and national levels.  Sustained improvement in geographic content in the classroom needs to start with teachers and pre-service teachers, where that actual teaching happens.  Practical ideas for teachers to strengthen geography education in their classrooms will be 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4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8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3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7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6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7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2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1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4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C25C3-A082-4F98-919D-8446B4EC30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01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97F22-B8C1-4139-8D24-9DF401438F40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7D614-24F8-4FC3-BC24-6BF5BC78D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9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op.it/t/geography-education" TargetMode="External"/><Relationship Id="rId13" Type="http://schemas.openxmlformats.org/officeDocument/2006/relationships/image" Target="../media/image6.png"/><Relationship Id="rId18" Type="http://schemas.openxmlformats.org/officeDocument/2006/relationships/hyperlink" Target="https://www.instagram.com/professordixon/" TargetMode="External"/><Relationship Id="rId3" Type="http://schemas.openxmlformats.org/officeDocument/2006/relationships/hyperlink" Target="http://www.scoop.it/t/geography-education/p/1743107787/the-artist-behind-the-apple-globe" TargetMode="External"/><Relationship Id="rId7" Type="http://schemas.openxmlformats.org/officeDocument/2006/relationships/image" Target="../media/image3.jpeg"/><Relationship Id="rId12" Type="http://schemas.openxmlformats.org/officeDocument/2006/relationships/hyperlink" Target="http://www.facebook.com/geographyeducation" TargetMode="External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://rigea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image" Target="../media/image5.png"/><Relationship Id="rId5" Type="http://schemas.openxmlformats.org/officeDocument/2006/relationships/hyperlink" Target="http://geographyeducation.org/" TargetMode="External"/><Relationship Id="rId15" Type="http://schemas.openxmlformats.org/officeDocument/2006/relationships/image" Target="../media/image7.png"/><Relationship Id="rId10" Type="http://schemas.openxmlformats.org/officeDocument/2006/relationships/hyperlink" Target="http://pinterest.com/geogeducation/" TargetMode="External"/><Relationship Id="rId19" Type="http://schemas.openxmlformats.org/officeDocument/2006/relationships/image" Target="../media/image9.png"/><Relationship Id="rId4" Type="http://schemas.openxmlformats.org/officeDocument/2006/relationships/image" Target="../media/image1.jpeg"/><Relationship Id="rId9" Type="http://schemas.openxmlformats.org/officeDocument/2006/relationships/image" Target="../media/image4.png"/><Relationship Id="rId14" Type="http://schemas.openxmlformats.org/officeDocument/2006/relationships/hyperlink" Target="http://twitter.com/ProfessorDixo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igea.org/resources/geo-literacy/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igea.org/resources/geo-literacy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hyperlink" Target="https://www.google.com/maps/place/Kenosha,+WI/@42.5681656,-87.8525973,17z/data=!4m2!3m1!1s0x88055e372255d1e5:0x6d11785b8a32df1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hyperlink" Target="https://www.google.com/maps/place/Johnsonburg,+PA+15845/@41.4936518,-78.6894667,14z/data=!4m2!3m1!1s0x89cd0795bada4689:0x809cfd294b01154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@41.7837588,-71.4154152,20z" TargetMode="Externa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place/Cincinnati,+OH/@39.0927647,-84.5123868,15.25z/data=!4m2!3m1!1s0x884051b1de3821f9:0x69fb7e8be4c09317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google.com/maps/place/Saint-Pierre-de-V%C3%A9ronne-%C3%A0-Pike-River,+QC+J0J,+Canada/@45.1150039,-73.2782577,9.75z/data=!4m2!3m1!1s0x4cc9ed3eae08a9c7:0xa500c848f1bfeb5" TargetMode="Externa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maps/place/Old+Montreal,+Montreal,+QC,+Canada/@45.5010691,-73.5558996,18z/data=!4m2!3m1!1s0x4cc91a56517f4b69:0x152ebdd5511588d3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hyperlink" Target="https://www.google.com/maps/place/Rhode+Island+Department+of+Corrections+Anthony+P.+Travisono+Intake+Service+Center/@41.7481047,-71.4665472,16z/data=!4m2!3m1!1s0x89e44eb9b51d46df:0xe38255f7bda1b09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bs.org/food/how-does-it-grow/cranberries/" TargetMode="External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://www.ijc.org/en_/blog/2014/05/30/backyard-bigger-lake-winnipeg-fieldscope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op.it/t/geography-education" TargetMode="External"/><Relationship Id="rId13" Type="http://schemas.openxmlformats.org/officeDocument/2006/relationships/image" Target="../media/image6.png"/><Relationship Id="rId18" Type="http://schemas.openxmlformats.org/officeDocument/2006/relationships/hyperlink" Target="https://www.instagram.com/professordixon/" TargetMode="External"/><Relationship Id="rId3" Type="http://schemas.openxmlformats.org/officeDocument/2006/relationships/hyperlink" Target="http://www.scoop.it/t/geography-education/p/1743107787/the-artist-behind-the-apple-globe" TargetMode="External"/><Relationship Id="rId7" Type="http://schemas.openxmlformats.org/officeDocument/2006/relationships/image" Target="../media/image3.jpeg"/><Relationship Id="rId12" Type="http://schemas.openxmlformats.org/officeDocument/2006/relationships/hyperlink" Target="http://www.facebook.com/geographyeducation" TargetMode="External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6" Type="http://schemas.openxmlformats.org/officeDocument/2006/relationships/hyperlink" Target="http://rigea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image" Target="../media/image5.png"/><Relationship Id="rId5" Type="http://schemas.openxmlformats.org/officeDocument/2006/relationships/hyperlink" Target="http://geographyeducation.org/" TargetMode="External"/><Relationship Id="rId15" Type="http://schemas.openxmlformats.org/officeDocument/2006/relationships/image" Target="../media/image7.png"/><Relationship Id="rId10" Type="http://schemas.openxmlformats.org/officeDocument/2006/relationships/hyperlink" Target="http://pinterest.com/geogeducation/" TargetMode="External"/><Relationship Id="rId19" Type="http://schemas.openxmlformats.org/officeDocument/2006/relationships/image" Target="../media/image9.png"/><Relationship Id="rId4" Type="http://schemas.openxmlformats.org/officeDocument/2006/relationships/image" Target="../media/image1.jpeg"/><Relationship Id="rId9" Type="http://schemas.openxmlformats.org/officeDocument/2006/relationships/image" Target="../media/image4.png"/><Relationship Id="rId14" Type="http://schemas.openxmlformats.org/officeDocument/2006/relationships/hyperlink" Target="http://twitter.com/ProfessorDixon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hyperlink" Target="http://www.youtube.com/watch?v=8D6pPgwafq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hyperlink" Target="http://drought.unl.edu/DroughtBasics/WhatisClimatology/ClimographsforSelectedUSCities.aspx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hyperlink" Target="http://www.scoop.it/t/geography-education/p/4002805566/2013/06/06/not-all-english-is-the-sam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hyperlink" Target="http://sco.lt/6EpEO1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hyperlink" Target="http://www.scoop.it/t/geography-education/p/4023590242/2014/07/16/visualizing-time-and-space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op.it/t/geography-education/p/830951581/2011/12/16/mapping-functional-distance-the-communte" TargetMode="External"/><Relationship Id="rId3" Type="http://schemas.openxmlformats.org/officeDocument/2006/relationships/image" Target="../media/image113.png"/><Relationship Id="rId7" Type="http://schemas.openxmlformats.org/officeDocument/2006/relationships/image" Target="../media/image115.png"/><Relationship Id="rId2" Type="http://schemas.openxmlformats.org/officeDocument/2006/relationships/hyperlink" Target="http://www.scoop.it/t/geography-education/p/1760944831/2012/05/11/why-is-geo-literacy-importa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op.it/t/geography-education/p/1123516643/2012/02/04/is-gps-ruining-our-navigation-skills" TargetMode="External"/><Relationship Id="rId11" Type="http://schemas.openxmlformats.org/officeDocument/2006/relationships/image" Target="../media/image117.png"/><Relationship Id="rId5" Type="http://schemas.openxmlformats.org/officeDocument/2006/relationships/image" Target="../media/image114.png"/><Relationship Id="rId10" Type="http://schemas.openxmlformats.org/officeDocument/2006/relationships/hyperlink" Target="http://www.scoop.it/t/geography-education?q=mental+maps" TargetMode="External"/><Relationship Id="rId4" Type="http://schemas.openxmlformats.org/officeDocument/2006/relationships/hyperlink" Target="http://sco.lt/6Glc0n" TargetMode="External"/><Relationship Id="rId9" Type="http://schemas.openxmlformats.org/officeDocument/2006/relationships/image" Target="../media/image116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hyperlink" Target="http://www.scoop.it/t/geography-education/p/1743107787/the-artist-behind-the-apple-glob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jpeg"/><Relationship Id="rId4" Type="http://schemas.openxmlformats.org/officeDocument/2006/relationships/hyperlink" Target="http://geographyeducation.org/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op.it/t/geography-education/p/4014637264/2014/01/22/places-in-their-proper-perspectives" TargetMode="Externa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hyperlink" Target="http://geographyeducation.org/2014/03/05/shanghais-global-ascendance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hyperlink" Target="http://sco.lt/5DlTE1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coop.it/t/geography-education/?tag=landscape" TargetMode="External"/><Relationship Id="rId4" Type="http://schemas.openxmlformats.org/officeDocument/2006/relationships/image" Target="../media/image13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hyperlink" Target="http://www.scoop.it/t/geography-education?tag=mapping" TargetMode="External"/><Relationship Id="rId7" Type="http://schemas.openxmlformats.org/officeDocument/2006/relationships/hyperlink" Target="http://www.scoop.it/t/geography-education/p/3040946039/2012/10/20/archeology-from-space" TargetMode="External"/><Relationship Id="rId2" Type="http://schemas.openxmlformats.org/officeDocument/2006/relationships/hyperlink" Target="http://www.scoop.it/t/geography-education?tag=spatia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jpeg"/><Relationship Id="rId5" Type="http://schemas.openxmlformats.org/officeDocument/2006/relationships/hyperlink" Target="http://www.scoop.it/t/geography-education/p/3998797244/2013/03/26/john-snow-s-cholera-map-of-london-recreated" TargetMode="External"/><Relationship Id="rId4" Type="http://schemas.openxmlformats.org/officeDocument/2006/relationships/hyperlink" Target="http://www.scoop.it/t/geography-education?tag=map+projections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1.png"/><Relationship Id="rId2" Type="http://schemas.openxmlformats.org/officeDocument/2006/relationships/hyperlink" Target="http://www.scoop.it/t/geography-education/p/3994945879/2013/01/13/pop-culture-in-the-arab-worl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op.it/t/geography-education/p/1674962043/2012/04/26/break-dancing-phnom-penh-style" TargetMode="External"/><Relationship Id="rId5" Type="http://schemas.openxmlformats.org/officeDocument/2006/relationships/image" Target="../media/image140.png"/><Relationship Id="rId4" Type="http://schemas.openxmlformats.org/officeDocument/2006/relationships/hyperlink" Target="http://www.scoop.it/t/geography-education/p/2593842331/2012/09/04/mcdonald-s-goes-vegetarian-in-india" TargetMode="Externa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hyperlink" Target="http://www.scoop.it/t/geography-education" TargetMode="External"/><Relationship Id="rId7" Type="http://schemas.openxmlformats.org/officeDocument/2006/relationships/hyperlink" Target="http://www.facebook.com/geographyeducation" TargetMode="Externa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11" Type="http://schemas.openxmlformats.org/officeDocument/2006/relationships/hyperlink" Target="http://rigea.org/" TargetMode="External"/><Relationship Id="rId5" Type="http://schemas.openxmlformats.org/officeDocument/2006/relationships/hyperlink" Target="http://pinterest.com/geogeducation/" TargetMode="External"/><Relationship Id="rId10" Type="http://schemas.openxmlformats.org/officeDocument/2006/relationships/image" Target="../media/image144.png"/><Relationship Id="rId4" Type="http://schemas.openxmlformats.org/officeDocument/2006/relationships/image" Target="../media/image4.png"/><Relationship Id="rId9" Type="http://schemas.openxmlformats.org/officeDocument/2006/relationships/hyperlink" Target="http://twitter.com/ProfessorDixon" TargetMode="Externa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743200"/>
            <a:ext cx="9144000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Engaging Students in Local &amp; Global Issues: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Looking at the World through a Geographic Lens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1" name="Picture 10" descr="applemap.jp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76200"/>
            <a:ext cx="2420771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2" descr="Profile PixEarthView.jpg">
            <a:hlinkClick r:id="rId5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2514600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13" descr="Geography19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685800"/>
            <a:ext cx="18859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2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128260"/>
            <a:ext cx="2286000" cy="157734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399" y="5833586"/>
            <a:ext cx="764702" cy="76470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490" y="5831890"/>
            <a:ext cx="797510" cy="79751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5833585"/>
            <a:ext cx="838200" cy="81955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hlinkClick r:id="rId16"/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4724400"/>
            <a:ext cx="2057400" cy="20574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147" name="Picture 3">
            <a:hlinkClick r:id="rId18"/>
          </p:cNvPr>
          <p:cNvPicPr>
            <a:picLocks noChangeAspect="1" noChangeArrowheads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0723" y="5831890"/>
            <a:ext cx="822870" cy="76639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987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5200"/>
            <a:ext cx="4470400" cy="335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519" y="3505200"/>
            <a:ext cx="4448747" cy="33365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253" y="0"/>
            <a:ext cx="4368800" cy="327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2" y="-1"/>
            <a:ext cx="4392118" cy="329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2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0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388" y="1495425"/>
            <a:ext cx="4562647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1524000"/>
            <a:ext cx="3657600" cy="366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4495800"/>
            <a:ext cx="34099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combat boredom?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0" y="54864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IGNORANCE  </a:t>
            </a:r>
          </a:p>
          <a:p>
            <a:r>
              <a:rPr lang="en-US" sz="3600" b="1" dirty="0" smtClean="0"/>
              <a:t>APATHY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4204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477" y="304800"/>
            <a:ext cx="889532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32766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How would the stereotypical, bored student complete this sentence?   </a:t>
            </a:r>
            <a:endParaRPr lang="en-US" sz="36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4745740"/>
            <a:ext cx="2709863" cy="179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4711283"/>
            <a:ext cx="2743200" cy="186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4738750"/>
            <a:ext cx="2754851" cy="183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67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037" y="2514600"/>
            <a:ext cx="2971800" cy="4156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80"/>
          <a:stretch/>
        </p:blipFill>
        <p:spPr bwMode="auto">
          <a:xfrm>
            <a:off x="36121" y="176308"/>
            <a:ext cx="4008521" cy="3440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3869405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387" y="5850929"/>
            <a:ext cx="2654968" cy="82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671" y="3733800"/>
            <a:ext cx="3775129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52365" y="4222902"/>
            <a:ext cx="754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SPAIN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829424" y="5774511"/>
            <a:ext cx="1222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MOROCCO</a:t>
            </a:r>
            <a:endParaRPr lang="en-US" b="1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3643" y="176308"/>
            <a:ext cx="5040357" cy="336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0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42210"/>
            <a:ext cx="9144000" cy="60157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7192" y="47201"/>
            <a:ext cx="4449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If you are bored and cynical…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971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228600"/>
            <a:ext cx="914697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26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39"/>
            <a:ext cx="5334000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0399" y="3352799"/>
            <a:ext cx="4673997" cy="31242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276600"/>
            <a:ext cx="4343400" cy="32593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1"/>
            <a:ext cx="2433403" cy="328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0890" y="6477000"/>
            <a:ext cx="3981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6"/>
              </a:rPr>
              <a:t>http://rigea.org/resources/geo-literacy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0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6095"/>
            <a:ext cx="5619750" cy="6991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42" y="6400800"/>
            <a:ext cx="409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3"/>
              </a:rPr>
              <a:t>http://rigea.org/resources/geo-literacy/</a:t>
            </a:r>
            <a:r>
              <a:rPr lang="en-US" sz="1200" dirty="0"/>
              <a:t> </a:t>
            </a:r>
          </a:p>
          <a:p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7217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4" y="907256"/>
            <a:ext cx="7934325" cy="595074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5914" y="-1"/>
            <a:ext cx="2258085" cy="457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226695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17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2400"/>
            <a:ext cx="6248400" cy="61650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35293" y="1668482"/>
            <a:ext cx="84670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NH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 smtClean="0"/>
          </a:p>
          <a:p>
            <a:r>
              <a:rPr lang="en-US" sz="3600" dirty="0" smtClean="0"/>
              <a:t>MA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6324600"/>
            <a:ext cx="5486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What’s the same?  What’s different?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68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2" y="609600"/>
            <a:ext cx="5743575" cy="563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0" y="6248400"/>
            <a:ext cx="363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Washington DC (near Ford’s Theater)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1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00"/>
            <a:ext cx="91440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54964" y="5715000"/>
            <a:ext cx="363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Washington DC (near Ford’s Theater)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619750" cy="42148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22"/>
          <a:stretch/>
        </p:blipFill>
        <p:spPr>
          <a:xfrm>
            <a:off x="5740296" y="0"/>
            <a:ext cx="3409950" cy="35595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0" y="4343400"/>
            <a:ext cx="2002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Kenosha, </a:t>
            </a:r>
            <a:r>
              <a:rPr lang="en-US" sz="2800" dirty="0" smtClean="0">
                <a:hlinkClick r:id="rId4"/>
              </a:rPr>
              <a:t>WI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9750" y="3713657"/>
            <a:ext cx="35242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3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4200" y="3592643"/>
            <a:ext cx="2677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Johnsonburg, </a:t>
            </a:r>
            <a:r>
              <a:rPr lang="en-US" sz="2800" dirty="0" smtClean="0">
                <a:hlinkClick r:id="rId2"/>
              </a:rPr>
              <a:t>PA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7564" y="3480004"/>
            <a:ext cx="3006436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39110" cy="35814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95997"/>
            <a:ext cx="3080530" cy="20524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272" y="4127106"/>
            <a:ext cx="29718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22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4401" y="1252835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Both images from Cincinnati OH, 2015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615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734"/>
            <a:ext cx="7391400" cy="5543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5539869"/>
            <a:ext cx="557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OTR (Over-the-Rhine), Cincinnati, OH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6267344"/>
            <a:ext cx="6344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Sometimes we need more information to ask the right questions.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2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0"/>
            <a:ext cx="7467600" cy="65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0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5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0"/>
            <a:ext cx="7518400" cy="563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543" y="6019800"/>
            <a:ext cx="9146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geographic questions do you want to ask?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926741" y="5642811"/>
            <a:ext cx="4481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Roger Williams Park, Providence </a:t>
            </a:r>
            <a:r>
              <a:rPr lang="en-US" dirty="0" smtClean="0">
                <a:hlinkClick r:id="rId3"/>
              </a:rPr>
              <a:t>RI</a:t>
            </a:r>
            <a:r>
              <a:rPr lang="en-US" dirty="0" smtClean="0"/>
              <a:t>, Dec.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56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7168" y="457200"/>
            <a:ext cx="4696832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24084" y="5065295"/>
            <a:ext cx="4453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hlinkClick r:id="rId3"/>
              </a:rPr>
              <a:t>The Ohio River</a:t>
            </a:r>
            <a:r>
              <a:rPr lang="en-US" sz="3200" dirty="0" smtClean="0"/>
              <a:t>, Cincinnati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1" y="838200"/>
            <a:ext cx="430312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5054025"/>
            <a:ext cx="3907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Pike River, Quebec, </a:t>
            </a:r>
            <a:r>
              <a:rPr lang="en-US" sz="3200" dirty="0" smtClean="0">
                <a:hlinkClick r:id="rId5"/>
              </a:rPr>
              <a:t>CA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966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11" y="0"/>
            <a:ext cx="5791200" cy="434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3178" y="442892"/>
            <a:ext cx="3386033" cy="29861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21" y="4800600"/>
            <a:ext cx="89835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natural and human landscape provides countless clues to mysteries IF we are curious enough to ask.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69105"/>
            <a:ext cx="3033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Vieux Montreal, </a:t>
            </a:r>
            <a:r>
              <a:rPr lang="en-US" sz="2800" dirty="0" smtClean="0">
                <a:hlinkClick r:id="rId4"/>
              </a:rPr>
              <a:t>QC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558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1620" y="6096000"/>
            <a:ext cx="746076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800" dirty="0" smtClean="0"/>
              <a:t>Caserne Central de Pompiers—Central </a:t>
            </a:r>
            <a:r>
              <a:rPr lang="fr-FR" sz="2800" dirty="0" err="1" smtClean="0"/>
              <a:t>Fire</a:t>
            </a:r>
            <a:r>
              <a:rPr lang="fr-FR" sz="2800" dirty="0" smtClean="0"/>
              <a:t> Station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9064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213600" cy="541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6" y="33728"/>
            <a:ext cx="4835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Union Station, Washington</a:t>
            </a:r>
            <a:r>
              <a:rPr lang="en-US" sz="2800" dirty="0" smtClean="0"/>
              <a:t>, D.C.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41400" y="5486400"/>
            <a:ext cx="6172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is unique about this place?  How is it similar to other places?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6450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" y="0"/>
            <a:ext cx="4762500" cy="3571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637" y="3586705"/>
            <a:ext cx="3354364" cy="25157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6121217"/>
            <a:ext cx="2340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Worcester, MA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0" y="685800"/>
            <a:ext cx="4286250" cy="2457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53200" y="3221589"/>
            <a:ext cx="1877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Mexico City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890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895601"/>
            <a:ext cx="4495800" cy="3371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0" y="0"/>
            <a:ext cx="4495800" cy="281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1" y="2895600"/>
            <a:ext cx="4485807" cy="33643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0" y="0"/>
            <a:ext cx="4588498" cy="27432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2425" y="2590800"/>
            <a:ext cx="254877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Squam Lake, </a:t>
            </a:r>
            <a:r>
              <a:rPr lang="en-US" sz="2800" dirty="0" smtClean="0"/>
              <a:t>NH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92934" y="5486400"/>
            <a:ext cx="51167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/>
              <a:t>C</a:t>
            </a:r>
            <a:r>
              <a:rPr lang="en-US" sz="3200" b="1" dirty="0" smtClean="0"/>
              <a:t>.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200" y="76200"/>
            <a:ext cx="54514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A.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76200"/>
            <a:ext cx="52450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B.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97893" y="5486400"/>
            <a:ext cx="54271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/>
              <a:t>D</a:t>
            </a:r>
            <a:r>
              <a:rPr lang="en-US" sz="3200" b="1" dirty="0" smtClean="0"/>
              <a:t>.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4613" y="6267451"/>
            <a:ext cx="8109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Which picture looks like the best vacation day for you?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63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72263" cy="1444625"/>
          </a:xfrm>
        </p:spPr>
        <p:txBody>
          <a:bodyPr/>
          <a:lstStyle/>
          <a:p>
            <a:r>
              <a:rPr lang="en-US" altLang="en-US" i="1" dirty="0" smtClean="0"/>
              <a:t>PLACE: </a:t>
            </a:r>
            <a:r>
              <a:rPr lang="en-US" altLang="en-US" b="1" dirty="0" smtClean="0">
                <a:solidFill>
                  <a:srgbClr val="0000FF"/>
                </a:solidFill>
              </a:rPr>
              <a:t>Location</a:t>
            </a:r>
            <a:r>
              <a:rPr lang="en-US" altLang="en-US" b="1" dirty="0" smtClean="0"/>
              <a:t>        </a:t>
            </a:r>
            <a:r>
              <a:rPr lang="en-US" altLang="en-US" b="1" dirty="0" smtClean="0"/>
              <a:t/>
            </a:r>
            <a:br>
              <a:rPr lang="en-US" altLang="en-US" b="1" dirty="0" smtClean="0"/>
            </a:br>
            <a:r>
              <a:rPr lang="en-US" altLang="en-US" b="1" dirty="0" smtClean="0"/>
              <a:t> </a:t>
            </a:r>
            <a:r>
              <a:rPr lang="en-US" altLang="en-US" b="1" i="1" u="sng" dirty="0" smtClean="0"/>
              <a:t>Site &amp; Situation</a:t>
            </a:r>
            <a:endParaRPr lang="en-US" altLang="en-US" u="sng" dirty="0" smtClean="0"/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01838"/>
            <a:ext cx="4040188" cy="458787"/>
          </a:xfrm>
        </p:spPr>
        <p:txBody>
          <a:bodyPr/>
          <a:lstStyle/>
          <a:p>
            <a:r>
              <a:rPr lang="en-US" altLang="en-US" smtClean="0"/>
              <a:t>Site: San Francisco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60625"/>
            <a:ext cx="4040188" cy="4244975"/>
          </a:xfrm>
        </p:spPr>
        <p:txBody>
          <a:bodyPr/>
          <a:lstStyle/>
          <a:p>
            <a:pPr marL="0" indent="0">
              <a:spcBef>
                <a:spcPts val="0"/>
              </a:spcBef>
              <a:defRPr/>
            </a:pPr>
            <a:r>
              <a:rPr lang="en-US" sz="1800" dirty="0" smtClean="0">
                <a:solidFill>
                  <a:srgbClr val="0000FF"/>
                </a:solidFill>
              </a:rPr>
              <a:t>1769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In the Western Hemisphere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In the </a:t>
            </a:r>
            <a:r>
              <a:rPr lang="en-US" sz="1800" dirty="0" err="1" smtClean="0"/>
              <a:t>Midlatitudes</a:t>
            </a:r>
            <a:endParaRPr lang="en-US" sz="1800" dirty="0" smtClean="0"/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On the West Coast of North America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Mediterranean climate (but foggy!)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Peninsula and superb harbor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800" dirty="0" smtClean="0">
                <a:solidFill>
                  <a:srgbClr val="0000FF"/>
                </a:solidFill>
              </a:rPr>
              <a:t>Today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In the Western Hemisphere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In the </a:t>
            </a:r>
            <a:r>
              <a:rPr lang="en-US" sz="1800" dirty="0" err="1" smtClean="0"/>
              <a:t>Midlatitudes</a:t>
            </a:r>
            <a:endParaRPr lang="en-US" sz="1800" dirty="0" smtClean="0"/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On the West Coast of North America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Mediterranean climate (foggy!)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Peninsula and superb harbor</a:t>
            </a:r>
          </a:p>
        </p:txBody>
      </p:sp>
      <p:sp>
        <p:nvSpPr>
          <p:cNvPr id="1946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81200"/>
            <a:ext cx="4041775" cy="458788"/>
          </a:xfrm>
        </p:spPr>
        <p:txBody>
          <a:bodyPr/>
          <a:lstStyle/>
          <a:p>
            <a:r>
              <a:rPr lang="en-US" altLang="en-US" smtClean="0"/>
              <a:t>Situation: San Francisco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9988"/>
            <a:ext cx="4041775" cy="3690937"/>
          </a:xfrm>
        </p:spPr>
        <p:txBody>
          <a:bodyPr/>
          <a:lstStyle/>
          <a:p>
            <a:pPr marL="0" indent="0">
              <a:spcBef>
                <a:spcPts val="0"/>
              </a:spcBef>
              <a:defRPr/>
            </a:pPr>
            <a:r>
              <a:rPr lang="en-US" sz="1800" dirty="0" smtClean="0">
                <a:solidFill>
                  <a:srgbClr val="0000FF"/>
                </a:solidFill>
              </a:rPr>
              <a:t>1769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Outpost of Spain; in New Spain/Mexico; in Alta California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Primary political relationships: Monterey; Mexico City; Madrid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Primary trading relationships: New Spain, Philippines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1800" dirty="0" smtClean="0">
                <a:solidFill>
                  <a:srgbClr val="0000FF"/>
                </a:solidFill>
              </a:rPr>
              <a:t>Today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In California, USA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Primary political relationships: Sacramento; Washington DC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smtClean="0"/>
              <a:t>Primary trading relationships: Pacific Rim, Global</a:t>
            </a:r>
          </a:p>
        </p:txBody>
      </p:sp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0225" y="152400"/>
            <a:ext cx="2136775" cy="155575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4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en-US" sz="6000" dirty="0" smtClean="0"/>
              <a:t>Site</a:t>
            </a:r>
          </a:p>
          <a:p>
            <a:r>
              <a:rPr lang="en-US" altLang="en-US" sz="6000" dirty="0" smtClean="0"/>
              <a:t>Situation</a:t>
            </a:r>
            <a:endParaRPr lang="en-US" altLang="en-US" sz="6000" dirty="0" smtClean="0"/>
          </a:p>
        </p:txBody>
      </p:sp>
      <p:sp>
        <p:nvSpPr>
          <p:cNvPr id="2150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1509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1510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151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" y="3067050"/>
            <a:ext cx="4830763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5675" y="15875"/>
            <a:ext cx="564832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0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048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048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0487" name="Picture 2" descr="C:\Users\sdixon\Dropbox\Site v Situation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179" y="3176"/>
            <a:ext cx="9054235" cy="44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sdixon\Dropbox\Site v Situation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6307180"/>
            <a:ext cx="6529387" cy="55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14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1000"/>
            <a:ext cx="5614221" cy="30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0"/>
            <a:ext cx="491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Resource Recovery Industrial Park, RI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76551"/>
            <a:ext cx="5638800" cy="2495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551" y="1190576"/>
            <a:ext cx="3506449" cy="373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211034"/>
            <a:ext cx="7737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Where would you put a dump in SE Massachusetts?  </a:t>
            </a:r>
            <a:r>
              <a:rPr lang="en-US" sz="2000" b="1" dirty="0" smtClean="0"/>
              <a:t>Site?  Situation? 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1906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3962400"/>
            <a:ext cx="3302000" cy="2476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283200" cy="3962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921" y="3124200"/>
            <a:ext cx="3848100" cy="2539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0924" y="717984"/>
            <a:ext cx="3351852" cy="2228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64206" y="194764"/>
            <a:ext cx="3787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Intake Service Center, </a:t>
            </a:r>
            <a:r>
              <a:rPr lang="en-US" sz="2800" b="1" dirty="0" smtClean="0">
                <a:hlinkClick r:id="rId7"/>
              </a:rPr>
              <a:t>RI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694813" y="5675978"/>
            <a:ext cx="5445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How should space be arranged in a prison?  School?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948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600"/>
            <a:ext cx="5689600" cy="4267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1935" y="0"/>
            <a:ext cx="3359574" cy="4876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0"/>
            <a:ext cx="4138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Beavertail State Park, RI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901625"/>
            <a:ext cx="9146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geographic questions do you want to ask?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638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" y="3781425"/>
            <a:ext cx="3733800" cy="2800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219200"/>
            <a:ext cx="3352800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3733800"/>
            <a:ext cx="3860800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600" y="1266825"/>
            <a:ext cx="3098800" cy="2324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we help children be curious about the surroundings?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0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6324600"/>
            <a:ext cx="558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http://www.pbs.org/food/how-does-it-grow/cranberries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53456" y="55966"/>
            <a:ext cx="3783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Start with their backyard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855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275" y="140368"/>
            <a:ext cx="7019925" cy="51054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1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53988"/>
            <a:ext cx="7467600" cy="654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9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ung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791" y="914400"/>
            <a:ext cx="3358409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76200"/>
            <a:ext cx="7050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Spatial Thinking and Reasoning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2847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9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4100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352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odalsig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01138" cy="592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1"/>
          <p:cNvSpPr txBox="1">
            <a:spLocks noChangeArrowheads="1"/>
          </p:cNvSpPr>
          <p:nvPr/>
        </p:nvSpPr>
        <p:spPr bwMode="auto">
          <a:xfrm>
            <a:off x="2438400" y="6030913"/>
            <a:ext cx="363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3200" b="1"/>
              <a:t>Jeremy Anderson</a:t>
            </a:r>
          </a:p>
        </p:txBody>
      </p:sp>
    </p:spTree>
    <p:extLst>
      <p:ext uri="{BB962C8B-B14F-4D97-AF65-F5344CB8AC3E}">
        <p14:creationId xmlns:p14="http://schemas.microsoft.com/office/powerpoint/2010/main" val="283511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6150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8" name="Right Arrow 8"/>
          <p:cNvSpPr>
            <a:spLocks noChangeArrowheads="1"/>
          </p:cNvSpPr>
          <p:nvPr/>
        </p:nvSpPr>
        <p:spPr bwMode="auto">
          <a:xfrm rot="10800000">
            <a:off x="3276600" y="1066800"/>
            <a:ext cx="762000" cy="484188"/>
          </a:xfrm>
          <a:prstGeom prst="rightArrow">
            <a:avLst>
              <a:gd name="adj1" fmla="val 50000"/>
              <a:gd name="adj2" fmla="val 5002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149" name="TextBox 9"/>
          <p:cNvSpPr txBox="1">
            <a:spLocks noChangeArrowheads="1"/>
          </p:cNvSpPr>
          <p:nvPr/>
        </p:nvSpPr>
        <p:spPr bwMode="auto">
          <a:xfrm>
            <a:off x="4191000" y="990600"/>
            <a:ext cx="22082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FF0000"/>
                </a:solidFill>
              </a:rPr>
              <a:t>Railway</a:t>
            </a:r>
          </a:p>
          <a:p>
            <a:pPr eaLnBrk="1" hangingPunct="1"/>
            <a:r>
              <a:rPr lang="en-US" altLang="en-US" sz="3600" b="1">
                <a:solidFill>
                  <a:srgbClr val="FF0000"/>
                </a:solidFill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89208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7173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4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2" name="Rectangle 5"/>
          <p:cNvSpPr>
            <a:spLocks noChangeArrowheads="1"/>
          </p:cNvSpPr>
          <p:nvPr/>
        </p:nvSpPr>
        <p:spPr bwMode="auto">
          <a:xfrm rot="-360000">
            <a:off x="3200400" y="1138238"/>
            <a:ext cx="2819400" cy="1524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85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extrapola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8005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71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9221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2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3276600" y="4724400"/>
            <a:ext cx="1465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FF0000"/>
                </a:solidFill>
              </a:rPr>
              <a:t>Road</a:t>
            </a:r>
          </a:p>
        </p:txBody>
      </p:sp>
    </p:spTree>
    <p:extLst>
      <p:ext uri="{BB962C8B-B14F-4D97-AF65-F5344CB8AC3E}">
        <p14:creationId xmlns:p14="http://schemas.microsoft.com/office/powerpoint/2010/main" val="330048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10246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Donut 6"/>
          <p:cNvSpPr/>
          <p:nvPr/>
        </p:nvSpPr>
        <p:spPr bwMode="auto">
          <a:xfrm>
            <a:off x="1676400" y="4495800"/>
            <a:ext cx="914400" cy="914400"/>
          </a:xfrm>
          <a:prstGeom prst="donut">
            <a:avLst>
              <a:gd name="adj" fmla="val 1434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sp>
        <p:nvSpPr>
          <p:cNvPr id="10245" name="TextBox 7"/>
          <p:cNvSpPr txBox="1">
            <a:spLocks noChangeArrowheads="1"/>
          </p:cNvSpPr>
          <p:nvPr/>
        </p:nvSpPr>
        <p:spPr bwMode="auto">
          <a:xfrm>
            <a:off x="3276600" y="4724400"/>
            <a:ext cx="1465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FF0000"/>
                </a:solidFill>
              </a:rPr>
              <a:t>Road</a:t>
            </a:r>
          </a:p>
        </p:txBody>
      </p:sp>
    </p:spTree>
    <p:extLst>
      <p:ext uri="{BB962C8B-B14F-4D97-AF65-F5344CB8AC3E}">
        <p14:creationId xmlns:p14="http://schemas.microsoft.com/office/powerpoint/2010/main" val="6088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381000" y="1447800"/>
            <a:ext cx="8077200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3600" b="1"/>
              <a:t>--</a:t>
            </a:r>
            <a:r>
              <a:rPr lang="en-US" altLang="en-US" sz="3600" b="1" i="1"/>
              <a:t>if</a:t>
            </a:r>
            <a:r>
              <a:rPr lang="en-US" altLang="en-US" sz="3600" b="1"/>
              <a:t> unique &amp; therefore not repeated, </a:t>
            </a:r>
            <a:r>
              <a:rPr lang="en-US" altLang="en-US" sz="3600" b="1" i="1"/>
              <a:t>then</a:t>
            </a:r>
            <a:r>
              <a:rPr lang="en-US" altLang="en-US" sz="3600" b="1"/>
              <a:t> road continues in straight line</a:t>
            </a:r>
            <a:endParaRPr lang="en-US" altLang="en-US" sz="3600" b="1" i="1"/>
          </a:p>
          <a:p>
            <a:pPr>
              <a:lnSpc>
                <a:spcPct val="120000"/>
              </a:lnSpc>
            </a:pPr>
            <a:r>
              <a:rPr lang="en-US" altLang="en-US" sz="3200" b="1" i="1"/>
              <a:t> </a:t>
            </a:r>
          </a:p>
          <a:p>
            <a:endParaRPr lang="en-US" altLang="en-US" sz="2800"/>
          </a:p>
        </p:txBody>
      </p:sp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1981200" y="533400"/>
            <a:ext cx="4229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4000" b="1" dirty="0"/>
              <a:t>Kink in the Road</a:t>
            </a:r>
          </a:p>
        </p:txBody>
      </p:sp>
    </p:spTree>
    <p:extLst>
      <p:ext uri="{BB962C8B-B14F-4D97-AF65-F5344CB8AC3E}">
        <p14:creationId xmlns:p14="http://schemas.microsoft.com/office/powerpoint/2010/main" val="417796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63" y="295275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12293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4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Minus 7"/>
          <p:cNvSpPr/>
          <p:nvPr/>
        </p:nvSpPr>
        <p:spPr bwMode="auto">
          <a:xfrm rot="420000">
            <a:off x="2608263" y="5053013"/>
            <a:ext cx="3959225" cy="533400"/>
          </a:xfrm>
          <a:prstGeom prst="mathMinus">
            <a:avLst>
              <a:gd name="adj1" fmla="val 23520"/>
            </a:avLst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381000" y="1447800"/>
            <a:ext cx="8077200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  <a:defRPr/>
            </a:pPr>
            <a:r>
              <a:rPr lang="en-US" sz="3600" b="1" dirty="0">
                <a:solidFill>
                  <a:schemeClr val="tx1">
                    <a:lumMod val="50000"/>
                  </a:schemeClr>
                </a:solidFill>
              </a:rPr>
              <a:t>--</a:t>
            </a:r>
            <a:r>
              <a:rPr lang="en-US" sz="3600" b="1" i="1" dirty="0">
                <a:solidFill>
                  <a:schemeClr val="tx1">
                    <a:lumMod val="50000"/>
                  </a:schemeClr>
                </a:solidFill>
              </a:rPr>
              <a:t>if</a:t>
            </a:r>
            <a:r>
              <a:rPr lang="en-US" sz="3600" b="1" dirty="0">
                <a:solidFill>
                  <a:schemeClr val="tx1">
                    <a:lumMod val="50000"/>
                  </a:schemeClr>
                </a:solidFill>
              </a:rPr>
              <a:t> unique &amp; therefore not repeated, </a:t>
            </a:r>
            <a:r>
              <a:rPr lang="en-US" sz="3600" b="1" i="1" dirty="0">
                <a:solidFill>
                  <a:schemeClr val="tx1">
                    <a:lumMod val="50000"/>
                  </a:schemeClr>
                </a:solidFill>
              </a:rPr>
              <a:t>then</a:t>
            </a:r>
            <a:r>
              <a:rPr lang="en-US" sz="3600" b="1" dirty="0">
                <a:solidFill>
                  <a:schemeClr val="tx1">
                    <a:lumMod val="50000"/>
                  </a:schemeClr>
                </a:solidFill>
              </a:rPr>
              <a:t> road continues in straight line</a:t>
            </a:r>
            <a:endParaRPr lang="en-US" sz="3600" b="1" i="1" dirty="0">
              <a:solidFill>
                <a:schemeClr val="tx1">
                  <a:lumMod val="50000"/>
                </a:schemeClr>
              </a:solidFill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en-US" sz="3600" b="1" i="1" dirty="0"/>
              <a:t> </a:t>
            </a:r>
          </a:p>
          <a:p>
            <a:pPr eaLnBrk="0" hangingPunct="0">
              <a:lnSpc>
                <a:spcPct val="120000"/>
              </a:lnSpc>
              <a:defRPr/>
            </a:pPr>
            <a:r>
              <a:rPr lang="en-US" sz="3600" b="1" dirty="0"/>
              <a:t>--</a:t>
            </a:r>
            <a:r>
              <a:rPr lang="en-US" sz="3600" b="1" i="1" dirty="0"/>
              <a:t>if</a:t>
            </a:r>
            <a:r>
              <a:rPr lang="en-US" sz="3600" b="1" dirty="0"/>
              <a:t> recurring &amp; therefore repeated property of space, </a:t>
            </a:r>
            <a:r>
              <a:rPr lang="en-US" sz="3600" b="1" i="1" dirty="0"/>
              <a:t>then</a:t>
            </a:r>
            <a:r>
              <a:rPr lang="en-US" sz="3600" b="1" dirty="0"/>
              <a:t> road will not continue in straight line</a:t>
            </a:r>
            <a:endParaRPr lang="en-US" sz="3600" b="1" i="1" dirty="0"/>
          </a:p>
          <a:p>
            <a:pPr eaLnBrk="0" hangingPunct="0">
              <a:defRPr/>
            </a:pPr>
            <a:endParaRPr lang="en-US" sz="2800" dirty="0"/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1981200" y="533400"/>
            <a:ext cx="4229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4000" b="1" dirty="0"/>
              <a:t>Kink in the Road</a:t>
            </a:r>
          </a:p>
        </p:txBody>
      </p:sp>
    </p:spTree>
    <p:extLst>
      <p:ext uri="{BB962C8B-B14F-4D97-AF65-F5344CB8AC3E}">
        <p14:creationId xmlns:p14="http://schemas.microsoft.com/office/powerpoint/2010/main" val="405718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63" y="350838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9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14341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2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Minus 7"/>
          <p:cNvSpPr/>
          <p:nvPr/>
        </p:nvSpPr>
        <p:spPr bwMode="auto">
          <a:xfrm rot="420000">
            <a:off x="2608263" y="5053013"/>
            <a:ext cx="3959225" cy="533400"/>
          </a:xfrm>
          <a:prstGeom prst="mathMinus">
            <a:avLst>
              <a:gd name="adj1" fmla="val 23520"/>
            </a:avLst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30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63" y="350838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15366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7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Minus 7"/>
          <p:cNvSpPr/>
          <p:nvPr/>
        </p:nvSpPr>
        <p:spPr bwMode="auto">
          <a:xfrm rot="420000">
            <a:off x="2608263" y="5053013"/>
            <a:ext cx="3959225" cy="533400"/>
          </a:xfrm>
          <a:prstGeom prst="mathMinus">
            <a:avLst>
              <a:gd name="adj1" fmla="val 23520"/>
            </a:avLst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" name="Minus 6"/>
          <p:cNvSpPr/>
          <p:nvPr/>
        </p:nvSpPr>
        <p:spPr bwMode="auto">
          <a:xfrm rot="20580000">
            <a:off x="2581275" y="4411663"/>
            <a:ext cx="3979863" cy="533400"/>
          </a:xfrm>
          <a:prstGeom prst="mathMinus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79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63" y="350838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16391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2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Minus 7"/>
          <p:cNvSpPr/>
          <p:nvPr/>
        </p:nvSpPr>
        <p:spPr bwMode="auto">
          <a:xfrm rot="420000">
            <a:off x="2608263" y="5053013"/>
            <a:ext cx="3959225" cy="533400"/>
          </a:xfrm>
          <a:prstGeom prst="mathMinus">
            <a:avLst>
              <a:gd name="adj1" fmla="val 23520"/>
            </a:avLst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" name="Minus 6"/>
          <p:cNvSpPr/>
          <p:nvPr/>
        </p:nvSpPr>
        <p:spPr bwMode="auto">
          <a:xfrm rot="20580000">
            <a:off x="2581275" y="4411663"/>
            <a:ext cx="3979863" cy="533400"/>
          </a:xfrm>
          <a:prstGeom prst="mathMinus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9" name="Minus 8"/>
          <p:cNvSpPr/>
          <p:nvPr/>
        </p:nvSpPr>
        <p:spPr bwMode="auto">
          <a:xfrm rot="480000">
            <a:off x="4352925" y="4546600"/>
            <a:ext cx="1905000" cy="533400"/>
          </a:xfrm>
          <a:prstGeom prst="mathMinus">
            <a:avLst>
              <a:gd name="adj1" fmla="val 2012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65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1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17414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5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604" name="Right Arrow 5"/>
          <p:cNvSpPr>
            <a:spLocks noChangeArrowheads="1"/>
          </p:cNvSpPr>
          <p:nvPr/>
        </p:nvSpPr>
        <p:spPr bwMode="auto">
          <a:xfrm rot="10800000">
            <a:off x="3276600" y="5181600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solidFill>
            <a:schemeClr val="bg1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4343400" y="5105400"/>
            <a:ext cx="14684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River</a:t>
            </a:r>
          </a:p>
        </p:txBody>
      </p:sp>
    </p:spTree>
    <p:extLst>
      <p:ext uri="{BB962C8B-B14F-4D97-AF65-F5344CB8AC3E}">
        <p14:creationId xmlns:p14="http://schemas.microsoft.com/office/powerpoint/2010/main" val="415686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7038" y="0"/>
            <a:ext cx="6380162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703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tream graphs 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213" y="0"/>
            <a:ext cx="5235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48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11225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54400"/>
            <a:ext cx="911225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7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11225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54400"/>
            <a:ext cx="911225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nut 3"/>
          <p:cNvSpPr/>
          <p:nvPr/>
        </p:nvSpPr>
        <p:spPr bwMode="auto">
          <a:xfrm>
            <a:off x="2714625" y="2716213"/>
            <a:ext cx="1295400" cy="762000"/>
          </a:xfrm>
          <a:prstGeom prst="donu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72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tream tex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39688"/>
            <a:ext cx="5502275" cy="681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ame 2"/>
          <p:cNvSpPr/>
          <p:nvPr/>
        </p:nvSpPr>
        <p:spPr bwMode="auto">
          <a:xfrm>
            <a:off x="2133600" y="0"/>
            <a:ext cx="4953000" cy="1219200"/>
          </a:xfrm>
          <a:prstGeom prst="fram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14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24581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2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0" name="TextBox 10"/>
          <p:cNvSpPr txBox="1">
            <a:spLocks noChangeArrowheads="1"/>
          </p:cNvSpPr>
          <p:nvPr/>
        </p:nvSpPr>
        <p:spPr bwMode="auto">
          <a:xfrm>
            <a:off x="3657600" y="3352800"/>
            <a:ext cx="2112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FF0000"/>
                </a:solidFill>
              </a:rPr>
              <a:t>Villages</a:t>
            </a:r>
          </a:p>
        </p:txBody>
      </p:sp>
    </p:spTree>
    <p:extLst>
      <p:ext uri="{BB962C8B-B14F-4D97-AF65-F5344CB8AC3E}">
        <p14:creationId xmlns:p14="http://schemas.microsoft.com/office/powerpoint/2010/main" val="162842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HalfMap_incomplete-l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59785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3" name="Group 4"/>
          <p:cNvGrpSpPr>
            <a:grpSpLocks noChangeAspect="1"/>
          </p:cNvGrpSpPr>
          <p:nvPr/>
        </p:nvGrpSpPr>
        <p:grpSpPr bwMode="auto">
          <a:xfrm>
            <a:off x="6400800" y="228600"/>
            <a:ext cx="2514600" cy="2460625"/>
            <a:chOff x="2640" y="384"/>
            <a:chExt cx="1962" cy="1920"/>
          </a:xfrm>
        </p:grpSpPr>
        <p:pic>
          <p:nvPicPr>
            <p:cNvPr id="25610" name="Picture 5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384"/>
              <a:ext cx="1962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1" name="Picture 6" descr="HalfMap_incomplete-lor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488"/>
              <a:ext cx="196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Donut 5"/>
          <p:cNvSpPr/>
          <p:nvPr/>
        </p:nvSpPr>
        <p:spPr bwMode="auto">
          <a:xfrm>
            <a:off x="152400" y="762000"/>
            <a:ext cx="914400" cy="914400"/>
          </a:xfrm>
          <a:prstGeom prst="donu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" name="Donut 6"/>
          <p:cNvSpPr/>
          <p:nvPr/>
        </p:nvSpPr>
        <p:spPr bwMode="auto">
          <a:xfrm>
            <a:off x="2514600" y="762000"/>
            <a:ext cx="914400" cy="914400"/>
          </a:xfrm>
          <a:prstGeom prst="donu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8" name="Donut 7"/>
          <p:cNvSpPr/>
          <p:nvPr/>
        </p:nvSpPr>
        <p:spPr bwMode="auto">
          <a:xfrm>
            <a:off x="1295400" y="2819400"/>
            <a:ext cx="914400" cy="914400"/>
          </a:xfrm>
          <a:prstGeom prst="donu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9" name="Donut 8"/>
          <p:cNvSpPr/>
          <p:nvPr/>
        </p:nvSpPr>
        <p:spPr bwMode="auto">
          <a:xfrm>
            <a:off x="2438400" y="4876800"/>
            <a:ext cx="914400" cy="914400"/>
          </a:xfrm>
          <a:prstGeom prst="donu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" name="Donut 9"/>
          <p:cNvSpPr/>
          <p:nvPr/>
        </p:nvSpPr>
        <p:spPr bwMode="auto">
          <a:xfrm>
            <a:off x="152400" y="4800600"/>
            <a:ext cx="914400" cy="914400"/>
          </a:xfrm>
          <a:prstGeom prst="donu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3657600" y="3352800"/>
            <a:ext cx="2112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FF0000"/>
                </a:solidFill>
              </a:rPr>
              <a:t>Villages</a:t>
            </a:r>
          </a:p>
        </p:txBody>
      </p:sp>
    </p:spTree>
    <p:extLst>
      <p:ext uri="{BB962C8B-B14F-4D97-AF65-F5344CB8AC3E}">
        <p14:creationId xmlns:p14="http://schemas.microsoft.com/office/powerpoint/2010/main" val="164123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HalfMap_lattice-l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-26988"/>
            <a:ext cx="494506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7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HalfMap_lattice-l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-26988"/>
            <a:ext cx="494506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Flowchart: Connector 2"/>
          <p:cNvSpPr>
            <a:spLocks noChangeArrowheads="1"/>
          </p:cNvSpPr>
          <p:nvPr/>
        </p:nvSpPr>
        <p:spPr bwMode="auto">
          <a:xfrm>
            <a:off x="4953000" y="2971800"/>
            <a:ext cx="457200" cy="457200"/>
          </a:xfrm>
          <a:prstGeom prst="flowChartConnector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5334000" y="2667000"/>
            <a:ext cx="1355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FF0000"/>
                </a:solidFill>
              </a:rPr>
              <a:t>Town</a:t>
            </a:r>
          </a:p>
        </p:txBody>
      </p:sp>
    </p:spTree>
    <p:extLst>
      <p:ext uri="{BB962C8B-B14F-4D97-AF65-F5344CB8AC3E}">
        <p14:creationId xmlns:p14="http://schemas.microsoft.com/office/powerpoint/2010/main" val="112823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9713"/>
            <a:ext cx="9144000" cy="637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9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un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113" y="0"/>
            <a:ext cx="38750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72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un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113" y="0"/>
            <a:ext cx="7597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21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Types of Inferences &amp;</a:t>
            </a:r>
            <a:b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Levels of Expertise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>
                <a:solidFill>
                  <a:schemeClr val="tx1">
                    <a:lumMod val="50000"/>
                  </a:schemeClr>
                </a:solidFill>
              </a:rPr>
              <a:t>1. rail line</a:t>
            </a:r>
            <a:r>
              <a:rPr lang="en-US" sz="3600" b="1" dirty="0" smtClean="0">
                <a:solidFill>
                  <a:schemeClr val="tx1">
                    <a:lumMod val="50000"/>
                  </a:schemeClr>
                </a:solidFill>
              </a:rPr>
              <a:t>: relatively simple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>
                <a:solidFill>
                  <a:schemeClr val="tx1">
                    <a:lumMod val="50000"/>
                  </a:schemeClr>
                </a:solidFill>
              </a:rPr>
              <a:t>2. kink in road</a:t>
            </a:r>
            <a:r>
              <a:rPr lang="en-US" sz="3600" b="1" dirty="0" smtClean="0">
                <a:solidFill>
                  <a:schemeClr val="tx1">
                    <a:lumMod val="50000"/>
                  </a:schemeClr>
                </a:solidFill>
              </a:rPr>
              <a:t>: more challenging because multiple possibilities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>
                <a:solidFill>
                  <a:schemeClr val="tx1">
                    <a:lumMod val="50000"/>
                  </a:schemeClr>
                </a:solidFill>
              </a:rPr>
              <a:t>3.stream system</a:t>
            </a:r>
            <a:r>
              <a:rPr lang="en-US" sz="3600" b="1" dirty="0" smtClean="0">
                <a:solidFill>
                  <a:schemeClr val="tx1">
                    <a:lumMod val="50000"/>
                  </a:schemeClr>
                </a:solidFill>
              </a:rPr>
              <a:t>: stream order &amp; topography; knowledge of theory of fluvial processes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i="1" dirty="0" smtClean="0"/>
              <a:t>4. villages</a:t>
            </a:r>
            <a:r>
              <a:rPr lang="en-US" sz="3600" b="1" dirty="0" smtClean="0"/>
              <a:t>:</a:t>
            </a:r>
            <a:r>
              <a:rPr lang="en-US" sz="3600" b="1" dirty="0" smtClean="0">
                <a:solidFill>
                  <a:srgbClr val="FFCC00"/>
                </a:solidFill>
              </a:rPr>
              <a:t> </a:t>
            </a:r>
            <a:r>
              <a:rPr lang="en-US" sz="3600" b="1" dirty="0" smtClean="0"/>
              <a:t>lattices; knowledge of central place theory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3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743200"/>
            <a:ext cx="9144000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Engaging Students in Local &amp; Global Issues: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Looking at the World through a Geographic Lens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1" name="Picture 10" descr="applemap.jp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76200"/>
            <a:ext cx="2420771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2" descr="Profile PixEarthView.jpg">
            <a:hlinkClick r:id="rId5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2514600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13" descr="Geography19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685800"/>
            <a:ext cx="18859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2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128260"/>
            <a:ext cx="2286000" cy="157734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399" y="5833586"/>
            <a:ext cx="764702" cy="76470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4490" y="5831890"/>
            <a:ext cx="797510" cy="79751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5833585"/>
            <a:ext cx="838200" cy="81955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hlinkClick r:id="rId16"/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4724400"/>
            <a:ext cx="2057400" cy="20574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147" name="Picture 3">
            <a:hlinkClick r:id="rId18"/>
          </p:cNvPr>
          <p:cNvPicPr>
            <a:picLocks noChangeAspect="1" noChangeArrowheads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0723" y="5831890"/>
            <a:ext cx="822870" cy="76639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437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195" y="152400"/>
            <a:ext cx="884560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truth…if you always lived in San Diego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971800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pic>
        <p:nvPicPr>
          <p:cNvPr id="1029" name="Picture 5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3594" y="1296345"/>
            <a:ext cx="2273643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95800" y="1143000"/>
            <a:ext cx="4531203" cy="453579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195" y="3744208"/>
            <a:ext cx="4116442" cy="301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3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dirty="0" smtClean="0"/>
              <a:t>What is this item called?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7129656" cy="52244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2362200" cy="243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0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Truths can be spatially contingent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far from the here do you live? </a:t>
            </a:r>
          </a:p>
          <a:p>
            <a:endParaRPr lang="en-US" dirty="0"/>
          </a:p>
          <a:p>
            <a:r>
              <a:rPr lang="en-US" dirty="0" smtClean="0"/>
              <a:t>What time is it?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675" y="66675"/>
            <a:ext cx="6724650" cy="67151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47585" y="63457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8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Truths can be scale-dependent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dirty="0" smtClean="0"/>
              <a:t>Where are you from?  </a:t>
            </a:r>
          </a:p>
          <a:p>
            <a:endParaRPr lang="en-US" dirty="0"/>
          </a:p>
          <a:p>
            <a:r>
              <a:rPr lang="en-US" dirty="0" smtClean="0"/>
              <a:t>Is overpopulation a problem in North America?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16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3813" y="1681163"/>
            <a:ext cx="2770187" cy="33956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3" name="Picture 3" descr="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429000"/>
            <a:ext cx="3467100" cy="32908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 rot="10800000">
            <a:off x="914400" y="5597525"/>
            <a:ext cx="1905000" cy="727075"/>
            <a:chOff x="2525" y="1198"/>
            <a:chExt cx="1410" cy="788"/>
          </a:xfrm>
        </p:grpSpPr>
        <p:sp>
          <p:nvSpPr>
            <p:cNvPr id="5141" name="Freeform 5"/>
            <p:cNvSpPr>
              <a:spLocks/>
            </p:cNvSpPr>
            <p:nvPr/>
          </p:nvSpPr>
          <p:spPr bwMode="auto">
            <a:xfrm>
              <a:off x="2525" y="1222"/>
              <a:ext cx="1410" cy="764"/>
            </a:xfrm>
            <a:custGeom>
              <a:avLst/>
              <a:gdLst>
                <a:gd name="T0" fmla="*/ 2 w 1410"/>
                <a:gd name="T1" fmla="*/ 101 h 764"/>
                <a:gd name="T2" fmla="*/ 97 w 1410"/>
                <a:gd name="T3" fmla="*/ 52 h 764"/>
                <a:gd name="T4" fmla="*/ 163 w 1410"/>
                <a:gd name="T5" fmla="*/ 30 h 764"/>
                <a:gd name="T6" fmla="*/ 236 w 1410"/>
                <a:gd name="T7" fmla="*/ 13 h 764"/>
                <a:gd name="T8" fmla="*/ 312 w 1410"/>
                <a:gd name="T9" fmla="*/ 5 h 764"/>
                <a:gd name="T10" fmla="*/ 396 w 1410"/>
                <a:gd name="T11" fmla="*/ 0 h 764"/>
                <a:gd name="T12" fmla="*/ 495 w 1410"/>
                <a:gd name="T13" fmla="*/ 3 h 764"/>
                <a:gd name="T14" fmla="*/ 624 w 1410"/>
                <a:gd name="T15" fmla="*/ 15 h 764"/>
                <a:gd name="T16" fmla="*/ 739 w 1410"/>
                <a:gd name="T17" fmla="*/ 39 h 764"/>
                <a:gd name="T18" fmla="*/ 840 w 1410"/>
                <a:gd name="T19" fmla="*/ 67 h 764"/>
                <a:gd name="T20" fmla="*/ 942 w 1410"/>
                <a:gd name="T21" fmla="*/ 107 h 764"/>
                <a:gd name="T22" fmla="*/ 1031 w 1410"/>
                <a:gd name="T23" fmla="*/ 151 h 764"/>
                <a:gd name="T24" fmla="*/ 1111 w 1410"/>
                <a:gd name="T25" fmla="*/ 208 h 764"/>
                <a:gd name="T26" fmla="*/ 1186 w 1410"/>
                <a:gd name="T27" fmla="*/ 283 h 764"/>
                <a:gd name="T28" fmla="*/ 1240 w 1410"/>
                <a:gd name="T29" fmla="*/ 358 h 764"/>
                <a:gd name="T30" fmla="*/ 1268 w 1410"/>
                <a:gd name="T31" fmla="*/ 406 h 764"/>
                <a:gd name="T32" fmla="*/ 1409 w 1410"/>
                <a:gd name="T33" fmla="*/ 311 h 764"/>
                <a:gd name="T34" fmla="*/ 1388 w 1410"/>
                <a:gd name="T35" fmla="*/ 383 h 764"/>
                <a:gd name="T36" fmla="*/ 1375 w 1410"/>
                <a:gd name="T37" fmla="*/ 456 h 764"/>
                <a:gd name="T38" fmla="*/ 1370 w 1410"/>
                <a:gd name="T39" fmla="*/ 529 h 764"/>
                <a:gd name="T40" fmla="*/ 1371 w 1410"/>
                <a:gd name="T41" fmla="*/ 605 h 764"/>
                <a:gd name="T42" fmla="*/ 1392 w 1410"/>
                <a:gd name="T43" fmla="*/ 708 h 764"/>
                <a:gd name="T44" fmla="*/ 1362 w 1410"/>
                <a:gd name="T45" fmla="*/ 744 h 764"/>
                <a:gd name="T46" fmla="*/ 1293 w 1410"/>
                <a:gd name="T47" fmla="*/ 709 h 764"/>
                <a:gd name="T48" fmla="*/ 1237 w 1410"/>
                <a:gd name="T49" fmla="*/ 689 h 764"/>
                <a:gd name="T50" fmla="*/ 1182 w 1410"/>
                <a:gd name="T51" fmla="*/ 678 h 764"/>
                <a:gd name="T52" fmla="*/ 1122 w 1410"/>
                <a:gd name="T53" fmla="*/ 673 h 764"/>
                <a:gd name="T54" fmla="*/ 1053 w 1410"/>
                <a:gd name="T55" fmla="*/ 678 h 764"/>
                <a:gd name="T56" fmla="*/ 1001 w 1410"/>
                <a:gd name="T57" fmla="*/ 635 h 764"/>
                <a:gd name="T58" fmla="*/ 1118 w 1410"/>
                <a:gd name="T59" fmla="*/ 514 h 764"/>
                <a:gd name="T60" fmla="*/ 1044 w 1410"/>
                <a:gd name="T61" fmla="*/ 428 h 764"/>
                <a:gd name="T62" fmla="*/ 968 w 1410"/>
                <a:gd name="T63" fmla="*/ 353 h 764"/>
                <a:gd name="T64" fmla="*/ 900 w 1410"/>
                <a:gd name="T65" fmla="*/ 293 h 764"/>
                <a:gd name="T66" fmla="*/ 813 w 1410"/>
                <a:gd name="T67" fmla="*/ 233 h 764"/>
                <a:gd name="T68" fmla="*/ 724 w 1410"/>
                <a:gd name="T69" fmla="*/ 188 h 764"/>
                <a:gd name="T70" fmla="*/ 640 w 1410"/>
                <a:gd name="T71" fmla="*/ 152 h 764"/>
                <a:gd name="T72" fmla="*/ 537 w 1410"/>
                <a:gd name="T73" fmla="*/ 124 h 764"/>
                <a:gd name="T74" fmla="*/ 436 w 1410"/>
                <a:gd name="T75" fmla="*/ 101 h 764"/>
                <a:gd name="T76" fmla="*/ 316 w 1410"/>
                <a:gd name="T77" fmla="*/ 81 h 764"/>
                <a:gd name="T78" fmla="*/ 223 w 1410"/>
                <a:gd name="T79" fmla="*/ 77 h 764"/>
                <a:gd name="T80" fmla="*/ 154 w 1410"/>
                <a:gd name="T81" fmla="*/ 83 h 764"/>
                <a:gd name="T82" fmla="*/ 94 w 1410"/>
                <a:gd name="T83" fmla="*/ 97 h 7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10"/>
                <a:gd name="T127" fmla="*/ 0 h 764"/>
                <a:gd name="T128" fmla="*/ 1410 w 1410"/>
                <a:gd name="T129" fmla="*/ 764 h 7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10" h="764">
                  <a:moveTo>
                    <a:pt x="0" y="130"/>
                  </a:moveTo>
                  <a:lnTo>
                    <a:pt x="2" y="101"/>
                  </a:lnTo>
                  <a:lnTo>
                    <a:pt x="60" y="69"/>
                  </a:lnTo>
                  <a:lnTo>
                    <a:pt x="97" y="52"/>
                  </a:lnTo>
                  <a:lnTo>
                    <a:pt x="133" y="41"/>
                  </a:lnTo>
                  <a:lnTo>
                    <a:pt x="163" y="30"/>
                  </a:lnTo>
                  <a:lnTo>
                    <a:pt x="202" y="21"/>
                  </a:lnTo>
                  <a:lnTo>
                    <a:pt x="236" y="13"/>
                  </a:lnTo>
                  <a:lnTo>
                    <a:pt x="278" y="9"/>
                  </a:lnTo>
                  <a:lnTo>
                    <a:pt x="312" y="5"/>
                  </a:lnTo>
                  <a:lnTo>
                    <a:pt x="347" y="1"/>
                  </a:lnTo>
                  <a:lnTo>
                    <a:pt x="396" y="0"/>
                  </a:lnTo>
                  <a:lnTo>
                    <a:pt x="442" y="1"/>
                  </a:lnTo>
                  <a:lnTo>
                    <a:pt x="495" y="3"/>
                  </a:lnTo>
                  <a:lnTo>
                    <a:pt x="567" y="7"/>
                  </a:lnTo>
                  <a:lnTo>
                    <a:pt x="624" y="15"/>
                  </a:lnTo>
                  <a:lnTo>
                    <a:pt x="671" y="24"/>
                  </a:lnTo>
                  <a:lnTo>
                    <a:pt x="739" y="39"/>
                  </a:lnTo>
                  <a:lnTo>
                    <a:pt x="790" y="51"/>
                  </a:lnTo>
                  <a:lnTo>
                    <a:pt x="840" y="67"/>
                  </a:lnTo>
                  <a:lnTo>
                    <a:pt x="891" y="85"/>
                  </a:lnTo>
                  <a:lnTo>
                    <a:pt x="942" y="107"/>
                  </a:lnTo>
                  <a:lnTo>
                    <a:pt x="988" y="127"/>
                  </a:lnTo>
                  <a:lnTo>
                    <a:pt x="1031" y="151"/>
                  </a:lnTo>
                  <a:lnTo>
                    <a:pt x="1072" y="180"/>
                  </a:lnTo>
                  <a:lnTo>
                    <a:pt x="1111" y="208"/>
                  </a:lnTo>
                  <a:lnTo>
                    <a:pt x="1150" y="242"/>
                  </a:lnTo>
                  <a:lnTo>
                    <a:pt x="1186" y="283"/>
                  </a:lnTo>
                  <a:lnTo>
                    <a:pt x="1212" y="317"/>
                  </a:lnTo>
                  <a:lnTo>
                    <a:pt x="1240" y="358"/>
                  </a:lnTo>
                  <a:lnTo>
                    <a:pt x="1260" y="389"/>
                  </a:lnTo>
                  <a:lnTo>
                    <a:pt x="1268" y="406"/>
                  </a:lnTo>
                  <a:lnTo>
                    <a:pt x="1409" y="274"/>
                  </a:lnTo>
                  <a:lnTo>
                    <a:pt x="1409" y="311"/>
                  </a:lnTo>
                  <a:lnTo>
                    <a:pt x="1398" y="348"/>
                  </a:lnTo>
                  <a:lnTo>
                    <a:pt x="1388" y="383"/>
                  </a:lnTo>
                  <a:lnTo>
                    <a:pt x="1382" y="418"/>
                  </a:lnTo>
                  <a:lnTo>
                    <a:pt x="1375" y="456"/>
                  </a:lnTo>
                  <a:lnTo>
                    <a:pt x="1372" y="496"/>
                  </a:lnTo>
                  <a:lnTo>
                    <a:pt x="1370" y="529"/>
                  </a:lnTo>
                  <a:lnTo>
                    <a:pt x="1370" y="568"/>
                  </a:lnTo>
                  <a:lnTo>
                    <a:pt x="1371" y="605"/>
                  </a:lnTo>
                  <a:lnTo>
                    <a:pt x="1376" y="654"/>
                  </a:lnTo>
                  <a:lnTo>
                    <a:pt x="1392" y="708"/>
                  </a:lnTo>
                  <a:lnTo>
                    <a:pt x="1392" y="763"/>
                  </a:lnTo>
                  <a:lnTo>
                    <a:pt x="1362" y="744"/>
                  </a:lnTo>
                  <a:lnTo>
                    <a:pt x="1331" y="727"/>
                  </a:lnTo>
                  <a:lnTo>
                    <a:pt x="1293" y="709"/>
                  </a:lnTo>
                  <a:lnTo>
                    <a:pt x="1260" y="696"/>
                  </a:lnTo>
                  <a:lnTo>
                    <a:pt x="1237" y="689"/>
                  </a:lnTo>
                  <a:lnTo>
                    <a:pt x="1216" y="684"/>
                  </a:lnTo>
                  <a:lnTo>
                    <a:pt x="1182" y="678"/>
                  </a:lnTo>
                  <a:lnTo>
                    <a:pt x="1151" y="675"/>
                  </a:lnTo>
                  <a:lnTo>
                    <a:pt x="1122" y="673"/>
                  </a:lnTo>
                  <a:lnTo>
                    <a:pt x="1088" y="676"/>
                  </a:lnTo>
                  <a:lnTo>
                    <a:pt x="1053" y="678"/>
                  </a:lnTo>
                  <a:lnTo>
                    <a:pt x="1001" y="688"/>
                  </a:lnTo>
                  <a:lnTo>
                    <a:pt x="1001" y="635"/>
                  </a:lnTo>
                  <a:lnTo>
                    <a:pt x="1128" y="532"/>
                  </a:lnTo>
                  <a:lnTo>
                    <a:pt x="1118" y="514"/>
                  </a:lnTo>
                  <a:lnTo>
                    <a:pt x="1079" y="466"/>
                  </a:lnTo>
                  <a:lnTo>
                    <a:pt x="1044" y="428"/>
                  </a:lnTo>
                  <a:lnTo>
                    <a:pt x="999" y="379"/>
                  </a:lnTo>
                  <a:lnTo>
                    <a:pt x="968" y="353"/>
                  </a:lnTo>
                  <a:lnTo>
                    <a:pt x="941" y="327"/>
                  </a:lnTo>
                  <a:lnTo>
                    <a:pt x="900" y="293"/>
                  </a:lnTo>
                  <a:lnTo>
                    <a:pt x="859" y="262"/>
                  </a:lnTo>
                  <a:lnTo>
                    <a:pt x="813" y="233"/>
                  </a:lnTo>
                  <a:lnTo>
                    <a:pt x="770" y="210"/>
                  </a:lnTo>
                  <a:lnTo>
                    <a:pt x="724" y="188"/>
                  </a:lnTo>
                  <a:lnTo>
                    <a:pt x="677" y="165"/>
                  </a:lnTo>
                  <a:lnTo>
                    <a:pt x="640" y="152"/>
                  </a:lnTo>
                  <a:lnTo>
                    <a:pt x="589" y="136"/>
                  </a:lnTo>
                  <a:lnTo>
                    <a:pt x="537" y="124"/>
                  </a:lnTo>
                  <a:lnTo>
                    <a:pt x="489" y="112"/>
                  </a:lnTo>
                  <a:lnTo>
                    <a:pt x="436" y="101"/>
                  </a:lnTo>
                  <a:lnTo>
                    <a:pt x="375" y="91"/>
                  </a:lnTo>
                  <a:lnTo>
                    <a:pt x="316" y="81"/>
                  </a:lnTo>
                  <a:lnTo>
                    <a:pt x="261" y="80"/>
                  </a:lnTo>
                  <a:lnTo>
                    <a:pt x="223" y="77"/>
                  </a:lnTo>
                  <a:lnTo>
                    <a:pt x="183" y="79"/>
                  </a:lnTo>
                  <a:lnTo>
                    <a:pt x="154" y="83"/>
                  </a:lnTo>
                  <a:lnTo>
                    <a:pt x="123" y="89"/>
                  </a:lnTo>
                  <a:lnTo>
                    <a:pt x="94" y="97"/>
                  </a:lnTo>
                  <a:lnTo>
                    <a:pt x="0" y="130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Freeform 6"/>
            <p:cNvSpPr>
              <a:spLocks/>
            </p:cNvSpPr>
            <p:nvPr/>
          </p:nvSpPr>
          <p:spPr bwMode="auto">
            <a:xfrm>
              <a:off x="2525" y="1198"/>
              <a:ext cx="1410" cy="729"/>
            </a:xfrm>
            <a:custGeom>
              <a:avLst/>
              <a:gdLst>
                <a:gd name="T0" fmla="*/ 68 w 1410"/>
                <a:gd name="T1" fmla="*/ 74 h 729"/>
                <a:gd name="T2" fmla="*/ 132 w 1410"/>
                <a:gd name="T3" fmla="*/ 47 h 729"/>
                <a:gd name="T4" fmla="*/ 199 w 1410"/>
                <a:gd name="T5" fmla="*/ 26 h 729"/>
                <a:gd name="T6" fmla="*/ 278 w 1410"/>
                <a:gd name="T7" fmla="*/ 11 h 729"/>
                <a:gd name="T8" fmla="*/ 347 w 1410"/>
                <a:gd name="T9" fmla="*/ 2 h 729"/>
                <a:gd name="T10" fmla="*/ 442 w 1410"/>
                <a:gd name="T11" fmla="*/ 2 h 729"/>
                <a:gd name="T12" fmla="*/ 567 w 1410"/>
                <a:gd name="T13" fmla="*/ 9 h 729"/>
                <a:gd name="T14" fmla="*/ 671 w 1410"/>
                <a:gd name="T15" fmla="*/ 25 h 729"/>
                <a:gd name="T16" fmla="*/ 790 w 1410"/>
                <a:gd name="T17" fmla="*/ 49 h 729"/>
                <a:gd name="T18" fmla="*/ 891 w 1410"/>
                <a:gd name="T19" fmla="*/ 82 h 729"/>
                <a:gd name="T20" fmla="*/ 988 w 1410"/>
                <a:gd name="T21" fmla="*/ 122 h 729"/>
                <a:gd name="T22" fmla="*/ 1072 w 1410"/>
                <a:gd name="T23" fmla="*/ 172 h 729"/>
                <a:gd name="T24" fmla="*/ 1150 w 1410"/>
                <a:gd name="T25" fmla="*/ 232 h 729"/>
                <a:gd name="T26" fmla="*/ 1212 w 1410"/>
                <a:gd name="T27" fmla="*/ 302 h 729"/>
                <a:gd name="T28" fmla="*/ 1260 w 1410"/>
                <a:gd name="T29" fmla="*/ 371 h 729"/>
                <a:gd name="T30" fmla="*/ 1409 w 1410"/>
                <a:gd name="T31" fmla="*/ 297 h 729"/>
                <a:gd name="T32" fmla="*/ 1388 w 1410"/>
                <a:gd name="T33" fmla="*/ 365 h 729"/>
                <a:gd name="T34" fmla="*/ 1375 w 1410"/>
                <a:gd name="T35" fmla="*/ 436 h 729"/>
                <a:gd name="T36" fmla="*/ 1370 w 1410"/>
                <a:gd name="T37" fmla="*/ 504 h 729"/>
                <a:gd name="T38" fmla="*/ 1371 w 1410"/>
                <a:gd name="T39" fmla="*/ 577 h 729"/>
                <a:gd name="T40" fmla="*/ 1381 w 1410"/>
                <a:gd name="T41" fmla="*/ 664 h 729"/>
                <a:gd name="T42" fmla="*/ 1392 w 1410"/>
                <a:gd name="T43" fmla="*/ 728 h 729"/>
                <a:gd name="T44" fmla="*/ 1331 w 1410"/>
                <a:gd name="T45" fmla="*/ 693 h 729"/>
                <a:gd name="T46" fmla="*/ 1260 w 1410"/>
                <a:gd name="T47" fmla="*/ 663 h 729"/>
                <a:gd name="T48" fmla="*/ 1216 w 1410"/>
                <a:gd name="T49" fmla="*/ 652 h 729"/>
                <a:gd name="T50" fmla="*/ 1151 w 1410"/>
                <a:gd name="T51" fmla="*/ 643 h 729"/>
                <a:gd name="T52" fmla="*/ 1088 w 1410"/>
                <a:gd name="T53" fmla="*/ 644 h 729"/>
                <a:gd name="T54" fmla="*/ 1001 w 1410"/>
                <a:gd name="T55" fmla="*/ 655 h 729"/>
                <a:gd name="T56" fmla="*/ 1118 w 1410"/>
                <a:gd name="T57" fmla="*/ 491 h 729"/>
                <a:gd name="T58" fmla="*/ 1044 w 1410"/>
                <a:gd name="T59" fmla="*/ 408 h 729"/>
                <a:gd name="T60" fmla="*/ 968 w 1410"/>
                <a:gd name="T61" fmla="*/ 337 h 729"/>
                <a:gd name="T62" fmla="*/ 900 w 1410"/>
                <a:gd name="T63" fmla="*/ 280 h 729"/>
                <a:gd name="T64" fmla="*/ 813 w 1410"/>
                <a:gd name="T65" fmla="*/ 222 h 729"/>
                <a:gd name="T66" fmla="*/ 724 w 1410"/>
                <a:gd name="T67" fmla="*/ 179 h 729"/>
                <a:gd name="T68" fmla="*/ 640 w 1410"/>
                <a:gd name="T69" fmla="*/ 146 h 729"/>
                <a:gd name="T70" fmla="*/ 537 w 1410"/>
                <a:gd name="T71" fmla="*/ 119 h 729"/>
                <a:gd name="T72" fmla="*/ 436 w 1410"/>
                <a:gd name="T73" fmla="*/ 97 h 729"/>
                <a:gd name="T74" fmla="*/ 316 w 1410"/>
                <a:gd name="T75" fmla="*/ 78 h 729"/>
                <a:gd name="T76" fmla="*/ 223 w 1410"/>
                <a:gd name="T77" fmla="*/ 74 h 729"/>
                <a:gd name="T78" fmla="*/ 151 w 1410"/>
                <a:gd name="T79" fmla="*/ 79 h 729"/>
                <a:gd name="T80" fmla="*/ 94 w 1410"/>
                <a:gd name="T81" fmla="*/ 93 h 7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10"/>
                <a:gd name="T124" fmla="*/ 0 h 729"/>
                <a:gd name="T125" fmla="*/ 1410 w 1410"/>
                <a:gd name="T126" fmla="*/ 729 h 7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10" h="729">
                  <a:moveTo>
                    <a:pt x="0" y="125"/>
                  </a:moveTo>
                  <a:lnTo>
                    <a:pt x="68" y="74"/>
                  </a:lnTo>
                  <a:lnTo>
                    <a:pt x="98" y="61"/>
                  </a:lnTo>
                  <a:lnTo>
                    <a:pt x="132" y="47"/>
                  </a:lnTo>
                  <a:lnTo>
                    <a:pt x="162" y="36"/>
                  </a:lnTo>
                  <a:lnTo>
                    <a:pt x="199" y="26"/>
                  </a:lnTo>
                  <a:lnTo>
                    <a:pt x="235" y="17"/>
                  </a:lnTo>
                  <a:lnTo>
                    <a:pt x="278" y="11"/>
                  </a:lnTo>
                  <a:lnTo>
                    <a:pt x="312" y="6"/>
                  </a:lnTo>
                  <a:lnTo>
                    <a:pt x="347" y="2"/>
                  </a:lnTo>
                  <a:lnTo>
                    <a:pt x="396" y="0"/>
                  </a:lnTo>
                  <a:lnTo>
                    <a:pt x="442" y="2"/>
                  </a:lnTo>
                  <a:lnTo>
                    <a:pt x="495" y="4"/>
                  </a:lnTo>
                  <a:lnTo>
                    <a:pt x="567" y="9"/>
                  </a:lnTo>
                  <a:lnTo>
                    <a:pt x="624" y="16"/>
                  </a:lnTo>
                  <a:lnTo>
                    <a:pt x="671" y="25"/>
                  </a:lnTo>
                  <a:lnTo>
                    <a:pt x="739" y="38"/>
                  </a:lnTo>
                  <a:lnTo>
                    <a:pt x="790" y="49"/>
                  </a:lnTo>
                  <a:lnTo>
                    <a:pt x="840" y="65"/>
                  </a:lnTo>
                  <a:lnTo>
                    <a:pt x="891" y="82"/>
                  </a:lnTo>
                  <a:lnTo>
                    <a:pt x="942" y="102"/>
                  </a:lnTo>
                  <a:lnTo>
                    <a:pt x="988" y="122"/>
                  </a:lnTo>
                  <a:lnTo>
                    <a:pt x="1031" y="145"/>
                  </a:lnTo>
                  <a:lnTo>
                    <a:pt x="1072" y="172"/>
                  </a:lnTo>
                  <a:lnTo>
                    <a:pt x="1111" y="200"/>
                  </a:lnTo>
                  <a:lnTo>
                    <a:pt x="1150" y="232"/>
                  </a:lnTo>
                  <a:lnTo>
                    <a:pt x="1186" y="270"/>
                  </a:lnTo>
                  <a:lnTo>
                    <a:pt x="1212" y="302"/>
                  </a:lnTo>
                  <a:lnTo>
                    <a:pt x="1240" y="342"/>
                  </a:lnTo>
                  <a:lnTo>
                    <a:pt x="1260" y="371"/>
                  </a:lnTo>
                  <a:lnTo>
                    <a:pt x="1286" y="413"/>
                  </a:lnTo>
                  <a:lnTo>
                    <a:pt x="1409" y="297"/>
                  </a:lnTo>
                  <a:lnTo>
                    <a:pt x="1398" y="333"/>
                  </a:lnTo>
                  <a:lnTo>
                    <a:pt x="1388" y="365"/>
                  </a:lnTo>
                  <a:lnTo>
                    <a:pt x="1382" y="398"/>
                  </a:lnTo>
                  <a:lnTo>
                    <a:pt x="1375" y="436"/>
                  </a:lnTo>
                  <a:lnTo>
                    <a:pt x="1372" y="473"/>
                  </a:lnTo>
                  <a:lnTo>
                    <a:pt x="1370" y="504"/>
                  </a:lnTo>
                  <a:lnTo>
                    <a:pt x="1370" y="541"/>
                  </a:lnTo>
                  <a:lnTo>
                    <a:pt x="1371" y="577"/>
                  </a:lnTo>
                  <a:lnTo>
                    <a:pt x="1376" y="624"/>
                  </a:lnTo>
                  <a:lnTo>
                    <a:pt x="1381" y="664"/>
                  </a:lnTo>
                  <a:lnTo>
                    <a:pt x="1386" y="693"/>
                  </a:lnTo>
                  <a:lnTo>
                    <a:pt x="1392" y="728"/>
                  </a:lnTo>
                  <a:lnTo>
                    <a:pt x="1362" y="709"/>
                  </a:lnTo>
                  <a:lnTo>
                    <a:pt x="1331" y="693"/>
                  </a:lnTo>
                  <a:lnTo>
                    <a:pt x="1293" y="676"/>
                  </a:lnTo>
                  <a:lnTo>
                    <a:pt x="1260" y="663"/>
                  </a:lnTo>
                  <a:lnTo>
                    <a:pt x="1237" y="656"/>
                  </a:lnTo>
                  <a:lnTo>
                    <a:pt x="1216" y="652"/>
                  </a:lnTo>
                  <a:lnTo>
                    <a:pt x="1182" y="646"/>
                  </a:lnTo>
                  <a:lnTo>
                    <a:pt x="1151" y="643"/>
                  </a:lnTo>
                  <a:lnTo>
                    <a:pt x="1122" y="641"/>
                  </a:lnTo>
                  <a:lnTo>
                    <a:pt x="1088" y="644"/>
                  </a:lnTo>
                  <a:lnTo>
                    <a:pt x="1053" y="646"/>
                  </a:lnTo>
                  <a:lnTo>
                    <a:pt x="1001" y="655"/>
                  </a:lnTo>
                  <a:lnTo>
                    <a:pt x="1152" y="531"/>
                  </a:lnTo>
                  <a:lnTo>
                    <a:pt x="1118" y="491"/>
                  </a:lnTo>
                  <a:lnTo>
                    <a:pt x="1079" y="445"/>
                  </a:lnTo>
                  <a:lnTo>
                    <a:pt x="1044" y="408"/>
                  </a:lnTo>
                  <a:lnTo>
                    <a:pt x="999" y="362"/>
                  </a:lnTo>
                  <a:lnTo>
                    <a:pt x="968" y="337"/>
                  </a:lnTo>
                  <a:lnTo>
                    <a:pt x="941" y="312"/>
                  </a:lnTo>
                  <a:lnTo>
                    <a:pt x="900" y="280"/>
                  </a:lnTo>
                  <a:lnTo>
                    <a:pt x="859" y="250"/>
                  </a:lnTo>
                  <a:lnTo>
                    <a:pt x="813" y="222"/>
                  </a:lnTo>
                  <a:lnTo>
                    <a:pt x="770" y="201"/>
                  </a:lnTo>
                  <a:lnTo>
                    <a:pt x="724" y="179"/>
                  </a:lnTo>
                  <a:lnTo>
                    <a:pt x="677" y="158"/>
                  </a:lnTo>
                  <a:lnTo>
                    <a:pt x="640" y="146"/>
                  </a:lnTo>
                  <a:lnTo>
                    <a:pt x="589" y="131"/>
                  </a:lnTo>
                  <a:lnTo>
                    <a:pt x="537" y="119"/>
                  </a:lnTo>
                  <a:lnTo>
                    <a:pt x="489" y="108"/>
                  </a:lnTo>
                  <a:lnTo>
                    <a:pt x="436" y="97"/>
                  </a:lnTo>
                  <a:lnTo>
                    <a:pt x="375" y="87"/>
                  </a:lnTo>
                  <a:lnTo>
                    <a:pt x="316" y="78"/>
                  </a:lnTo>
                  <a:lnTo>
                    <a:pt x="261" y="77"/>
                  </a:lnTo>
                  <a:lnTo>
                    <a:pt x="223" y="74"/>
                  </a:lnTo>
                  <a:lnTo>
                    <a:pt x="183" y="76"/>
                  </a:lnTo>
                  <a:lnTo>
                    <a:pt x="151" y="79"/>
                  </a:lnTo>
                  <a:lnTo>
                    <a:pt x="121" y="84"/>
                  </a:lnTo>
                  <a:lnTo>
                    <a:pt x="94" y="93"/>
                  </a:lnTo>
                  <a:lnTo>
                    <a:pt x="0" y="125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1371600" y="0"/>
            <a:ext cx="6551613" cy="519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800">
                <a:solidFill>
                  <a:srgbClr val="0033CC"/>
                </a:solidFill>
                <a:latin typeface="Bookman Old Style" pitchFamily="18" charset="0"/>
              </a:rPr>
              <a:t>GEOGRAPHICAL CLASSIFICATION</a:t>
            </a:r>
          </a:p>
        </p:txBody>
      </p:sp>
      <p:pic>
        <p:nvPicPr>
          <p:cNvPr id="5126" name="Picture 8" descr="10733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533400"/>
            <a:ext cx="3568700" cy="1695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 rot="7187327">
            <a:off x="6572250" y="4960938"/>
            <a:ext cx="1665287" cy="1474788"/>
            <a:chOff x="2525" y="1198"/>
            <a:chExt cx="1410" cy="788"/>
          </a:xfrm>
        </p:grpSpPr>
        <p:sp>
          <p:nvSpPr>
            <p:cNvPr id="5139" name="Freeform 10"/>
            <p:cNvSpPr>
              <a:spLocks/>
            </p:cNvSpPr>
            <p:nvPr/>
          </p:nvSpPr>
          <p:spPr bwMode="auto">
            <a:xfrm>
              <a:off x="2525" y="1222"/>
              <a:ext cx="1410" cy="764"/>
            </a:xfrm>
            <a:custGeom>
              <a:avLst/>
              <a:gdLst>
                <a:gd name="T0" fmla="*/ 2 w 1410"/>
                <a:gd name="T1" fmla="*/ 101 h 764"/>
                <a:gd name="T2" fmla="*/ 97 w 1410"/>
                <a:gd name="T3" fmla="*/ 52 h 764"/>
                <a:gd name="T4" fmla="*/ 163 w 1410"/>
                <a:gd name="T5" fmla="*/ 30 h 764"/>
                <a:gd name="T6" fmla="*/ 236 w 1410"/>
                <a:gd name="T7" fmla="*/ 13 h 764"/>
                <a:gd name="T8" fmla="*/ 312 w 1410"/>
                <a:gd name="T9" fmla="*/ 5 h 764"/>
                <a:gd name="T10" fmla="*/ 396 w 1410"/>
                <a:gd name="T11" fmla="*/ 0 h 764"/>
                <a:gd name="T12" fmla="*/ 495 w 1410"/>
                <a:gd name="T13" fmla="*/ 3 h 764"/>
                <a:gd name="T14" fmla="*/ 624 w 1410"/>
                <a:gd name="T15" fmla="*/ 15 h 764"/>
                <a:gd name="T16" fmla="*/ 739 w 1410"/>
                <a:gd name="T17" fmla="*/ 39 h 764"/>
                <a:gd name="T18" fmla="*/ 840 w 1410"/>
                <a:gd name="T19" fmla="*/ 67 h 764"/>
                <a:gd name="T20" fmla="*/ 942 w 1410"/>
                <a:gd name="T21" fmla="*/ 107 h 764"/>
                <a:gd name="T22" fmla="*/ 1031 w 1410"/>
                <a:gd name="T23" fmla="*/ 151 h 764"/>
                <a:gd name="T24" fmla="*/ 1111 w 1410"/>
                <a:gd name="T25" fmla="*/ 208 h 764"/>
                <a:gd name="T26" fmla="*/ 1186 w 1410"/>
                <a:gd name="T27" fmla="*/ 283 h 764"/>
                <a:gd name="T28" fmla="*/ 1240 w 1410"/>
                <a:gd name="T29" fmla="*/ 358 h 764"/>
                <a:gd name="T30" fmla="*/ 1268 w 1410"/>
                <a:gd name="T31" fmla="*/ 406 h 764"/>
                <a:gd name="T32" fmla="*/ 1409 w 1410"/>
                <a:gd name="T33" fmla="*/ 311 h 764"/>
                <a:gd name="T34" fmla="*/ 1388 w 1410"/>
                <a:gd name="T35" fmla="*/ 383 h 764"/>
                <a:gd name="T36" fmla="*/ 1375 w 1410"/>
                <a:gd name="T37" fmla="*/ 456 h 764"/>
                <a:gd name="T38" fmla="*/ 1370 w 1410"/>
                <a:gd name="T39" fmla="*/ 529 h 764"/>
                <a:gd name="T40" fmla="*/ 1371 w 1410"/>
                <a:gd name="T41" fmla="*/ 605 h 764"/>
                <a:gd name="T42" fmla="*/ 1392 w 1410"/>
                <a:gd name="T43" fmla="*/ 708 h 764"/>
                <a:gd name="T44" fmla="*/ 1362 w 1410"/>
                <a:gd name="T45" fmla="*/ 744 h 764"/>
                <a:gd name="T46" fmla="*/ 1293 w 1410"/>
                <a:gd name="T47" fmla="*/ 709 h 764"/>
                <a:gd name="T48" fmla="*/ 1237 w 1410"/>
                <a:gd name="T49" fmla="*/ 689 h 764"/>
                <a:gd name="T50" fmla="*/ 1182 w 1410"/>
                <a:gd name="T51" fmla="*/ 678 h 764"/>
                <a:gd name="T52" fmla="*/ 1122 w 1410"/>
                <a:gd name="T53" fmla="*/ 673 h 764"/>
                <a:gd name="T54" fmla="*/ 1053 w 1410"/>
                <a:gd name="T55" fmla="*/ 678 h 764"/>
                <a:gd name="T56" fmla="*/ 1001 w 1410"/>
                <a:gd name="T57" fmla="*/ 635 h 764"/>
                <a:gd name="T58" fmla="*/ 1118 w 1410"/>
                <a:gd name="T59" fmla="*/ 514 h 764"/>
                <a:gd name="T60" fmla="*/ 1044 w 1410"/>
                <a:gd name="T61" fmla="*/ 428 h 764"/>
                <a:gd name="T62" fmla="*/ 968 w 1410"/>
                <a:gd name="T63" fmla="*/ 353 h 764"/>
                <a:gd name="T64" fmla="*/ 900 w 1410"/>
                <a:gd name="T65" fmla="*/ 293 h 764"/>
                <a:gd name="T66" fmla="*/ 813 w 1410"/>
                <a:gd name="T67" fmla="*/ 233 h 764"/>
                <a:gd name="T68" fmla="*/ 724 w 1410"/>
                <a:gd name="T69" fmla="*/ 188 h 764"/>
                <a:gd name="T70" fmla="*/ 640 w 1410"/>
                <a:gd name="T71" fmla="*/ 152 h 764"/>
                <a:gd name="T72" fmla="*/ 537 w 1410"/>
                <a:gd name="T73" fmla="*/ 124 h 764"/>
                <a:gd name="T74" fmla="*/ 436 w 1410"/>
                <a:gd name="T75" fmla="*/ 101 h 764"/>
                <a:gd name="T76" fmla="*/ 316 w 1410"/>
                <a:gd name="T77" fmla="*/ 81 h 764"/>
                <a:gd name="T78" fmla="*/ 223 w 1410"/>
                <a:gd name="T79" fmla="*/ 77 h 764"/>
                <a:gd name="T80" fmla="*/ 154 w 1410"/>
                <a:gd name="T81" fmla="*/ 83 h 764"/>
                <a:gd name="T82" fmla="*/ 94 w 1410"/>
                <a:gd name="T83" fmla="*/ 97 h 7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10"/>
                <a:gd name="T127" fmla="*/ 0 h 764"/>
                <a:gd name="T128" fmla="*/ 1410 w 1410"/>
                <a:gd name="T129" fmla="*/ 764 h 7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10" h="764">
                  <a:moveTo>
                    <a:pt x="0" y="130"/>
                  </a:moveTo>
                  <a:lnTo>
                    <a:pt x="2" y="101"/>
                  </a:lnTo>
                  <a:lnTo>
                    <a:pt x="60" y="69"/>
                  </a:lnTo>
                  <a:lnTo>
                    <a:pt x="97" y="52"/>
                  </a:lnTo>
                  <a:lnTo>
                    <a:pt x="133" y="41"/>
                  </a:lnTo>
                  <a:lnTo>
                    <a:pt x="163" y="30"/>
                  </a:lnTo>
                  <a:lnTo>
                    <a:pt x="202" y="21"/>
                  </a:lnTo>
                  <a:lnTo>
                    <a:pt x="236" y="13"/>
                  </a:lnTo>
                  <a:lnTo>
                    <a:pt x="278" y="9"/>
                  </a:lnTo>
                  <a:lnTo>
                    <a:pt x="312" y="5"/>
                  </a:lnTo>
                  <a:lnTo>
                    <a:pt x="347" y="1"/>
                  </a:lnTo>
                  <a:lnTo>
                    <a:pt x="396" y="0"/>
                  </a:lnTo>
                  <a:lnTo>
                    <a:pt x="442" y="1"/>
                  </a:lnTo>
                  <a:lnTo>
                    <a:pt x="495" y="3"/>
                  </a:lnTo>
                  <a:lnTo>
                    <a:pt x="567" y="7"/>
                  </a:lnTo>
                  <a:lnTo>
                    <a:pt x="624" y="15"/>
                  </a:lnTo>
                  <a:lnTo>
                    <a:pt x="671" y="24"/>
                  </a:lnTo>
                  <a:lnTo>
                    <a:pt x="739" y="39"/>
                  </a:lnTo>
                  <a:lnTo>
                    <a:pt x="790" y="51"/>
                  </a:lnTo>
                  <a:lnTo>
                    <a:pt x="840" y="67"/>
                  </a:lnTo>
                  <a:lnTo>
                    <a:pt x="891" y="85"/>
                  </a:lnTo>
                  <a:lnTo>
                    <a:pt x="942" y="107"/>
                  </a:lnTo>
                  <a:lnTo>
                    <a:pt x="988" y="127"/>
                  </a:lnTo>
                  <a:lnTo>
                    <a:pt x="1031" y="151"/>
                  </a:lnTo>
                  <a:lnTo>
                    <a:pt x="1072" y="180"/>
                  </a:lnTo>
                  <a:lnTo>
                    <a:pt x="1111" y="208"/>
                  </a:lnTo>
                  <a:lnTo>
                    <a:pt x="1150" y="242"/>
                  </a:lnTo>
                  <a:lnTo>
                    <a:pt x="1186" y="283"/>
                  </a:lnTo>
                  <a:lnTo>
                    <a:pt x="1212" y="317"/>
                  </a:lnTo>
                  <a:lnTo>
                    <a:pt x="1240" y="358"/>
                  </a:lnTo>
                  <a:lnTo>
                    <a:pt x="1260" y="389"/>
                  </a:lnTo>
                  <a:lnTo>
                    <a:pt x="1268" y="406"/>
                  </a:lnTo>
                  <a:lnTo>
                    <a:pt x="1409" y="274"/>
                  </a:lnTo>
                  <a:lnTo>
                    <a:pt x="1409" y="311"/>
                  </a:lnTo>
                  <a:lnTo>
                    <a:pt x="1398" y="348"/>
                  </a:lnTo>
                  <a:lnTo>
                    <a:pt x="1388" y="383"/>
                  </a:lnTo>
                  <a:lnTo>
                    <a:pt x="1382" y="418"/>
                  </a:lnTo>
                  <a:lnTo>
                    <a:pt x="1375" y="456"/>
                  </a:lnTo>
                  <a:lnTo>
                    <a:pt x="1372" y="496"/>
                  </a:lnTo>
                  <a:lnTo>
                    <a:pt x="1370" y="529"/>
                  </a:lnTo>
                  <a:lnTo>
                    <a:pt x="1370" y="568"/>
                  </a:lnTo>
                  <a:lnTo>
                    <a:pt x="1371" y="605"/>
                  </a:lnTo>
                  <a:lnTo>
                    <a:pt x="1376" y="654"/>
                  </a:lnTo>
                  <a:lnTo>
                    <a:pt x="1392" y="708"/>
                  </a:lnTo>
                  <a:lnTo>
                    <a:pt x="1392" y="763"/>
                  </a:lnTo>
                  <a:lnTo>
                    <a:pt x="1362" y="744"/>
                  </a:lnTo>
                  <a:lnTo>
                    <a:pt x="1331" y="727"/>
                  </a:lnTo>
                  <a:lnTo>
                    <a:pt x="1293" y="709"/>
                  </a:lnTo>
                  <a:lnTo>
                    <a:pt x="1260" y="696"/>
                  </a:lnTo>
                  <a:lnTo>
                    <a:pt x="1237" y="689"/>
                  </a:lnTo>
                  <a:lnTo>
                    <a:pt x="1216" y="684"/>
                  </a:lnTo>
                  <a:lnTo>
                    <a:pt x="1182" y="678"/>
                  </a:lnTo>
                  <a:lnTo>
                    <a:pt x="1151" y="675"/>
                  </a:lnTo>
                  <a:lnTo>
                    <a:pt x="1122" y="673"/>
                  </a:lnTo>
                  <a:lnTo>
                    <a:pt x="1088" y="676"/>
                  </a:lnTo>
                  <a:lnTo>
                    <a:pt x="1053" y="678"/>
                  </a:lnTo>
                  <a:lnTo>
                    <a:pt x="1001" y="688"/>
                  </a:lnTo>
                  <a:lnTo>
                    <a:pt x="1001" y="635"/>
                  </a:lnTo>
                  <a:lnTo>
                    <a:pt x="1128" y="532"/>
                  </a:lnTo>
                  <a:lnTo>
                    <a:pt x="1118" y="514"/>
                  </a:lnTo>
                  <a:lnTo>
                    <a:pt x="1079" y="466"/>
                  </a:lnTo>
                  <a:lnTo>
                    <a:pt x="1044" y="428"/>
                  </a:lnTo>
                  <a:lnTo>
                    <a:pt x="999" y="379"/>
                  </a:lnTo>
                  <a:lnTo>
                    <a:pt x="968" y="353"/>
                  </a:lnTo>
                  <a:lnTo>
                    <a:pt x="941" y="327"/>
                  </a:lnTo>
                  <a:lnTo>
                    <a:pt x="900" y="293"/>
                  </a:lnTo>
                  <a:lnTo>
                    <a:pt x="859" y="262"/>
                  </a:lnTo>
                  <a:lnTo>
                    <a:pt x="813" y="233"/>
                  </a:lnTo>
                  <a:lnTo>
                    <a:pt x="770" y="210"/>
                  </a:lnTo>
                  <a:lnTo>
                    <a:pt x="724" y="188"/>
                  </a:lnTo>
                  <a:lnTo>
                    <a:pt x="677" y="165"/>
                  </a:lnTo>
                  <a:lnTo>
                    <a:pt x="640" y="152"/>
                  </a:lnTo>
                  <a:lnTo>
                    <a:pt x="589" y="136"/>
                  </a:lnTo>
                  <a:lnTo>
                    <a:pt x="537" y="124"/>
                  </a:lnTo>
                  <a:lnTo>
                    <a:pt x="489" y="112"/>
                  </a:lnTo>
                  <a:lnTo>
                    <a:pt x="436" y="101"/>
                  </a:lnTo>
                  <a:lnTo>
                    <a:pt x="375" y="91"/>
                  </a:lnTo>
                  <a:lnTo>
                    <a:pt x="316" y="81"/>
                  </a:lnTo>
                  <a:lnTo>
                    <a:pt x="261" y="80"/>
                  </a:lnTo>
                  <a:lnTo>
                    <a:pt x="223" y="77"/>
                  </a:lnTo>
                  <a:lnTo>
                    <a:pt x="183" y="79"/>
                  </a:lnTo>
                  <a:lnTo>
                    <a:pt x="154" y="83"/>
                  </a:lnTo>
                  <a:lnTo>
                    <a:pt x="123" y="89"/>
                  </a:lnTo>
                  <a:lnTo>
                    <a:pt x="94" y="97"/>
                  </a:lnTo>
                  <a:lnTo>
                    <a:pt x="0" y="130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Freeform 11"/>
            <p:cNvSpPr>
              <a:spLocks/>
            </p:cNvSpPr>
            <p:nvPr/>
          </p:nvSpPr>
          <p:spPr bwMode="auto">
            <a:xfrm>
              <a:off x="2525" y="1198"/>
              <a:ext cx="1410" cy="729"/>
            </a:xfrm>
            <a:custGeom>
              <a:avLst/>
              <a:gdLst>
                <a:gd name="T0" fmla="*/ 68 w 1410"/>
                <a:gd name="T1" fmla="*/ 74 h 729"/>
                <a:gd name="T2" fmla="*/ 132 w 1410"/>
                <a:gd name="T3" fmla="*/ 47 h 729"/>
                <a:gd name="T4" fmla="*/ 199 w 1410"/>
                <a:gd name="T5" fmla="*/ 26 h 729"/>
                <a:gd name="T6" fmla="*/ 278 w 1410"/>
                <a:gd name="T7" fmla="*/ 11 h 729"/>
                <a:gd name="T8" fmla="*/ 347 w 1410"/>
                <a:gd name="T9" fmla="*/ 2 h 729"/>
                <a:gd name="T10" fmla="*/ 442 w 1410"/>
                <a:gd name="T11" fmla="*/ 2 h 729"/>
                <a:gd name="T12" fmla="*/ 567 w 1410"/>
                <a:gd name="T13" fmla="*/ 9 h 729"/>
                <a:gd name="T14" fmla="*/ 671 w 1410"/>
                <a:gd name="T15" fmla="*/ 25 h 729"/>
                <a:gd name="T16" fmla="*/ 790 w 1410"/>
                <a:gd name="T17" fmla="*/ 49 h 729"/>
                <a:gd name="T18" fmla="*/ 891 w 1410"/>
                <a:gd name="T19" fmla="*/ 82 h 729"/>
                <a:gd name="T20" fmla="*/ 988 w 1410"/>
                <a:gd name="T21" fmla="*/ 122 h 729"/>
                <a:gd name="T22" fmla="*/ 1072 w 1410"/>
                <a:gd name="T23" fmla="*/ 172 h 729"/>
                <a:gd name="T24" fmla="*/ 1150 w 1410"/>
                <a:gd name="T25" fmla="*/ 232 h 729"/>
                <a:gd name="T26" fmla="*/ 1212 w 1410"/>
                <a:gd name="T27" fmla="*/ 302 h 729"/>
                <a:gd name="T28" fmla="*/ 1260 w 1410"/>
                <a:gd name="T29" fmla="*/ 371 h 729"/>
                <a:gd name="T30" fmla="*/ 1409 w 1410"/>
                <a:gd name="T31" fmla="*/ 297 h 729"/>
                <a:gd name="T32" fmla="*/ 1388 w 1410"/>
                <a:gd name="T33" fmla="*/ 365 h 729"/>
                <a:gd name="T34" fmla="*/ 1375 w 1410"/>
                <a:gd name="T35" fmla="*/ 436 h 729"/>
                <a:gd name="T36" fmla="*/ 1370 w 1410"/>
                <a:gd name="T37" fmla="*/ 504 h 729"/>
                <a:gd name="T38" fmla="*/ 1371 w 1410"/>
                <a:gd name="T39" fmla="*/ 577 h 729"/>
                <a:gd name="T40" fmla="*/ 1381 w 1410"/>
                <a:gd name="T41" fmla="*/ 664 h 729"/>
                <a:gd name="T42" fmla="*/ 1392 w 1410"/>
                <a:gd name="T43" fmla="*/ 728 h 729"/>
                <a:gd name="T44" fmla="*/ 1331 w 1410"/>
                <a:gd name="T45" fmla="*/ 693 h 729"/>
                <a:gd name="T46" fmla="*/ 1260 w 1410"/>
                <a:gd name="T47" fmla="*/ 663 h 729"/>
                <a:gd name="T48" fmla="*/ 1216 w 1410"/>
                <a:gd name="T49" fmla="*/ 652 h 729"/>
                <a:gd name="T50" fmla="*/ 1151 w 1410"/>
                <a:gd name="T51" fmla="*/ 643 h 729"/>
                <a:gd name="T52" fmla="*/ 1088 w 1410"/>
                <a:gd name="T53" fmla="*/ 644 h 729"/>
                <a:gd name="T54" fmla="*/ 1001 w 1410"/>
                <a:gd name="T55" fmla="*/ 655 h 729"/>
                <a:gd name="T56" fmla="*/ 1118 w 1410"/>
                <a:gd name="T57" fmla="*/ 491 h 729"/>
                <a:gd name="T58" fmla="*/ 1044 w 1410"/>
                <a:gd name="T59" fmla="*/ 408 h 729"/>
                <a:gd name="T60" fmla="*/ 968 w 1410"/>
                <a:gd name="T61" fmla="*/ 337 h 729"/>
                <a:gd name="T62" fmla="*/ 900 w 1410"/>
                <a:gd name="T63" fmla="*/ 280 h 729"/>
                <a:gd name="T64" fmla="*/ 813 w 1410"/>
                <a:gd name="T65" fmla="*/ 222 h 729"/>
                <a:gd name="T66" fmla="*/ 724 w 1410"/>
                <a:gd name="T67" fmla="*/ 179 h 729"/>
                <a:gd name="T68" fmla="*/ 640 w 1410"/>
                <a:gd name="T69" fmla="*/ 146 h 729"/>
                <a:gd name="T70" fmla="*/ 537 w 1410"/>
                <a:gd name="T71" fmla="*/ 119 h 729"/>
                <a:gd name="T72" fmla="*/ 436 w 1410"/>
                <a:gd name="T73" fmla="*/ 97 h 729"/>
                <a:gd name="T74" fmla="*/ 316 w 1410"/>
                <a:gd name="T75" fmla="*/ 78 h 729"/>
                <a:gd name="T76" fmla="*/ 223 w 1410"/>
                <a:gd name="T77" fmla="*/ 74 h 729"/>
                <a:gd name="T78" fmla="*/ 151 w 1410"/>
                <a:gd name="T79" fmla="*/ 79 h 729"/>
                <a:gd name="T80" fmla="*/ 94 w 1410"/>
                <a:gd name="T81" fmla="*/ 93 h 7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10"/>
                <a:gd name="T124" fmla="*/ 0 h 729"/>
                <a:gd name="T125" fmla="*/ 1410 w 1410"/>
                <a:gd name="T126" fmla="*/ 729 h 7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10" h="729">
                  <a:moveTo>
                    <a:pt x="0" y="125"/>
                  </a:moveTo>
                  <a:lnTo>
                    <a:pt x="68" y="74"/>
                  </a:lnTo>
                  <a:lnTo>
                    <a:pt x="98" y="61"/>
                  </a:lnTo>
                  <a:lnTo>
                    <a:pt x="132" y="47"/>
                  </a:lnTo>
                  <a:lnTo>
                    <a:pt x="162" y="36"/>
                  </a:lnTo>
                  <a:lnTo>
                    <a:pt x="199" y="26"/>
                  </a:lnTo>
                  <a:lnTo>
                    <a:pt x="235" y="17"/>
                  </a:lnTo>
                  <a:lnTo>
                    <a:pt x="278" y="11"/>
                  </a:lnTo>
                  <a:lnTo>
                    <a:pt x="312" y="6"/>
                  </a:lnTo>
                  <a:lnTo>
                    <a:pt x="347" y="2"/>
                  </a:lnTo>
                  <a:lnTo>
                    <a:pt x="396" y="0"/>
                  </a:lnTo>
                  <a:lnTo>
                    <a:pt x="442" y="2"/>
                  </a:lnTo>
                  <a:lnTo>
                    <a:pt x="495" y="4"/>
                  </a:lnTo>
                  <a:lnTo>
                    <a:pt x="567" y="9"/>
                  </a:lnTo>
                  <a:lnTo>
                    <a:pt x="624" y="16"/>
                  </a:lnTo>
                  <a:lnTo>
                    <a:pt x="671" y="25"/>
                  </a:lnTo>
                  <a:lnTo>
                    <a:pt x="739" y="38"/>
                  </a:lnTo>
                  <a:lnTo>
                    <a:pt x="790" y="49"/>
                  </a:lnTo>
                  <a:lnTo>
                    <a:pt x="840" y="65"/>
                  </a:lnTo>
                  <a:lnTo>
                    <a:pt x="891" y="82"/>
                  </a:lnTo>
                  <a:lnTo>
                    <a:pt x="942" y="102"/>
                  </a:lnTo>
                  <a:lnTo>
                    <a:pt x="988" y="122"/>
                  </a:lnTo>
                  <a:lnTo>
                    <a:pt x="1031" y="145"/>
                  </a:lnTo>
                  <a:lnTo>
                    <a:pt x="1072" y="172"/>
                  </a:lnTo>
                  <a:lnTo>
                    <a:pt x="1111" y="200"/>
                  </a:lnTo>
                  <a:lnTo>
                    <a:pt x="1150" y="232"/>
                  </a:lnTo>
                  <a:lnTo>
                    <a:pt x="1186" y="270"/>
                  </a:lnTo>
                  <a:lnTo>
                    <a:pt x="1212" y="302"/>
                  </a:lnTo>
                  <a:lnTo>
                    <a:pt x="1240" y="342"/>
                  </a:lnTo>
                  <a:lnTo>
                    <a:pt x="1260" y="371"/>
                  </a:lnTo>
                  <a:lnTo>
                    <a:pt x="1286" y="413"/>
                  </a:lnTo>
                  <a:lnTo>
                    <a:pt x="1409" y="297"/>
                  </a:lnTo>
                  <a:lnTo>
                    <a:pt x="1398" y="333"/>
                  </a:lnTo>
                  <a:lnTo>
                    <a:pt x="1388" y="365"/>
                  </a:lnTo>
                  <a:lnTo>
                    <a:pt x="1382" y="398"/>
                  </a:lnTo>
                  <a:lnTo>
                    <a:pt x="1375" y="436"/>
                  </a:lnTo>
                  <a:lnTo>
                    <a:pt x="1372" y="473"/>
                  </a:lnTo>
                  <a:lnTo>
                    <a:pt x="1370" y="504"/>
                  </a:lnTo>
                  <a:lnTo>
                    <a:pt x="1370" y="541"/>
                  </a:lnTo>
                  <a:lnTo>
                    <a:pt x="1371" y="577"/>
                  </a:lnTo>
                  <a:lnTo>
                    <a:pt x="1376" y="624"/>
                  </a:lnTo>
                  <a:lnTo>
                    <a:pt x="1381" y="664"/>
                  </a:lnTo>
                  <a:lnTo>
                    <a:pt x="1386" y="693"/>
                  </a:lnTo>
                  <a:lnTo>
                    <a:pt x="1392" y="728"/>
                  </a:lnTo>
                  <a:lnTo>
                    <a:pt x="1362" y="709"/>
                  </a:lnTo>
                  <a:lnTo>
                    <a:pt x="1331" y="693"/>
                  </a:lnTo>
                  <a:lnTo>
                    <a:pt x="1293" y="676"/>
                  </a:lnTo>
                  <a:lnTo>
                    <a:pt x="1260" y="663"/>
                  </a:lnTo>
                  <a:lnTo>
                    <a:pt x="1237" y="656"/>
                  </a:lnTo>
                  <a:lnTo>
                    <a:pt x="1216" y="652"/>
                  </a:lnTo>
                  <a:lnTo>
                    <a:pt x="1182" y="646"/>
                  </a:lnTo>
                  <a:lnTo>
                    <a:pt x="1151" y="643"/>
                  </a:lnTo>
                  <a:lnTo>
                    <a:pt x="1122" y="641"/>
                  </a:lnTo>
                  <a:lnTo>
                    <a:pt x="1088" y="644"/>
                  </a:lnTo>
                  <a:lnTo>
                    <a:pt x="1053" y="646"/>
                  </a:lnTo>
                  <a:lnTo>
                    <a:pt x="1001" y="655"/>
                  </a:lnTo>
                  <a:lnTo>
                    <a:pt x="1152" y="531"/>
                  </a:lnTo>
                  <a:lnTo>
                    <a:pt x="1118" y="491"/>
                  </a:lnTo>
                  <a:lnTo>
                    <a:pt x="1079" y="445"/>
                  </a:lnTo>
                  <a:lnTo>
                    <a:pt x="1044" y="408"/>
                  </a:lnTo>
                  <a:lnTo>
                    <a:pt x="999" y="362"/>
                  </a:lnTo>
                  <a:lnTo>
                    <a:pt x="968" y="337"/>
                  </a:lnTo>
                  <a:lnTo>
                    <a:pt x="941" y="312"/>
                  </a:lnTo>
                  <a:lnTo>
                    <a:pt x="900" y="280"/>
                  </a:lnTo>
                  <a:lnTo>
                    <a:pt x="859" y="250"/>
                  </a:lnTo>
                  <a:lnTo>
                    <a:pt x="813" y="222"/>
                  </a:lnTo>
                  <a:lnTo>
                    <a:pt x="770" y="201"/>
                  </a:lnTo>
                  <a:lnTo>
                    <a:pt x="724" y="179"/>
                  </a:lnTo>
                  <a:lnTo>
                    <a:pt x="677" y="158"/>
                  </a:lnTo>
                  <a:lnTo>
                    <a:pt x="640" y="146"/>
                  </a:lnTo>
                  <a:lnTo>
                    <a:pt x="589" y="131"/>
                  </a:lnTo>
                  <a:lnTo>
                    <a:pt x="537" y="119"/>
                  </a:lnTo>
                  <a:lnTo>
                    <a:pt x="489" y="108"/>
                  </a:lnTo>
                  <a:lnTo>
                    <a:pt x="436" y="97"/>
                  </a:lnTo>
                  <a:lnTo>
                    <a:pt x="375" y="87"/>
                  </a:lnTo>
                  <a:lnTo>
                    <a:pt x="316" y="78"/>
                  </a:lnTo>
                  <a:lnTo>
                    <a:pt x="261" y="77"/>
                  </a:lnTo>
                  <a:lnTo>
                    <a:pt x="223" y="74"/>
                  </a:lnTo>
                  <a:lnTo>
                    <a:pt x="183" y="76"/>
                  </a:lnTo>
                  <a:lnTo>
                    <a:pt x="151" y="79"/>
                  </a:lnTo>
                  <a:lnTo>
                    <a:pt x="121" y="84"/>
                  </a:lnTo>
                  <a:lnTo>
                    <a:pt x="94" y="93"/>
                  </a:lnTo>
                  <a:lnTo>
                    <a:pt x="0" y="125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8" name="Rectangle 12"/>
          <p:cNvSpPr>
            <a:spLocks noChangeArrowheads="1"/>
          </p:cNvSpPr>
          <p:nvPr/>
        </p:nvSpPr>
        <p:spPr bwMode="auto">
          <a:xfrm>
            <a:off x="4870450" y="1779588"/>
            <a:ext cx="1454150" cy="582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altLang="en-US" sz="3200">
                <a:latin typeface="Comic Sans MS" pitchFamily="66" charset="0"/>
              </a:rPr>
              <a:t>World</a:t>
            </a:r>
          </a:p>
        </p:txBody>
      </p:sp>
      <p:sp>
        <p:nvSpPr>
          <p:cNvPr id="5129" name="Rectangle 13"/>
          <p:cNvSpPr>
            <a:spLocks noChangeArrowheads="1"/>
          </p:cNvSpPr>
          <p:nvPr/>
        </p:nvSpPr>
        <p:spPr bwMode="auto">
          <a:xfrm>
            <a:off x="6938963" y="4572000"/>
            <a:ext cx="1519237" cy="576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3200">
                <a:latin typeface="Comic Sans MS" pitchFamily="66" charset="0"/>
              </a:rPr>
              <a:t>Realms</a:t>
            </a:r>
          </a:p>
        </p:txBody>
      </p:sp>
      <p:sp>
        <p:nvSpPr>
          <p:cNvPr id="5130" name="Rectangle 14"/>
          <p:cNvSpPr>
            <a:spLocks noChangeArrowheads="1"/>
          </p:cNvSpPr>
          <p:nvPr/>
        </p:nvSpPr>
        <p:spPr bwMode="auto">
          <a:xfrm>
            <a:off x="3252788" y="6205538"/>
            <a:ext cx="1624012" cy="576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3200">
                <a:latin typeface="Comic Sans MS" pitchFamily="66" charset="0"/>
              </a:rPr>
              <a:t>Regions</a:t>
            </a:r>
          </a:p>
        </p:txBody>
      </p:sp>
      <p:pic>
        <p:nvPicPr>
          <p:cNvPr id="5131" name="Picture 1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3608388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477000" y="1008063"/>
            <a:ext cx="1905000" cy="727075"/>
            <a:chOff x="2525" y="1198"/>
            <a:chExt cx="1410" cy="788"/>
          </a:xfrm>
        </p:grpSpPr>
        <p:sp>
          <p:nvSpPr>
            <p:cNvPr id="5137" name="Freeform 5"/>
            <p:cNvSpPr>
              <a:spLocks/>
            </p:cNvSpPr>
            <p:nvPr/>
          </p:nvSpPr>
          <p:spPr bwMode="auto">
            <a:xfrm>
              <a:off x="2525" y="1222"/>
              <a:ext cx="1410" cy="764"/>
            </a:xfrm>
            <a:custGeom>
              <a:avLst/>
              <a:gdLst>
                <a:gd name="T0" fmla="*/ 2 w 1410"/>
                <a:gd name="T1" fmla="*/ 101 h 764"/>
                <a:gd name="T2" fmla="*/ 97 w 1410"/>
                <a:gd name="T3" fmla="*/ 52 h 764"/>
                <a:gd name="T4" fmla="*/ 163 w 1410"/>
                <a:gd name="T5" fmla="*/ 30 h 764"/>
                <a:gd name="T6" fmla="*/ 236 w 1410"/>
                <a:gd name="T7" fmla="*/ 13 h 764"/>
                <a:gd name="T8" fmla="*/ 312 w 1410"/>
                <a:gd name="T9" fmla="*/ 5 h 764"/>
                <a:gd name="T10" fmla="*/ 396 w 1410"/>
                <a:gd name="T11" fmla="*/ 0 h 764"/>
                <a:gd name="T12" fmla="*/ 495 w 1410"/>
                <a:gd name="T13" fmla="*/ 3 h 764"/>
                <a:gd name="T14" fmla="*/ 624 w 1410"/>
                <a:gd name="T15" fmla="*/ 15 h 764"/>
                <a:gd name="T16" fmla="*/ 739 w 1410"/>
                <a:gd name="T17" fmla="*/ 39 h 764"/>
                <a:gd name="T18" fmla="*/ 840 w 1410"/>
                <a:gd name="T19" fmla="*/ 67 h 764"/>
                <a:gd name="T20" fmla="*/ 942 w 1410"/>
                <a:gd name="T21" fmla="*/ 107 h 764"/>
                <a:gd name="T22" fmla="*/ 1031 w 1410"/>
                <a:gd name="T23" fmla="*/ 151 h 764"/>
                <a:gd name="T24" fmla="*/ 1111 w 1410"/>
                <a:gd name="T25" fmla="*/ 208 h 764"/>
                <a:gd name="T26" fmla="*/ 1186 w 1410"/>
                <a:gd name="T27" fmla="*/ 283 h 764"/>
                <a:gd name="T28" fmla="*/ 1240 w 1410"/>
                <a:gd name="T29" fmla="*/ 358 h 764"/>
                <a:gd name="T30" fmla="*/ 1268 w 1410"/>
                <a:gd name="T31" fmla="*/ 406 h 764"/>
                <a:gd name="T32" fmla="*/ 1409 w 1410"/>
                <a:gd name="T33" fmla="*/ 311 h 764"/>
                <a:gd name="T34" fmla="*/ 1388 w 1410"/>
                <a:gd name="T35" fmla="*/ 383 h 764"/>
                <a:gd name="T36" fmla="*/ 1375 w 1410"/>
                <a:gd name="T37" fmla="*/ 456 h 764"/>
                <a:gd name="T38" fmla="*/ 1370 w 1410"/>
                <a:gd name="T39" fmla="*/ 529 h 764"/>
                <a:gd name="T40" fmla="*/ 1371 w 1410"/>
                <a:gd name="T41" fmla="*/ 605 h 764"/>
                <a:gd name="T42" fmla="*/ 1392 w 1410"/>
                <a:gd name="T43" fmla="*/ 708 h 764"/>
                <a:gd name="T44" fmla="*/ 1362 w 1410"/>
                <a:gd name="T45" fmla="*/ 744 h 764"/>
                <a:gd name="T46" fmla="*/ 1293 w 1410"/>
                <a:gd name="T47" fmla="*/ 709 h 764"/>
                <a:gd name="T48" fmla="*/ 1237 w 1410"/>
                <a:gd name="T49" fmla="*/ 689 h 764"/>
                <a:gd name="T50" fmla="*/ 1182 w 1410"/>
                <a:gd name="T51" fmla="*/ 678 h 764"/>
                <a:gd name="T52" fmla="*/ 1122 w 1410"/>
                <a:gd name="T53" fmla="*/ 673 h 764"/>
                <a:gd name="T54" fmla="*/ 1053 w 1410"/>
                <a:gd name="T55" fmla="*/ 678 h 764"/>
                <a:gd name="T56" fmla="*/ 1001 w 1410"/>
                <a:gd name="T57" fmla="*/ 635 h 764"/>
                <a:gd name="T58" fmla="*/ 1118 w 1410"/>
                <a:gd name="T59" fmla="*/ 514 h 764"/>
                <a:gd name="T60" fmla="*/ 1044 w 1410"/>
                <a:gd name="T61" fmla="*/ 428 h 764"/>
                <a:gd name="T62" fmla="*/ 968 w 1410"/>
                <a:gd name="T63" fmla="*/ 353 h 764"/>
                <a:gd name="T64" fmla="*/ 900 w 1410"/>
                <a:gd name="T65" fmla="*/ 293 h 764"/>
                <a:gd name="T66" fmla="*/ 813 w 1410"/>
                <a:gd name="T67" fmla="*/ 233 h 764"/>
                <a:gd name="T68" fmla="*/ 724 w 1410"/>
                <a:gd name="T69" fmla="*/ 188 h 764"/>
                <a:gd name="T70" fmla="*/ 640 w 1410"/>
                <a:gd name="T71" fmla="*/ 152 h 764"/>
                <a:gd name="T72" fmla="*/ 537 w 1410"/>
                <a:gd name="T73" fmla="*/ 124 h 764"/>
                <a:gd name="T74" fmla="*/ 436 w 1410"/>
                <a:gd name="T75" fmla="*/ 101 h 764"/>
                <a:gd name="T76" fmla="*/ 316 w 1410"/>
                <a:gd name="T77" fmla="*/ 81 h 764"/>
                <a:gd name="T78" fmla="*/ 223 w 1410"/>
                <a:gd name="T79" fmla="*/ 77 h 764"/>
                <a:gd name="T80" fmla="*/ 154 w 1410"/>
                <a:gd name="T81" fmla="*/ 83 h 764"/>
                <a:gd name="T82" fmla="*/ 94 w 1410"/>
                <a:gd name="T83" fmla="*/ 97 h 7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10"/>
                <a:gd name="T127" fmla="*/ 0 h 764"/>
                <a:gd name="T128" fmla="*/ 1410 w 1410"/>
                <a:gd name="T129" fmla="*/ 764 h 7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10" h="764">
                  <a:moveTo>
                    <a:pt x="0" y="130"/>
                  </a:moveTo>
                  <a:lnTo>
                    <a:pt x="2" y="101"/>
                  </a:lnTo>
                  <a:lnTo>
                    <a:pt x="60" y="69"/>
                  </a:lnTo>
                  <a:lnTo>
                    <a:pt x="97" y="52"/>
                  </a:lnTo>
                  <a:lnTo>
                    <a:pt x="133" y="41"/>
                  </a:lnTo>
                  <a:lnTo>
                    <a:pt x="163" y="30"/>
                  </a:lnTo>
                  <a:lnTo>
                    <a:pt x="202" y="21"/>
                  </a:lnTo>
                  <a:lnTo>
                    <a:pt x="236" y="13"/>
                  </a:lnTo>
                  <a:lnTo>
                    <a:pt x="278" y="9"/>
                  </a:lnTo>
                  <a:lnTo>
                    <a:pt x="312" y="5"/>
                  </a:lnTo>
                  <a:lnTo>
                    <a:pt x="347" y="1"/>
                  </a:lnTo>
                  <a:lnTo>
                    <a:pt x="396" y="0"/>
                  </a:lnTo>
                  <a:lnTo>
                    <a:pt x="442" y="1"/>
                  </a:lnTo>
                  <a:lnTo>
                    <a:pt x="495" y="3"/>
                  </a:lnTo>
                  <a:lnTo>
                    <a:pt x="567" y="7"/>
                  </a:lnTo>
                  <a:lnTo>
                    <a:pt x="624" y="15"/>
                  </a:lnTo>
                  <a:lnTo>
                    <a:pt x="671" y="24"/>
                  </a:lnTo>
                  <a:lnTo>
                    <a:pt x="739" y="39"/>
                  </a:lnTo>
                  <a:lnTo>
                    <a:pt x="790" y="51"/>
                  </a:lnTo>
                  <a:lnTo>
                    <a:pt x="840" y="67"/>
                  </a:lnTo>
                  <a:lnTo>
                    <a:pt x="891" y="85"/>
                  </a:lnTo>
                  <a:lnTo>
                    <a:pt x="942" y="107"/>
                  </a:lnTo>
                  <a:lnTo>
                    <a:pt x="988" y="127"/>
                  </a:lnTo>
                  <a:lnTo>
                    <a:pt x="1031" y="151"/>
                  </a:lnTo>
                  <a:lnTo>
                    <a:pt x="1072" y="180"/>
                  </a:lnTo>
                  <a:lnTo>
                    <a:pt x="1111" y="208"/>
                  </a:lnTo>
                  <a:lnTo>
                    <a:pt x="1150" y="242"/>
                  </a:lnTo>
                  <a:lnTo>
                    <a:pt x="1186" y="283"/>
                  </a:lnTo>
                  <a:lnTo>
                    <a:pt x="1212" y="317"/>
                  </a:lnTo>
                  <a:lnTo>
                    <a:pt x="1240" y="358"/>
                  </a:lnTo>
                  <a:lnTo>
                    <a:pt x="1260" y="389"/>
                  </a:lnTo>
                  <a:lnTo>
                    <a:pt x="1268" y="406"/>
                  </a:lnTo>
                  <a:lnTo>
                    <a:pt x="1409" y="274"/>
                  </a:lnTo>
                  <a:lnTo>
                    <a:pt x="1409" y="311"/>
                  </a:lnTo>
                  <a:lnTo>
                    <a:pt x="1398" y="348"/>
                  </a:lnTo>
                  <a:lnTo>
                    <a:pt x="1388" y="383"/>
                  </a:lnTo>
                  <a:lnTo>
                    <a:pt x="1382" y="418"/>
                  </a:lnTo>
                  <a:lnTo>
                    <a:pt x="1375" y="456"/>
                  </a:lnTo>
                  <a:lnTo>
                    <a:pt x="1372" y="496"/>
                  </a:lnTo>
                  <a:lnTo>
                    <a:pt x="1370" y="529"/>
                  </a:lnTo>
                  <a:lnTo>
                    <a:pt x="1370" y="568"/>
                  </a:lnTo>
                  <a:lnTo>
                    <a:pt x="1371" y="605"/>
                  </a:lnTo>
                  <a:lnTo>
                    <a:pt x="1376" y="654"/>
                  </a:lnTo>
                  <a:lnTo>
                    <a:pt x="1392" y="708"/>
                  </a:lnTo>
                  <a:lnTo>
                    <a:pt x="1392" y="763"/>
                  </a:lnTo>
                  <a:lnTo>
                    <a:pt x="1362" y="744"/>
                  </a:lnTo>
                  <a:lnTo>
                    <a:pt x="1331" y="727"/>
                  </a:lnTo>
                  <a:lnTo>
                    <a:pt x="1293" y="709"/>
                  </a:lnTo>
                  <a:lnTo>
                    <a:pt x="1260" y="696"/>
                  </a:lnTo>
                  <a:lnTo>
                    <a:pt x="1237" y="689"/>
                  </a:lnTo>
                  <a:lnTo>
                    <a:pt x="1216" y="684"/>
                  </a:lnTo>
                  <a:lnTo>
                    <a:pt x="1182" y="678"/>
                  </a:lnTo>
                  <a:lnTo>
                    <a:pt x="1151" y="675"/>
                  </a:lnTo>
                  <a:lnTo>
                    <a:pt x="1122" y="673"/>
                  </a:lnTo>
                  <a:lnTo>
                    <a:pt x="1088" y="676"/>
                  </a:lnTo>
                  <a:lnTo>
                    <a:pt x="1053" y="678"/>
                  </a:lnTo>
                  <a:lnTo>
                    <a:pt x="1001" y="688"/>
                  </a:lnTo>
                  <a:lnTo>
                    <a:pt x="1001" y="635"/>
                  </a:lnTo>
                  <a:lnTo>
                    <a:pt x="1128" y="532"/>
                  </a:lnTo>
                  <a:lnTo>
                    <a:pt x="1118" y="514"/>
                  </a:lnTo>
                  <a:lnTo>
                    <a:pt x="1079" y="466"/>
                  </a:lnTo>
                  <a:lnTo>
                    <a:pt x="1044" y="428"/>
                  </a:lnTo>
                  <a:lnTo>
                    <a:pt x="999" y="379"/>
                  </a:lnTo>
                  <a:lnTo>
                    <a:pt x="968" y="353"/>
                  </a:lnTo>
                  <a:lnTo>
                    <a:pt x="941" y="327"/>
                  </a:lnTo>
                  <a:lnTo>
                    <a:pt x="900" y="293"/>
                  </a:lnTo>
                  <a:lnTo>
                    <a:pt x="859" y="262"/>
                  </a:lnTo>
                  <a:lnTo>
                    <a:pt x="813" y="233"/>
                  </a:lnTo>
                  <a:lnTo>
                    <a:pt x="770" y="210"/>
                  </a:lnTo>
                  <a:lnTo>
                    <a:pt x="724" y="188"/>
                  </a:lnTo>
                  <a:lnTo>
                    <a:pt x="677" y="165"/>
                  </a:lnTo>
                  <a:lnTo>
                    <a:pt x="640" y="152"/>
                  </a:lnTo>
                  <a:lnTo>
                    <a:pt x="589" y="136"/>
                  </a:lnTo>
                  <a:lnTo>
                    <a:pt x="537" y="124"/>
                  </a:lnTo>
                  <a:lnTo>
                    <a:pt x="489" y="112"/>
                  </a:lnTo>
                  <a:lnTo>
                    <a:pt x="436" y="101"/>
                  </a:lnTo>
                  <a:lnTo>
                    <a:pt x="375" y="91"/>
                  </a:lnTo>
                  <a:lnTo>
                    <a:pt x="316" y="81"/>
                  </a:lnTo>
                  <a:lnTo>
                    <a:pt x="261" y="80"/>
                  </a:lnTo>
                  <a:lnTo>
                    <a:pt x="223" y="77"/>
                  </a:lnTo>
                  <a:lnTo>
                    <a:pt x="183" y="79"/>
                  </a:lnTo>
                  <a:lnTo>
                    <a:pt x="154" y="83"/>
                  </a:lnTo>
                  <a:lnTo>
                    <a:pt x="123" y="89"/>
                  </a:lnTo>
                  <a:lnTo>
                    <a:pt x="94" y="97"/>
                  </a:lnTo>
                  <a:lnTo>
                    <a:pt x="0" y="130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Freeform 6"/>
            <p:cNvSpPr>
              <a:spLocks/>
            </p:cNvSpPr>
            <p:nvPr/>
          </p:nvSpPr>
          <p:spPr bwMode="auto">
            <a:xfrm>
              <a:off x="2525" y="1198"/>
              <a:ext cx="1410" cy="729"/>
            </a:xfrm>
            <a:custGeom>
              <a:avLst/>
              <a:gdLst>
                <a:gd name="T0" fmla="*/ 68 w 1410"/>
                <a:gd name="T1" fmla="*/ 74 h 729"/>
                <a:gd name="T2" fmla="*/ 132 w 1410"/>
                <a:gd name="T3" fmla="*/ 47 h 729"/>
                <a:gd name="T4" fmla="*/ 199 w 1410"/>
                <a:gd name="T5" fmla="*/ 26 h 729"/>
                <a:gd name="T6" fmla="*/ 278 w 1410"/>
                <a:gd name="T7" fmla="*/ 11 h 729"/>
                <a:gd name="T8" fmla="*/ 347 w 1410"/>
                <a:gd name="T9" fmla="*/ 2 h 729"/>
                <a:gd name="T10" fmla="*/ 442 w 1410"/>
                <a:gd name="T11" fmla="*/ 2 h 729"/>
                <a:gd name="T12" fmla="*/ 567 w 1410"/>
                <a:gd name="T13" fmla="*/ 9 h 729"/>
                <a:gd name="T14" fmla="*/ 671 w 1410"/>
                <a:gd name="T15" fmla="*/ 25 h 729"/>
                <a:gd name="T16" fmla="*/ 790 w 1410"/>
                <a:gd name="T17" fmla="*/ 49 h 729"/>
                <a:gd name="T18" fmla="*/ 891 w 1410"/>
                <a:gd name="T19" fmla="*/ 82 h 729"/>
                <a:gd name="T20" fmla="*/ 988 w 1410"/>
                <a:gd name="T21" fmla="*/ 122 h 729"/>
                <a:gd name="T22" fmla="*/ 1072 w 1410"/>
                <a:gd name="T23" fmla="*/ 172 h 729"/>
                <a:gd name="T24" fmla="*/ 1150 w 1410"/>
                <a:gd name="T25" fmla="*/ 232 h 729"/>
                <a:gd name="T26" fmla="*/ 1212 w 1410"/>
                <a:gd name="T27" fmla="*/ 302 h 729"/>
                <a:gd name="T28" fmla="*/ 1260 w 1410"/>
                <a:gd name="T29" fmla="*/ 371 h 729"/>
                <a:gd name="T30" fmla="*/ 1409 w 1410"/>
                <a:gd name="T31" fmla="*/ 297 h 729"/>
                <a:gd name="T32" fmla="*/ 1388 w 1410"/>
                <a:gd name="T33" fmla="*/ 365 h 729"/>
                <a:gd name="T34" fmla="*/ 1375 w 1410"/>
                <a:gd name="T35" fmla="*/ 436 h 729"/>
                <a:gd name="T36" fmla="*/ 1370 w 1410"/>
                <a:gd name="T37" fmla="*/ 504 h 729"/>
                <a:gd name="T38" fmla="*/ 1371 w 1410"/>
                <a:gd name="T39" fmla="*/ 577 h 729"/>
                <a:gd name="T40" fmla="*/ 1381 w 1410"/>
                <a:gd name="T41" fmla="*/ 664 h 729"/>
                <a:gd name="T42" fmla="*/ 1392 w 1410"/>
                <a:gd name="T43" fmla="*/ 728 h 729"/>
                <a:gd name="T44" fmla="*/ 1331 w 1410"/>
                <a:gd name="T45" fmla="*/ 693 h 729"/>
                <a:gd name="T46" fmla="*/ 1260 w 1410"/>
                <a:gd name="T47" fmla="*/ 663 h 729"/>
                <a:gd name="T48" fmla="*/ 1216 w 1410"/>
                <a:gd name="T49" fmla="*/ 652 h 729"/>
                <a:gd name="T50" fmla="*/ 1151 w 1410"/>
                <a:gd name="T51" fmla="*/ 643 h 729"/>
                <a:gd name="T52" fmla="*/ 1088 w 1410"/>
                <a:gd name="T53" fmla="*/ 644 h 729"/>
                <a:gd name="T54" fmla="*/ 1001 w 1410"/>
                <a:gd name="T55" fmla="*/ 655 h 729"/>
                <a:gd name="T56" fmla="*/ 1118 w 1410"/>
                <a:gd name="T57" fmla="*/ 491 h 729"/>
                <a:gd name="T58" fmla="*/ 1044 w 1410"/>
                <a:gd name="T59" fmla="*/ 408 h 729"/>
                <a:gd name="T60" fmla="*/ 968 w 1410"/>
                <a:gd name="T61" fmla="*/ 337 h 729"/>
                <a:gd name="T62" fmla="*/ 900 w 1410"/>
                <a:gd name="T63" fmla="*/ 280 h 729"/>
                <a:gd name="T64" fmla="*/ 813 w 1410"/>
                <a:gd name="T65" fmla="*/ 222 h 729"/>
                <a:gd name="T66" fmla="*/ 724 w 1410"/>
                <a:gd name="T67" fmla="*/ 179 h 729"/>
                <a:gd name="T68" fmla="*/ 640 w 1410"/>
                <a:gd name="T69" fmla="*/ 146 h 729"/>
                <a:gd name="T70" fmla="*/ 537 w 1410"/>
                <a:gd name="T71" fmla="*/ 119 h 729"/>
                <a:gd name="T72" fmla="*/ 436 w 1410"/>
                <a:gd name="T73" fmla="*/ 97 h 729"/>
                <a:gd name="T74" fmla="*/ 316 w 1410"/>
                <a:gd name="T75" fmla="*/ 78 h 729"/>
                <a:gd name="T76" fmla="*/ 223 w 1410"/>
                <a:gd name="T77" fmla="*/ 74 h 729"/>
                <a:gd name="T78" fmla="*/ 151 w 1410"/>
                <a:gd name="T79" fmla="*/ 79 h 729"/>
                <a:gd name="T80" fmla="*/ 94 w 1410"/>
                <a:gd name="T81" fmla="*/ 93 h 7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10"/>
                <a:gd name="T124" fmla="*/ 0 h 729"/>
                <a:gd name="T125" fmla="*/ 1410 w 1410"/>
                <a:gd name="T126" fmla="*/ 729 h 7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10" h="729">
                  <a:moveTo>
                    <a:pt x="0" y="125"/>
                  </a:moveTo>
                  <a:lnTo>
                    <a:pt x="68" y="74"/>
                  </a:lnTo>
                  <a:lnTo>
                    <a:pt x="98" y="61"/>
                  </a:lnTo>
                  <a:lnTo>
                    <a:pt x="132" y="47"/>
                  </a:lnTo>
                  <a:lnTo>
                    <a:pt x="162" y="36"/>
                  </a:lnTo>
                  <a:lnTo>
                    <a:pt x="199" y="26"/>
                  </a:lnTo>
                  <a:lnTo>
                    <a:pt x="235" y="17"/>
                  </a:lnTo>
                  <a:lnTo>
                    <a:pt x="278" y="11"/>
                  </a:lnTo>
                  <a:lnTo>
                    <a:pt x="312" y="6"/>
                  </a:lnTo>
                  <a:lnTo>
                    <a:pt x="347" y="2"/>
                  </a:lnTo>
                  <a:lnTo>
                    <a:pt x="396" y="0"/>
                  </a:lnTo>
                  <a:lnTo>
                    <a:pt x="442" y="2"/>
                  </a:lnTo>
                  <a:lnTo>
                    <a:pt x="495" y="4"/>
                  </a:lnTo>
                  <a:lnTo>
                    <a:pt x="567" y="9"/>
                  </a:lnTo>
                  <a:lnTo>
                    <a:pt x="624" y="16"/>
                  </a:lnTo>
                  <a:lnTo>
                    <a:pt x="671" y="25"/>
                  </a:lnTo>
                  <a:lnTo>
                    <a:pt x="739" y="38"/>
                  </a:lnTo>
                  <a:lnTo>
                    <a:pt x="790" y="49"/>
                  </a:lnTo>
                  <a:lnTo>
                    <a:pt x="840" y="65"/>
                  </a:lnTo>
                  <a:lnTo>
                    <a:pt x="891" y="82"/>
                  </a:lnTo>
                  <a:lnTo>
                    <a:pt x="942" y="102"/>
                  </a:lnTo>
                  <a:lnTo>
                    <a:pt x="988" y="122"/>
                  </a:lnTo>
                  <a:lnTo>
                    <a:pt x="1031" y="145"/>
                  </a:lnTo>
                  <a:lnTo>
                    <a:pt x="1072" y="172"/>
                  </a:lnTo>
                  <a:lnTo>
                    <a:pt x="1111" y="200"/>
                  </a:lnTo>
                  <a:lnTo>
                    <a:pt x="1150" y="232"/>
                  </a:lnTo>
                  <a:lnTo>
                    <a:pt x="1186" y="270"/>
                  </a:lnTo>
                  <a:lnTo>
                    <a:pt x="1212" y="302"/>
                  </a:lnTo>
                  <a:lnTo>
                    <a:pt x="1240" y="342"/>
                  </a:lnTo>
                  <a:lnTo>
                    <a:pt x="1260" y="371"/>
                  </a:lnTo>
                  <a:lnTo>
                    <a:pt x="1286" y="413"/>
                  </a:lnTo>
                  <a:lnTo>
                    <a:pt x="1409" y="297"/>
                  </a:lnTo>
                  <a:lnTo>
                    <a:pt x="1398" y="333"/>
                  </a:lnTo>
                  <a:lnTo>
                    <a:pt x="1388" y="365"/>
                  </a:lnTo>
                  <a:lnTo>
                    <a:pt x="1382" y="398"/>
                  </a:lnTo>
                  <a:lnTo>
                    <a:pt x="1375" y="436"/>
                  </a:lnTo>
                  <a:lnTo>
                    <a:pt x="1372" y="473"/>
                  </a:lnTo>
                  <a:lnTo>
                    <a:pt x="1370" y="504"/>
                  </a:lnTo>
                  <a:lnTo>
                    <a:pt x="1370" y="541"/>
                  </a:lnTo>
                  <a:lnTo>
                    <a:pt x="1371" y="577"/>
                  </a:lnTo>
                  <a:lnTo>
                    <a:pt x="1376" y="624"/>
                  </a:lnTo>
                  <a:lnTo>
                    <a:pt x="1381" y="664"/>
                  </a:lnTo>
                  <a:lnTo>
                    <a:pt x="1386" y="693"/>
                  </a:lnTo>
                  <a:lnTo>
                    <a:pt x="1392" y="728"/>
                  </a:lnTo>
                  <a:lnTo>
                    <a:pt x="1362" y="709"/>
                  </a:lnTo>
                  <a:lnTo>
                    <a:pt x="1331" y="693"/>
                  </a:lnTo>
                  <a:lnTo>
                    <a:pt x="1293" y="676"/>
                  </a:lnTo>
                  <a:lnTo>
                    <a:pt x="1260" y="663"/>
                  </a:lnTo>
                  <a:lnTo>
                    <a:pt x="1237" y="656"/>
                  </a:lnTo>
                  <a:lnTo>
                    <a:pt x="1216" y="652"/>
                  </a:lnTo>
                  <a:lnTo>
                    <a:pt x="1182" y="646"/>
                  </a:lnTo>
                  <a:lnTo>
                    <a:pt x="1151" y="643"/>
                  </a:lnTo>
                  <a:lnTo>
                    <a:pt x="1122" y="641"/>
                  </a:lnTo>
                  <a:lnTo>
                    <a:pt x="1088" y="644"/>
                  </a:lnTo>
                  <a:lnTo>
                    <a:pt x="1053" y="646"/>
                  </a:lnTo>
                  <a:lnTo>
                    <a:pt x="1001" y="655"/>
                  </a:lnTo>
                  <a:lnTo>
                    <a:pt x="1152" y="531"/>
                  </a:lnTo>
                  <a:lnTo>
                    <a:pt x="1118" y="491"/>
                  </a:lnTo>
                  <a:lnTo>
                    <a:pt x="1079" y="445"/>
                  </a:lnTo>
                  <a:lnTo>
                    <a:pt x="1044" y="408"/>
                  </a:lnTo>
                  <a:lnTo>
                    <a:pt x="999" y="362"/>
                  </a:lnTo>
                  <a:lnTo>
                    <a:pt x="968" y="337"/>
                  </a:lnTo>
                  <a:lnTo>
                    <a:pt x="941" y="312"/>
                  </a:lnTo>
                  <a:lnTo>
                    <a:pt x="900" y="280"/>
                  </a:lnTo>
                  <a:lnTo>
                    <a:pt x="859" y="250"/>
                  </a:lnTo>
                  <a:lnTo>
                    <a:pt x="813" y="222"/>
                  </a:lnTo>
                  <a:lnTo>
                    <a:pt x="770" y="201"/>
                  </a:lnTo>
                  <a:lnTo>
                    <a:pt x="724" y="179"/>
                  </a:lnTo>
                  <a:lnTo>
                    <a:pt x="677" y="158"/>
                  </a:lnTo>
                  <a:lnTo>
                    <a:pt x="640" y="146"/>
                  </a:lnTo>
                  <a:lnTo>
                    <a:pt x="589" y="131"/>
                  </a:lnTo>
                  <a:lnTo>
                    <a:pt x="537" y="119"/>
                  </a:lnTo>
                  <a:lnTo>
                    <a:pt x="489" y="108"/>
                  </a:lnTo>
                  <a:lnTo>
                    <a:pt x="436" y="97"/>
                  </a:lnTo>
                  <a:lnTo>
                    <a:pt x="375" y="87"/>
                  </a:lnTo>
                  <a:lnTo>
                    <a:pt x="316" y="78"/>
                  </a:lnTo>
                  <a:lnTo>
                    <a:pt x="261" y="77"/>
                  </a:lnTo>
                  <a:lnTo>
                    <a:pt x="223" y="74"/>
                  </a:lnTo>
                  <a:lnTo>
                    <a:pt x="183" y="76"/>
                  </a:lnTo>
                  <a:lnTo>
                    <a:pt x="151" y="79"/>
                  </a:lnTo>
                  <a:lnTo>
                    <a:pt x="121" y="84"/>
                  </a:lnTo>
                  <a:lnTo>
                    <a:pt x="94" y="93"/>
                  </a:lnTo>
                  <a:lnTo>
                    <a:pt x="0" y="125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 rot="-2456270">
            <a:off x="690563" y="1252538"/>
            <a:ext cx="1905000" cy="727075"/>
            <a:chOff x="2525" y="1198"/>
            <a:chExt cx="1410" cy="788"/>
          </a:xfrm>
        </p:grpSpPr>
        <p:sp>
          <p:nvSpPr>
            <p:cNvPr id="5135" name="Freeform 5"/>
            <p:cNvSpPr>
              <a:spLocks/>
            </p:cNvSpPr>
            <p:nvPr/>
          </p:nvSpPr>
          <p:spPr bwMode="auto">
            <a:xfrm>
              <a:off x="2525" y="1222"/>
              <a:ext cx="1410" cy="764"/>
            </a:xfrm>
            <a:custGeom>
              <a:avLst/>
              <a:gdLst>
                <a:gd name="T0" fmla="*/ 2 w 1410"/>
                <a:gd name="T1" fmla="*/ 101 h 764"/>
                <a:gd name="T2" fmla="*/ 97 w 1410"/>
                <a:gd name="T3" fmla="*/ 52 h 764"/>
                <a:gd name="T4" fmla="*/ 163 w 1410"/>
                <a:gd name="T5" fmla="*/ 30 h 764"/>
                <a:gd name="T6" fmla="*/ 236 w 1410"/>
                <a:gd name="T7" fmla="*/ 13 h 764"/>
                <a:gd name="T8" fmla="*/ 312 w 1410"/>
                <a:gd name="T9" fmla="*/ 5 h 764"/>
                <a:gd name="T10" fmla="*/ 396 w 1410"/>
                <a:gd name="T11" fmla="*/ 0 h 764"/>
                <a:gd name="T12" fmla="*/ 495 w 1410"/>
                <a:gd name="T13" fmla="*/ 3 h 764"/>
                <a:gd name="T14" fmla="*/ 624 w 1410"/>
                <a:gd name="T15" fmla="*/ 15 h 764"/>
                <a:gd name="T16" fmla="*/ 739 w 1410"/>
                <a:gd name="T17" fmla="*/ 39 h 764"/>
                <a:gd name="T18" fmla="*/ 840 w 1410"/>
                <a:gd name="T19" fmla="*/ 67 h 764"/>
                <a:gd name="T20" fmla="*/ 942 w 1410"/>
                <a:gd name="T21" fmla="*/ 107 h 764"/>
                <a:gd name="T22" fmla="*/ 1031 w 1410"/>
                <a:gd name="T23" fmla="*/ 151 h 764"/>
                <a:gd name="T24" fmla="*/ 1111 w 1410"/>
                <a:gd name="T25" fmla="*/ 208 h 764"/>
                <a:gd name="T26" fmla="*/ 1186 w 1410"/>
                <a:gd name="T27" fmla="*/ 283 h 764"/>
                <a:gd name="T28" fmla="*/ 1240 w 1410"/>
                <a:gd name="T29" fmla="*/ 358 h 764"/>
                <a:gd name="T30" fmla="*/ 1268 w 1410"/>
                <a:gd name="T31" fmla="*/ 406 h 764"/>
                <a:gd name="T32" fmla="*/ 1409 w 1410"/>
                <a:gd name="T33" fmla="*/ 311 h 764"/>
                <a:gd name="T34" fmla="*/ 1388 w 1410"/>
                <a:gd name="T35" fmla="*/ 383 h 764"/>
                <a:gd name="T36" fmla="*/ 1375 w 1410"/>
                <a:gd name="T37" fmla="*/ 456 h 764"/>
                <a:gd name="T38" fmla="*/ 1370 w 1410"/>
                <a:gd name="T39" fmla="*/ 529 h 764"/>
                <a:gd name="T40" fmla="*/ 1371 w 1410"/>
                <a:gd name="T41" fmla="*/ 605 h 764"/>
                <a:gd name="T42" fmla="*/ 1392 w 1410"/>
                <a:gd name="T43" fmla="*/ 708 h 764"/>
                <a:gd name="T44" fmla="*/ 1362 w 1410"/>
                <a:gd name="T45" fmla="*/ 744 h 764"/>
                <a:gd name="T46" fmla="*/ 1293 w 1410"/>
                <a:gd name="T47" fmla="*/ 709 h 764"/>
                <a:gd name="T48" fmla="*/ 1237 w 1410"/>
                <a:gd name="T49" fmla="*/ 689 h 764"/>
                <a:gd name="T50" fmla="*/ 1182 w 1410"/>
                <a:gd name="T51" fmla="*/ 678 h 764"/>
                <a:gd name="T52" fmla="*/ 1122 w 1410"/>
                <a:gd name="T53" fmla="*/ 673 h 764"/>
                <a:gd name="T54" fmla="*/ 1053 w 1410"/>
                <a:gd name="T55" fmla="*/ 678 h 764"/>
                <a:gd name="T56" fmla="*/ 1001 w 1410"/>
                <a:gd name="T57" fmla="*/ 635 h 764"/>
                <a:gd name="T58" fmla="*/ 1118 w 1410"/>
                <a:gd name="T59" fmla="*/ 514 h 764"/>
                <a:gd name="T60" fmla="*/ 1044 w 1410"/>
                <a:gd name="T61" fmla="*/ 428 h 764"/>
                <a:gd name="T62" fmla="*/ 968 w 1410"/>
                <a:gd name="T63" fmla="*/ 353 h 764"/>
                <a:gd name="T64" fmla="*/ 900 w 1410"/>
                <a:gd name="T65" fmla="*/ 293 h 764"/>
                <a:gd name="T66" fmla="*/ 813 w 1410"/>
                <a:gd name="T67" fmla="*/ 233 h 764"/>
                <a:gd name="T68" fmla="*/ 724 w 1410"/>
                <a:gd name="T69" fmla="*/ 188 h 764"/>
                <a:gd name="T70" fmla="*/ 640 w 1410"/>
                <a:gd name="T71" fmla="*/ 152 h 764"/>
                <a:gd name="T72" fmla="*/ 537 w 1410"/>
                <a:gd name="T73" fmla="*/ 124 h 764"/>
                <a:gd name="T74" fmla="*/ 436 w 1410"/>
                <a:gd name="T75" fmla="*/ 101 h 764"/>
                <a:gd name="T76" fmla="*/ 316 w 1410"/>
                <a:gd name="T77" fmla="*/ 81 h 764"/>
                <a:gd name="T78" fmla="*/ 223 w 1410"/>
                <a:gd name="T79" fmla="*/ 77 h 764"/>
                <a:gd name="T80" fmla="*/ 154 w 1410"/>
                <a:gd name="T81" fmla="*/ 83 h 764"/>
                <a:gd name="T82" fmla="*/ 94 w 1410"/>
                <a:gd name="T83" fmla="*/ 97 h 7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10"/>
                <a:gd name="T127" fmla="*/ 0 h 764"/>
                <a:gd name="T128" fmla="*/ 1410 w 1410"/>
                <a:gd name="T129" fmla="*/ 764 h 7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10" h="764">
                  <a:moveTo>
                    <a:pt x="0" y="130"/>
                  </a:moveTo>
                  <a:lnTo>
                    <a:pt x="2" y="101"/>
                  </a:lnTo>
                  <a:lnTo>
                    <a:pt x="60" y="69"/>
                  </a:lnTo>
                  <a:lnTo>
                    <a:pt x="97" y="52"/>
                  </a:lnTo>
                  <a:lnTo>
                    <a:pt x="133" y="41"/>
                  </a:lnTo>
                  <a:lnTo>
                    <a:pt x="163" y="30"/>
                  </a:lnTo>
                  <a:lnTo>
                    <a:pt x="202" y="21"/>
                  </a:lnTo>
                  <a:lnTo>
                    <a:pt x="236" y="13"/>
                  </a:lnTo>
                  <a:lnTo>
                    <a:pt x="278" y="9"/>
                  </a:lnTo>
                  <a:lnTo>
                    <a:pt x="312" y="5"/>
                  </a:lnTo>
                  <a:lnTo>
                    <a:pt x="347" y="1"/>
                  </a:lnTo>
                  <a:lnTo>
                    <a:pt x="396" y="0"/>
                  </a:lnTo>
                  <a:lnTo>
                    <a:pt x="442" y="1"/>
                  </a:lnTo>
                  <a:lnTo>
                    <a:pt x="495" y="3"/>
                  </a:lnTo>
                  <a:lnTo>
                    <a:pt x="567" y="7"/>
                  </a:lnTo>
                  <a:lnTo>
                    <a:pt x="624" y="15"/>
                  </a:lnTo>
                  <a:lnTo>
                    <a:pt x="671" y="24"/>
                  </a:lnTo>
                  <a:lnTo>
                    <a:pt x="739" y="39"/>
                  </a:lnTo>
                  <a:lnTo>
                    <a:pt x="790" y="51"/>
                  </a:lnTo>
                  <a:lnTo>
                    <a:pt x="840" y="67"/>
                  </a:lnTo>
                  <a:lnTo>
                    <a:pt x="891" y="85"/>
                  </a:lnTo>
                  <a:lnTo>
                    <a:pt x="942" y="107"/>
                  </a:lnTo>
                  <a:lnTo>
                    <a:pt x="988" y="127"/>
                  </a:lnTo>
                  <a:lnTo>
                    <a:pt x="1031" y="151"/>
                  </a:lnTo>
                  <a:lnTo>
                    <a:pt x="1072" y="180"/>
                  </a:lnTo>
                  <a:lnTo>
                    <a:pt x="1111" y="208"/>
                  </a:lnTo>
                  <a:lnTo>
                    <a:pt x="1150" y="242"/>
                  </a:lnTo>
                  <a:lnTo>
                    <a:pt x="1186" y="283"/>
                  </a:lnTo>
                  <a:lnTo>
                    <a:pt x="1212" y="317"/>
                  </a:lnTo>
                  <a:lnTo>
                    <a:pt x="1240" y="358"/>
                  </a:lnTo>
                  <a:lnTo>
                    <a:pt x="1260" y="389"/>
                  </a:lnTo>
                  <a:lnTo>
                    <a:pt x="1268" y="406"/>
                  </a:lnTo>
                  <a:lnTo>
                    <a:pt x="1409" y="274"/>
                  </a:lnTo>
                  <a:lnTo>
                    <a:pt x="1409" y="311"/>
                  </a:lnTo>
                  <a:lnTo>
                    <a:pt x="1398" y="348"/>
                  </a:lnTo>
                  <a:lnTo>
                    <a:pt x="1388" y="383"/>
                  </a:lnTo>
                  <a:lnTo>
                    <a:pt x="1382" y="418"/>
                  </a:lnTo>
                  <a:lnTo>
                    <a:pt x="1375" y="456"/>
                  </a:lnTo>
                  <a:lnTo>
                    <a:pt x="1372" y="496"/>
                  </a:lnTo>
                  <a:lnTo>
                    <a:pt x="1370" y="529"/>
                  </a:lnTo>
                  <a:lnTo>
                    <a:pt x="1370" y="568"/>
                  </a:lnTo>
                  <a:lnTo>
                    <a:pt x="1371" y="605"/>
                  </a:lnTo>
                  <a:lnTo>
                    <a:pt x="1376" y="654"/>
                  </a:lnTo>
                  <a:lnTo>
                    <a:pt x="1392" y="708"/>
                  </a:lnTo>
                  <a:lnTo>
                    <a:pt x="1392" y="763"/>
                  </a:lnTo>
                  <a:lnTo>
                    <a:pt x="1362" y="744"/>
                  </a:lnTo>
                  <a:lnTo>
                    <a:pt x="1331" y="727"/>
                  </a:lnTo>
                  <a:lnTo>
                    <a:pt x="1293" y="709"/>
                  </a:lnTo>
                  <a:lnTo>
                    <a:pt x="1260" y="696"/>
                  </a:lnTo>
                  <a:lnTo>
                    <a:pt x="1237" y="689"/>
                  </a:lnTo>
                  <a:lnTo>
                    <a:pt x="1216" y="684"/>
                  </a:lnTo>
                  <a:lnTo>
                    <a:pt x="1182" y="678"/>
                  </a:lnTo>
                  <a:lnTo>
                    <a:pt x="1151" y="675"/>
                  </a:lnTo>
                  <a:lnTo>
                    <a:pt x="1122" y="673"/>
                  </a:lnTo>
                  <a:lnTo>
                    <a:pt x="1088" y="676"/>
                  </a:lnTo>
                  <a:lnTo>
                    <a:pt x="1053" y="678"/>
                  </a:lnTo>
                  <a:lnTo>
                    <a:pt x="1001" y="688"/>
                  </a:lnTo>
                  <a:lnTo>
                    <a:pt x="1001" y="635"/>
                  </a:lnTo>
                  <a:lnTo>
                    <a:pt x="1128" y="532"/>
                  </a:lnTo>
                  <a:lnTo>
                    <a:pt x="1118" y="514"/>
                  </a:lnTo>
                  <a:lnTo>
                    <a:pt x="1079" y="466"/>
                  </a:lnTo>
                  <a:lnTo>
                    <a:pt x="1044" y="428"/>
                  </a:lnTo>
                  <a:lnTo>
                    <a:pt x="999" y="379"/>
                  </a:lnTo>
                  <a:lnTo>
                    <a:pt x="968" y="353"/>
                  </a:lnTo>
                  <a:lnTo>
                    <a:pt x="941" y="327"/>
                  </a:lnTo>
                  <a:lnTo>
                    <a:pt x="900" y="293"/>
                  </a:lnTo>
                  <a:lnTo>
                    <a:pt x="859" y="262"/>
                  </a:lnTo>
                  <a:lnTo>
                    <a:pt x="813" y="233"/>
                  </a:lnTo>
                  <a:lnTo>
                    <a:pt x="770" y="210"/>
                  </a:lnTo>
                  <a:lnTo>
                    <a:pt x="724" y="188"/>
                  </a:lnTo>
                  <a:lnTo>
                    <a:pt x="677" y="165"/>
                  </a:lnTo>
                  <a:lnTo>
                    <a:pt x="640" y="152"/>
                  </a:lnTo>
                  <a:lnTo>
                    <a:pt x="589" y="136"/>
                  </a:lnTo>
                  <a:lnTo>
                    <a:pt x="537" y="124"/>
                  </a:lnTo>
                  <a:lnTo>
                    <a:pt x="489" y="112"/>
                  </a:lnTo>
                  <a:lnTo>
                    <a:pt x="436" y="101"/>
                  </a:lnTo>
                  <a:lnTo>
                    <a:pt x="375" y="91"/>
                  </a:lnTo>
                  <a:lnTo>
                    <a:pt x="316" y="81"/>
                  </a:lnTo>
                  <a:lnTo>
                    <a:pt x="261" y="80"/>
                  </a:lnTo>
                  <a:lnTo>
                    <a:pt x="223" y="77"/>
                  </a:lnTo>
                  <a:lnTo>
                    <a:pt x="183" y="79"/>
                  </a:lnTo>
                  <a:lnTo>
                    <a:pt x="154" y="83"/>
                  </a:lnTo>
                  <a:lnTo>
                    <a:pt x="123" y="89"/>
                  </a:lnTo>
                  <a:lnTo>
                    <a:pt x="94" y="97"/>
                  </a:lnTo>
                  <a:lnTo>
                    <a:pt x="0" y="130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6"/>
            <p:cNvSpPr>
              <a:spLocks/>
            </p:cNvSpPr>
            <p:nvPr/>
          </p:nvSpPr>
          <p:spPr bwMode="auto">
            <a:xfrm>
              <a:off x="2525" y="1198"/>
              <a:ext cx="1410" cy="729"/>
            </a:xfrm>
            <a:custGeom>
              <a:avLst/>
              <a:gdLst>
                <a:gd name="T0" fmla="*/ 68 w 1410"/>
                <a:gd name="T1" fmla="*/ 74 h 729"/>
                <a:gd name="T2" fmla="*/ 132 w 1410"/>
                <a:gd name="T3" fmla="*/ 47 h 729"/>
                <a:gd name="T4" fmla="*/ 199 w 1410"/>
                <a:gd name="T5" fmla="*/ 26 h 729"/>
                <a:gd name="T6" fmla="*/ 278 w 1410"/>
                <a:gd name="T7" fmla="*/ 11 h 729"/>
                <a:gd name="T8" fmla="*/ 347 w 1410"/>
                <a:gd name="T9" fmla="*/ 2 h 729"/>
                <a:gd name="T10" fmla="*/ 442 w 1410"/>
                <a:gd name="T11" fmla="*/ 2 h 729"/>
                <a:gd name="T12" fmla="*/ 567 w 1410"/>
                <a:gd name="T13" fmla="*/ 9 h 729"/>
                <a:gd name="T14" fmla="*/ 671 w 1410"/>
                <a:gd name="T15" fmla="*/ 25 h 729"/>
                <a:gd name="T16" fmla="*/ 790 w 1410"/>
                <a:gd name="T17" fmla="*/ 49 h 729"/>
                <a:gd name="T18" fmla="*/ 891 w 1410"/>
                <a:gd name="T19" fmla="*/ 82 h 729"/>
                <a:gd name="T20" fmla="*/ 988 w 1410"/>
                <a:gd name="T21" fmla="*/ 122 h 729"/>
                <a:gd name="T22" fmla="*/ 1072 w 1410"/>
                <a:gd name="T23" fmla="*/ 172 h 729"/>
                <a:gd name="T24" fmla="*/ 1150 w 1410"/>
                <a:gd name="T25" fmla="*/ 232 h 729"/>
                <a:gd name="T26" fmla="*/ 1212 w 1410"/>
                <a:gd name="T27" fmla="*/ 302 h 729"/>
                <a:gd name="T28" fmla="*/ 1260 w 1410"/>
                <a:gd name="T29" fmla="*/ 371 h 729"/>
                <a:gd name="T30" fmla="*/ 1409 w 1410"/>
                <a:gd name="T31" fmla="*/ 297 h 729"/>
                <a:gd name="T32" fmla="*/ 1388 w 1410"/>
                <a:gd name="T33" fmla="*/ 365 h 729"/>
                <a:gd name="T34" fmla="*/ 1375 w 1410"/>
                <a:gd name="T35" fmla="*/ 436 h 729"/>
                <a:gd name="T36" fmla="*/ 1370 w 1410"/>
                <a:gd name="T37" fmla="*/ 504 h 729"/>
                <a:gd name="T38" fmla="*/ 1371 w 1410"/>
                <a:gd name="T39" fmla="*/ 577 h 729"/>
                <a:gd name="T40" fmla="*/ 1381 w 1410"/>
                <a:gd name="T41" fmla="*/ 664 h 729"/>
                <a:gd name="T42" fmla="*/ 1392 w 1410"/>
                <a:gd name="T43" fmla="*/ 728 h 729"/>
                <a:gd name="T44" fmla="*/ 1331 w 1410"/>
                <a:gd name="T45" fmla="*/ 693 h 729"/>
                <a:gd name="T46" fmla="*/ 1260 w 1410"/>
                <a:gd name="T47" fmla="*/ 663 h 729"/>
                <a:gd name="T48" fmla="*/ 1216 w 1410"/>
                <a:gd name="T49" fmla="*/ 652 h 729"/>
                <a:gd name="T50" fmla="*/ 1151 w 1410"/>
                <a:gd name="T51" fmla="*/ 643 h 729"/>
                <a:gd name="T52" fmla="*/ 1088 w 1410"/>
                <a:gd name="T53" fmla="*/ 644 h 729"/>
                <a:gd name="T54" fmla="*/ 1001 w 1410"/>
                <a:gd name="T55" fmla="*/ 655 h 729"/>
                <a:gd name="T56" fmla="*/ 1118 w 1410"/>
                <a:gd name="T57" fmla="*/ 491 h 729"/>
                <a:gd name="T58" fmla="*/ 1044 w 1410"/>
                <a:gd name="T59" fmla="*/ 408 h 729"/>
                <a:gd name="T60" fmla="*/ 968 w 1410"/>
                <a:gd name="T61" fmla="*/ 337 h 729"/>
                <a:gd name="T62" fmla="*/ 900 w 1410"/>
                <a:gd name="T63" fmla="*/ 280 h 729"/>
                <a:gd name="T64" fmla="*/ 813 w 1410"/>
                <a:gd name="T65" fmla="*/ 222 h 729"/>
                <a:gd name="T66" fmla="*/ 724 w 1410"/>
                <a:gd name="T67" fmla="*/ 179 h 729"/>
                <a:gd name="T68" fmla="*/ 640 w 1410"/>
                <a:gd name="T69" fmla="*/ 146 h 729"/>
                <a:gd name="T70" fmla="*/ 537 w 1410"/>
                <a:gd name="T71" fmla="*/ 119 h 729"/>
                <a:gd name="T72" fmla="*/ 436 w 1410"/>
                <a:gd name="T73" fmla="*/ 97 h 729"/>
                <a:gd name="T74" fmla="*/ 316 w 1410"/>
                <a:gd name="T75" fmla="*/ 78 h 729"/>
                <a:gd name="T76" fmla="*/ 223 w 1410"/>
                <a:gd name="T77" fmla="*/ 74 h 729"/>
                <a:gd name="T78" fmla="*/ 151 w 1410"/>
                <a:gd name="T79" fmla="*/ 79 h 729"/>
                <a:gd name="T80" fmla="*/ 94 w 1410"/>
                <a:gd name="T81" fmla="*/ 93 h 7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10"/>
                <a:gd name="T124" fmla="*/ 0 h 729"/>
                <a:gd name="T125" fmla="*/ 1410 w 1410"/>
                <a:gd name="T126" fmla="*/ 729 h 7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10" h="729">
                  <a:moveTo>
                    <a:pt x="0" y="125"/>
                  </a:moveTo>
                  <a:lnTo>
                    <a:pt x="68" y="74"/>
                  </a:lnTo>
                  <a:lnTo>
                    <a:pt x="98" y="61"/>
                  </a:lnTo>
                  <a:lnTo>
                    <a:pt x="132" y="47"/>
                  </a:lnTo>
                  <a:lnTo>
                    <a:pt x="162" y="36"/>
                  </a:lnTo>
                  <a:lnTo>
                    <a:pt x="199" y="26"/>
                  </a:lnTo>
                  <a:lnTo>
                    <a:pt x="235" y="17"/>
                  </a:lnTo>
                  <a:lnTo>
                    <a:pt x="278" y="11"/>
                  </a:lnTo>
                  <a:lnTo>
                    <a:pt x="312" y="6"/>
                  </a:lnTo>
                  <a:lnTo>
                    <a:pt x="347" y="2"/>
                  </a:lnTo>
                  <a:lnTo>
                    <a:pt x="396" y="0"/>
                  </a:lnTo>
                  <a:lnTo>
                    <a:pt x="442" y="2"/>
                  </a:lnTo>
                  <a:lnTo>
                    <a:pt x="495" y="4"/>
                  </a:lnTo>
                  <a:lnTo>
                    <a:pt x="567" y="9"/>
                  </a:lnTo>
                  <a:lnTo>
                    <a:pt x="624" y="16"/>
                  </a:lnTo>
                  <a:lnTo>
                    <a:pt x="671" y="25"/>
                  </a:lnTo>
                  <a:lnTo>
                    <a:pt x="739" y="38"/>
                  </a:lnTo>
                  <a:lnTo>
                    <a:pt x="790" y="49"/>
                  </a:lnTo>
                  <a:lnTo>
                    <a:pt x="840" y="65"/>
                  </a:lnTo>
                  <a:lnTo>
                    <a:pt x="891" y="82"/>
                  </a:lnTo>
                  <a:lnTo>
                    <a:pt x="942" y="102"/>
                  </a:lnTo>
                  <a:lnTo>
                    <a:pt x="988" y="122"/>
                  </a:lnTo>
                  <a:lnTo>
                    <a:pt x="1031" y="145"/>
                  </a:lnTo>
                  <a:lnTo>
                    <a:pt x="1072" y="172"/>
                  </a:lnTo>
                  <a:lnTo>
                    <a:pt x="1111" y="200"/>
                  </a:lnTo>
                  <a:lnTo>
                    <a:pt x="1150" y="232"/>
                  </a:lnTo>
                  <a:lnTo>
                    <a:pt x="1186" y="270"/>
                  </a:lnTo>
                  <a:lnTo>
                    <a:pt x="1212" y="302"/>
                  </a:lnTo>
                  <a:lnTo>
                    <a:pt x="1240" y="342"/>
                  </a:lnTo>
                  <a:lnTo>
                    <a:pt x="1260" y="371"/>
                  </a:lnTo>
                  <a:lnTo>
                    <a:pt x="1286" y="413"/>
                  </a:lnTo>
                  <a:lnTo>
                    <a:pt x="1409" y="297"/>
                  </a:lnTo>
                  <a:lnTo>
                    <a:pt x="1398" y="333"/>
                  </a:lnTo>
                  <a:lnTo>
                    <a:pt x="1388" y="365"/>
                  </a:lnTo>
                  <a:lnTo>
                    <a:pt x="1382" y="398"/>
                  </a:lnTo>
                  <a:lnTo>
                    <a:pt x="1375" y="436"/>
                  </a:lnTo>
                  <a:lnTo>
                    <a:pt x="1372" y="473"/>
                  </a:lnTo>
                  <a:lnTo>
                    <a:pt x="1370" y="504"/>
                  </a:lnTo>
                  <a:lnTo>
                    <a:pt x="1370" y="541"/>
                  </a:lnTo>
                  <a:lnTo>
                    <a:pt x="1371" y="577"/>
                  </a:lnTo>
                  <a:lnTo>
                    <a:pt x="1376" y="624"/>
                  </a:lnTo>
                  <a:lnTo>
                    <a:pt x="1381" y="664"/>
                  </a:lnTo>
                  <a:lnTo>
                    <a:pt x="1386" y="693"/>
                  </a:lnTo>
                  <a:lnTo>
                    <a:pt x="1392" y="728"/>
                  </a:lnTo>
                  <a:lnTo>
                    <a:pt x="1362" y="709"/>
                  </a:lnTo>
                  <a:lnTo>
                    <a:pt x="1331" y="693"/>
                  </a:lnTo>
                  <a:lnTo>
                    <a:pt x="1293" y="676"/>
                  </a:lnTo>
                  <a:lnTo>
                    <a:pt x="1260" y="663"/>
                  </a:lnTo>
                  <a:lnTo>
                    <a:pt x="1237" y="656"/>
                  </a:lnTo>
                  <a:lnTo>
                    <a:pt x="1216" y="652"/>
                  </a:lnTo>
                  <a:lnTo>
                    <a:pt x="1182" y="646"/>
                  </a:lnTo>
                  <a:lnTo>
                    <a:pt x="1151" y="643"/>
                  </a:lnTo>
                  <a:lnTo>
                    <a:pt x="1122" y="641"/>
                  </a:lnTo>
                  <a:lnTo>
                    <a:pt x="1088" y="644"/>
                  </a:lnTo>
                  <a:lnTo>
                    <a:pt x="1053" y="646"/>
                  </a:lnTo>
                  <a:lnTo>
                    <a:pt x="1001" y="655"/>
                  </a:lnTo>
                  <a:lnTo>
                    <a:pt x="1152" y="531"/>
                  </a:lnTo>
                  <a:lnTo>
                    <a:pt x="1118" y="491"/>
                  </a:lnTo>
                  <a:lnTo>
                    <a:pt x="1079" y="445"/>
                  </a:lnTo>
                  <a:lnTo>
                    <a:pt x="1044" y="408"/>
                  </a:lnTo>
                  <a:lnTo>
                    <a:pt x="999" y="362"/>
                  </a:lnTo>
                  <a:lnTo>
                    <a:pt x="968" y="337"/>
                  </a:lnTo>
                  <a:lnTo>
                    <a:pt x="941" y="312"/>
                  </a:lnTo>
                  <a:lnTo>
                    <a:pt x="900" y="280"/>
                  </a:lnTo>
                  <a:lnTo>
                    <a:pt x="859" y="250"/>
                  </a:lnTo>
                  <a:lnTo>
                    <a:pt x="813" y="222"/>
                  </a:lnTo>
                  <a:lnTo>
                    <a:pt x="770" y="201"/>
                  </a:lnTo>
                  <a:lnTo>
                    <a:pt x="724" y="179"/>
                  </a:lnTo>
                  <a:lnTo>
                    <a:pt x="677" y="158"/>
                  </a:lnTo>
                  <a:lnTo>
                    <a:pt x="640" y="146"/>
                  </a:lnTo>
                  <a:lnTo>
                    <a:pt x="589" y="131"/>
                  </a:lnTo>
                  <a:lnTo>
                    <a:pt x="537" y="119"/>
                  </a:lnTo>
                  <a:lnTo>
                    <a:pt x="489" y="108"/>
                  </a:lnTo>
                  <a:lnTo>
                    <a:pt x="436" y="97"/>
                  </a:lnTo>
                  <a:lnTo>
                    <a:pt x="375" y="87"/>
                  </a:lnTo>
                  <a:lnTo>
                    <a:pt x="316" y="78"/>
                  </a:lnTo>
                  <a:lnTo>
                    <a:pt x="261" y="77"/>
                  </a:lnTo>
                  <a:lnTo>
                    <a:pt x="223" y="74"/>
                  </a:lnTo>
                  <a:lnTo>
                    <a:pt x="183" y="76"/>
                  </a:lnTo>
                  <a:lnTo>
                    <a:pt x="151" y="79"/>
                  </a:lnTo>
                  <a:lnTo>
                    <a:pt x="121" y="84"/>
                  </a:lnTo>
                  <a:lnTo>
                    <a:pt x="94" y="93"/>
                  </a:lnTo>
                  <a:lnTo>
                    <a:pt x="0" y="125"/>
                  </a:lnTo>
                </a:path>
              </a:pathLst>
            </a:custGeom>
            <a:solidFill>
              <a:srgbClr val="0000FF"/>
            </a:solidFill>
            <a:ln w="285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39688" y="4979988"/>
            <a:ext cx="3084512" cy="582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3200">
                <a:latin typeface="Comic Sans MS" pitchFamily="66" charset="0"/>
              </a:rPr>
              <a:t>Neighborhoods</a:t>
            </a:r>
          </a:p>
        </p:txBody>
      </p:sp>
    </p:spTree>
    <p:extLst>
      <p:ext uri="{BB962C8B-B14F-4D97-AF65-F5344CB8AC3E}">
        <p14:creationId xmlns:p14="http://schemas.microsoft.com/office/powerpoint/2010/main" val="37034450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3925"/>
          </a:xfrm>
        </p:spPr>
        <p:txBody>
          <a:bodyPr/>
          <a:lstStyle/>
          <a:p>
            <a:r>
              <a:rPr lang="en-US" dirty="0" smtClean="0"/>
              <a:t>Place still matters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838200"/>
            <a:ext cx="4324350" cy="26765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5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350" y="838200"/>
            <a:ext cx="4286250" cy="2628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8" name="Picture 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962400"/>
            <a:ext cx="3124200" cy="210257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800" name="Picture 8" descr="Mapping functional distance: the communte | Geography Education | Scoop.it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4191000"/>
            <a:ext cx="2133600" cy="198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973843" y="38862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Distance and Time</a:t>
            </a:r>
            <a:endParaRPr lang="en-US" b="1" dirty="0"/>
          </a:p>
        </p:txBody>
      </p:sp>
      <p:pic>
        <p:nvPicPr>
          <p:cNvPr id="8194" name="Picture 2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2687" y="3706813"/>
            <a:ext cx="4329113" cy="28463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10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52400" y="228600"/>
            <a:ext cx="87630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4000" dirty="0">
                <a:solidFill>
                  <a:srgbClr val="003296"/>
                </a:solidFill>
                <a:latin typeface="Calibri" pitchFamily="34" charset="0"/>
              </a:rPr>
              <a:t>How can competent teachers</a:t>
            </a:r>
            <a:r>
              <a:rPr lang="en-US" sz="4000" i="1" dirty="0">
                <a:solidFill>
                  <a:srgbClr val="003296"/>
                </a:solidFill>
                <a:latin typeface="Calibri" pitchFamily="34" charset="0"/>
              </a:rPr>
              <a:t> </a:t>
            </a:r>
            <a:r>
              <a:rPr lang="en-US" sz="4000" dirty="0">
                <a:solidFill>
                  <a:srgbClr val="003296"/>
                </a:solidFill>
                <a:latin typeface="Calibri" pitchFamily="34" charset="0"/>
              </a:rPr>
              <a:t>help students understand a complex interconnected world? </a:t>
            </a:r>
          </a:p>
          <a:p>
            <a:pPr algn="ctr" eaLnBrk="1" hangingPunct="1"/>
            <a:r>
              <a:rPr lang="en-US" sz="4000" dirty="0">
                <a:solidFill>
                  <a:srgbClr val="003296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en-US" sz="3000" dirty="0">
                <a:latin typeface="Calibri" pitchFamily="34" charset="0"/>
              </a:rPr>
              <a:t>Provide geographic </a:t>
            </a:r>
            <a:r>
              <a:rPr lang="en-US" sz="3000" b="1" dirty="0">
                <a:latin typeface="Calibri" pitchFamily="34" charset="0"/>
              </a:rPr>
              <a:t>information</a:t>
            </a:r>
          </a:p>
          <a:p>
            <a:pPr algn="ctr" eaLnBrk="1" hangingPunct="1"/>
            <a:r>
              <a:rPr lang="en-US" sz="3000" dirty="0">
                <a:latin typeface="Calibri" pitchFamily="34" charset="0"/>
              </a:rPr>
              <a:t>Teach geographic </a:t>
            </a:r>
            <a:r>
              <a:rPr lang="en-US" sz="3000" b="1" dirty="0">
                <a:latin typeface="Calibri" pitchFamily="34" charset="0"/>
              </a:rPr>
              <a:t>concepts</a:t>
            </a:r>
            <a:r>
              <a:rPr lang="en-US" sz="3000" i="1" dirty="0">
                <a:latin typeface="Calibri" pitchFamily="34" charset="0"/>
              </a:rPr>
              <a:t> </a:t>
            </a:r>
            <a:endParaRPr lang="en-US" sz="3000" dirty="0">
              <a:latin typeface="Calibri" pitchFamily="34" charset="0"/>
            </a:endParaRPr>
          </a:p>
          <a:p>
            <a:pPr algn="ctr" eaLnBrk="1" hangingPunct="1"/>
            <a:r>
              <a:rPr lang="en-US" sz="3000" b="1" dirty="0">
                <a:latin typeface="Calibri" pitchFamily="34" charset="0"/>
              </a:rPr>
              <a:t>Use</a:t>
            </a:r>
            <a:r>
              <a:rPr lang="en-US" sz="3000" dirty="0">
                <a:latin typeface="Calibri" pitchFamily="34" charset="0"/>
              </a:rPr>
              <a:t> data, maps, and geospatial technology</a:t>
            </a:r>
          </a:p>
          <a:p>
            <a:pPr algn="ctr" eaLnBrk="1" hangingPunct="1"/>
            <a:r>
              <a:rPr lang="en-US" sz="3000" b="1" dirty="0">
                <a:latin typeface="Calibri" pitchFamily="34" charset="0"/>
              </a:rPr>
              <a:t>Ask</a:t>
            </a:r>
            <a:r>
              <a:rPr lang="en-US" sz="3000" dirty="0">
                <a:latin typeface="Calibri" pitchFamily="34" charset="0"/>
              </a:rPr>
              <a:t> questions which encourage </a:t>
            </a:r>
            <a:r>
              <a:rPr lang="en-US" sz="3000" b="1" dirty="0">
                <a:latin typeface="Calibri" pitchFamily="34" charset="0"/>
              </a:rPr>
              <a:t>spatial thinking</a:t>
            </a:r>
            <a:r>
              <a:rPr lang="en-US" sz="3000" dirty="0">
                <a:latin typeface="Calibri" pitchFamily="34" charset="0"/>
              </a:rPr>
              <a:t>. 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28800" y="4572000"/>
            <a:ext cx="52593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003296"/>
                </a:solidFill>
                <a:latin typeface="Calibri" pitchFamily="34" charset="0"/>
              </a:rPr>
              <a:t>Geographic Literacy </a:t>
            </a:r>
          </a:p>
        </p:txBody>
      </p:sp>
      <p:pic>
        <p:nvPicPr>
          <p:cNvPr id="21508" name="Picture 3" descr="applemap.jp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1225" y="1676400"/>
            <a:ext cx="188277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Profile PixEarthView.jpg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673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86200" y="0"/>
            <a:ext cx="5105400" cy="838200"/>
          </a:xfrm>
        </p:spPr>
        <p:txBody>
          <a:bodyPr/>
          <a:lstStyle/>
          <a:p>
            <a:r>
              <a:rPr lang="en-US" altLang="en-US" smtClean="0"/>
              <a:t>Perspective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3429000"/>
            <a:ext cx="50292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437732"/>
            <a:ext cx="2986088" cy="23987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0" y="76200"/>
            <a:ext cx="469265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08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sdixon\Dropbox\Dubai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76200"/>
            <a:ext cx="8073656" cy="673384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45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56356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Calibri" pitchFamily="34" charset="0"/>
              </a:rPr>
              <a:t>4. </a:t>
            </a:r>
            <a:r>
              <a:rPr lang="en-US" sz="3200" b="1" dirty="0" smtClean="0">
                <a:latin typeface="Calibri" pitchFamily="34" charset="0"/>
              </a:rPr>
              <a:t>Ask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US" sz="3200" dirty="0">
                <a:latin typeface="Calibri" pitchFamily="34" charset="0"/>
              </a:rPr>
              <a:t>questions which encourage </a:t>
            </a:r>
            <a:r>
              <a:rPr lang="en-US" sz="3200" b="1" dirty="0">
                <a:latin typeface="Calibri" pitchFamily="34" charset="0"/>
              </a:rPr>
              <a:t>spatial thinking</a:t>
            </a:r>
            <a:r>
              <a:rPr lang="en-US" sz="3200" dirty="0">
                <a:latin typeface="Calibri" pitchFamily="34" charset="0"/>
              </a:rPr>
              <a:t>. 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312" y="546016"/>
            <a:ext cx="8950488" cy="620630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2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9875" cy="596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1406525" y="5943600"/>
            <a:ext cx="560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/>
              <a:t>How is this a “human” landscape?</a:t>
            </a:r>
          </a:p>
        </p:txBody>
      </p:sp>
    </p:spTree>
    <p:extLst>
      <p:ext uri="{BB962C8B-B14F-4D97-AF65-F5344CB8AC3E}">
        <p14:creationId xmlns:p14="http://schemas.microsoft.com/office/powerpoint/2010/main" val="16198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1752600" y="5181600"/>
            <a:ext cx="7054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Boeing 787 assembly plant in Everett, Washington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304800" y="6126163"/>
            <a:ext cx="7350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How is this representative of globalization?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2431515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Messages of cultural landscapes?</a:t>
            </a:r>
          </a:p>
        </p:txBody>
      </p:sp>
      <p:pic>
        <p:nvPicPr>
          <p:cNvPr id="21507" name="Picture 3" descr="IMG_094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33913" y="838200"/>
            <a:ext cx="4510087" cy="2743200"/>
          </a:xfrm>
          <a:noFill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44196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3759200"/>
            <a:ext cx="44958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16338"/>
            <a:ext cx="4343400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9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Cultural Landscape Meanings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276350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6005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762000" y="6324600"/>
            <a:ext cx="7900988" cy="461963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>
                <a:hlinkClick r:id="rId5"/>
              </a:rPr>
              <a:t>http://www.scoop.it/t/geography-education/?tag=landscape</a:t>
            </a:r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41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smtClean="0"/>
              <a:t>Cultural Landscapes</a:t>
            </a: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696200" cy="549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6441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4350" y="593725"/>
            <a:ext cx="474345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565525"/>
            <a:ext cx="419417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41" y="152400"/>
            <a:ext cx="4178133" cy="3164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22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 </a:t>
            </a:r>
            <a:r>
              <a:rPr lang="en-US" sz="3200" b="1" dirty="0"/>
              <a:t>spatial </a:t>
            </a:r>
            <a:r>
              <a:rPr lang="en-US" sz="3200" b="1" dirty="0" smtClean="0"/>
              <a:t>perspective </a:t>
            </a:r>
            <a:r>
              <a:rPr lang="en-US" sz="3200" dirty="0" smtClean="0"/>
              <a:t>is not just for geographers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0" y="6324600"/>
            <a:ext cx="798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spatial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26993" y="6324600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mapping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6324600"/>
            <a:ext cx="17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map projections</a:t>
            </a:r>
            <a:endParaRPr lang="en-US" dirty="0"/>
          </a:p>
        </p:txBody>
      </p:sp>
      <p:pic>
        <p:nvPicPr>
          <p:cNvPr id="15362" name="Picture 2" descr="John Snow's cholera map of London recreated | Geography Education | Scoop.it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282" y="1447800"/>
            <a:ext cx="4176993" cy="405765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7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" y="1371600"/>
            <a:ext cx="4752975" cy="3095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00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The Global becomes Local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3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5190" y="1019175"/>
            <a:ext cx="4724400" cy="26574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889" y="1019175"/>
            <a:ext cx="3733800" cy="28003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5" name="Picture 5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8611" y="3962400"/>
            <a:ext cx="3918779" cy="26527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6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52400"/>
            <a:ext cx="914400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US" sz="4000" dirty="0">
                <a:solidFill>
                  <a:srgbClr val="003296"/>
                </a:solidFill>
                <a:latin typeface="Calibri" pitchFamily="34" charset="0"/>
              </a:rPr>
              <a:t>How can competent teachers</a:t>
            </a:r>
            <a:r>
              <a:rPr lang="en-US" sz="4000" i="1" dirty="0">
                <a:solidFill>
                  <a:srgbClr val="003296"/>
                </a:solidFill>
                <a:latin typeface="Calibri" pitchFamily="34" charset="0"/>
              </a:rPr>
              <a:t> </a:t>
            </a:r>
            <a:r>
              <a:rPr lang="en-US" sz="4000" dirty="0">
                <a:solidFill>
                  <a:srgbClr val="003296"/>
                </a:solidFill>
                <a:latin typeface="Calibri" pitchFamily="34" charset="0"/>
              </a:rPr>
              <a:t>help students understand a complex interconnected world? </a:t>
            </a:r>
            <a:r>
              <a:rPr lang="en-US" sz="4000" dirty="0" smtClean="0">
                <a:solidFill>
                  <a:srgbClr val="003296"/>
                </a:solidFill>
                <a:latin typeface="Calibri" pitchFamily="34" charset="0"/>
              </a:rPr>
              <a:t> </a:t>
            </a:r>
            <a:endParaRPr lang="en-US" sz="4000" dirty="0">
              <a:solidFill>
                <a:srgbClr val="003296"/>
              </a:solidFill>
              <a:latin typeface="Calibri" pitchFamily="34" charset="0"/>
            </a:endParaRPr>
          </a:p>
          <a:p>
            <a:pPr algn="ctr"/>
            <a:r>
              <a:rPr lang="en-US" sz="3200" dirty="0">
                <a:latin typeface="Calibri" pitchFamily="34" charset="0"/>
              </a:rPr>
              <a:t>Provide geographic </a:t>
            </a:r>
            <a:r>
              <a:rPr lang="en-US" sz="3200" b="1" dirty="0">
                <a:latin typeface="Calibri" pitchFamily="34" charset="0"/>
              </a:rPr>
              <a:t>information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Teach geographic </a:t>
            </a:r>
            <a:r>
              <a:rPr lang="en-US" sz="3200" b="1" dirty="0">
                <a:latin typeface="Calibri" pitchFamily="34" charset="0"/>
              </a:rPr>
              <a:t>concepts</a:t>
            </a:r>
            <a:r>
              <a:rPr lang="en-US" sz="3200" i="1" dirty="0">
                <a:latin typeface="Calibri" pitchFamily="34" charset="0"/>
              </a:rPr>
              <a:t> </a:t>
            </a:r>
            <a:endParaRPr lang="en-US" sz="3200" dirty="0">
              <a:latin typeface="Calibri" pitchFamily="34" charset="0"/>
            </a:endParaRPr>
          </a:p>
          <a:p>
            <a:pPr algn="ctr"/>
            <a:r>
              <a:rPr lang="en-US" sz="3200" b="1" dirty="0">
                <a:latin typeface="Calibri" pitchFamily="34" charset="0"/>
              </a:rPr>
              <a:t>Use</a:t>
            </a:r>
            <a:r>
              <a:rPr lang="en-US" sz="3200" dirty="0">
                <a:latin typeface="Calibri" pitchFamily="34" charset="0"/>
              </a:rPr>
              <a:t> data, maps, and geospatial technology</a:t>
            </a:r>
          </a:p>
          <a:p>
            <a:pPr algn="ctr"/>
            <a:r>
              <a:rPr lang="en-US" sz="3200" b="1" dirty="0">
                <a:latin typeface="Calibri" pitchFamily="34" charset="0"/>
              </a:rPr>
              <a:t>Ask</a:t>
            </a:r>
            <a:r>
              <a:rPr lang="en-US" sz="3200" dirty="0">
                <a:latin typeface="Calibri" pitchFamily="34" charset="0"/>
              </a:rPr>
              <a:t> questions which encourage </a:t>
            </a:r>
            <a:r>
              <a:rPr lang="en-US" sz="3200" b="1" dirty="0">
                <a:latin typeface="Calibri" pitchFamily="34" charset="0"/>
              </a:rPr>
              <a:t>spatial thinking</a:t>
            </a:r>
            <a:r>
              <a:rPr lang="en-US" sz="3200" dirty="0">
                <a:latin typeface="Calibri" pitchFamily="34" charset="0"/>
              </a:rPr>
              <a:t>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128260"/>
            <a:ext cx="2286000" cy="157734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8552" y="6024637"/>
            <a:ext cx="745048" cy="74504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6038378"/>
            <a:ext cx="721310" cy="72131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6024637"/>
            <a:ext cx="762000" cy="74504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hlinkClick r:id="rId11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4724400"/>
            <a:ext cx="2057400" cy="20574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828800" y="4191000"/>
            <a:ext cx="52593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 dirty="0" smtClean="0">
                <a:solidFill>
                  <a:srgbClr val="003296"/>
                </a:solidFill>
                <a:latin typeface="Calibri" pitchFamily="34" charset="0"/>
              </a:rPr>
              <a:t>Geographic Literacy </a:t>
            </a:r>
            <a:endParaRPr lang="en-US" sz="4800" dirty="0">
              <a:solidFill>
                <a:srgbClr val="00329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57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6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52600"/>
            <a:ext cx="6553200" cy="4914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0174" y="0"/>
            <a:ext cx="39338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6126481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OTR, Cincinnati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6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0"/>
            <a:ext cx="78232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0" y="5867400"/>
            <a:ext cx="3738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Pawtuxet </a:t>
            </a:r>
            <a:r>
              <a:rPr lang="en-US" sz="2400" dirty="0" smtClean="0"/>
              <a:t>Village, RI, July 4th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352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015C0494-3248-42B2-9275-83BA14194A35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AF732680-FD2B-4544-BC45-9C2B9869A15A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880FFE33-9083-4AB8-BCCC-22507F39C3EA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80F37563-5902-4CCC-9244-D62268220386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B4D3A036-C014-460C-AE7B-80C3FA4BDCDA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5293A76C-431C-4E65-BF47-FC6C043C9F4E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78772FD3-6371-4CCC-B6DF-42B8608BE3DE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81066B21-FA1C-4B25-9EAC-5F58A3B98D61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1D9FE11B-38FC-449B-A122-5B2525C6FD33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53C85D47-066F-4ACA-B324-6038096ADCEB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22A702D4-22BA-466D-AC4E-70CDD98C1DA7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7D486512-B4F7-4166-BDC0-1D16CA57F627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DF0AAE33-B7B5-4DD1-BE3F-BD02E472A7B5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3882</TotalTime>
  <Words>1077</Words>
  <Application>Microsoft Office PowerPoint</Application>
  <PresentationFormat>On-screen Show (4:3)</PresentationFormat>
  <Paragraphs>197</Paragraphs>
  <Slides>90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1" baseType="lpstr">
      <vt:lpstr>Office Theme</vt:lpstr>
      <vt:lpstr>PowerPoint Presentation</vt:lpstr>
      <vt:lpstr>PowerPoint Presentation</vt:lpstr>
      <vt:lpstr>PowerPoint Presentation</vt:lpstr>
      <vt:lpstr>How do we combat boredom?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PLACE: Location          Site &amp; Situation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we help children be curious about the surroundings?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Inferences &amp; Levels of Expertise</vt:lpstr>
      <vt:lpstr>PowerPoint Presentation</vt:lpstr>
      <vt:lpstr>The truth…if you always lived in San Diego</vt:lpstr>
      <vt:lpstr>What is this item called?</vt:lpstr>
      <vt:lpstr>Truths can be spatially contingent</vt:lpstr>
      <vt:lpstr>PowerPoint Presentation</vt:lpstr>
      <vt:lpstr>Truths can be scale-dependent</vt:lpstr>
      <vt:lpstr>PowerPoint Presentation</vt:lpstr>
      <vt:lpstr>Place still matters</vt:lpstr>
      <vt:lpstr>PowerPoint Presentation</vt:lpstr>
      <vt:lpstr>Perspective</vt:lpstr>
      <vt:lpstr>PowerPoint Presentation</vt:lpstr>
      <vt:lpstr>4. Ask questions which encourage spatial thinking.  </vt:lpstr>
      <vt:lpstr>PowerPoint Presentation</vt:lpstr>
      <vt:lpstr>ee</vt:lpstr>
      <vt:lpstr>Messages of cultural landscapes?</vt:lpstr>
      <vt:lpstr>Cultural Landscape Meanings</vt:lpstr>
      <vt:lpstr>Cultural Landscapes</vt:lpstr>
      <vt:lpstr>PowerPoint Presentation</vt:lpstr>
      <vt:lpstr>A spatial perspective is not just for geographers</vt:lpstr>
      <vt:lpstr>The Global becomes Local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Rhode Island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Geographic Thinking for the 21st Century</dc:title>
  <dc:creator>Rhode Island College</dc:creator>
  <cp:lastModifiedBy>Rhode Island College</cp:lastModifiedBy>
  <cp:revision>129</cp:revision>
  <dcterms:created xsi:type="dcterms:W3CDTF">2013-06-24T17:44:24Z</dcterms:created>
  <dcterms:modified xsi:type="dcterms:W3CDTF">2016-03-11T20:46:28Z</dcterms:modified>
</cp:coreProperties>
</file>