
<file path=[Content_Types].xml><?xml version="1.0" encoding="utf-8"?>
<Types xmlns="http://schemas.openxmlformats.org/package/2006/content-types">
  <Default Extension="png" ContentType="image/png"/>
  <Default Extension="jpeg" ContentType="image/jpeg"/>
  <Default Extension="emf" ContentType="image/x-emf"/>
  <Default Extension="m4a" ContentType="audio/mp4"/>
  <Default Extension="rels" ContentType="application/vnd.openxmlformats-package.relationships+xml"/>
  <Default Extension="xml" ContentType="application/xml"/>
  <Default Extension="m4v"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sldIdLst>
    <p:sldId id="345" r:id="rId2"/>
    <p:sldId id="376" r:id="rId3"/>
    <p:sldId id="523" r:id="rId4"/>
    <p:sldId id="524" r:id="rId5"/>
    <p:sldId id="555" r:id="rId6"/>
    <p:sldId id="393" r:id="rId7"/>
    <p:sldId id="386" r:id="rId8"/>
    <p:sldId id="397" r:id="rId9"/>
    <p:sldId id="394" r:id="rId10"/>
    <p:sldId id="396" r:id="rId11"/>
    <p:sldId id="398" r:id="rId12"/>
    <p:sldId id="392" r:id="rId13"/>
    <p:sldId id="536" r:id="rId14"/>
    <p:sldId id="400" r:id="rId15"/>
    <p:sldId id="535" r:id="rId16"/>
    <p:sldId id="401" r:id="rId17"/>
    <p:sldId id="497" r:id="rId18"/>
    <p:sldId id="377" r:id="rId19"/>
    <p:sldId id="412" r:id="rId20"/>
    <p:sldId id="440" r:id="rId21"/>
    <p:sldId id="441" r:id="rId22"/>
    <p:sldId id="442" r:id="rId23"/>
    <p:sldId id="443" r:id="rId24"/>
    <p:sldId id="438" r:id="rId25"/>
    <p:sldId id="433" r:id="rId26"/>
    <p:sldId id="542" r:id="rId27"/>
    <p:sldId id="551" r:id="rId28"/>
    <p:sldId id="544" r:id="rId29"/>
    <p:sldId id="552" r:id="rId30"/>
    <p:sldId id="539" r:id="rId31"/>
    <p:sldId id="543" r:id="rId32"/>
    <p:sldId id="490" r:id="rId33"/>
    <p:sldId id="453" r:id="rId34"/>
    <p:sldId id="553" r:id="rId35"/>
    <p:sldId id="454" r:id="rId36"/>
    <p:sldId id="456" r:id="rId37"/>
    <p:sldId id="457" r:id="rId38"/>
    <p:sldId id="483" r:id="rId39"/>
    <p:sldId id="476" r:id="rId40"/>
    <p:sldId id="480" r:id="rId41"/>
    <p:sldId id="477" r:id="rId42"/>
    <p:sldId id="478" r:id="rId43"/>
    <p:sldId id="467" r:id="rId44"/>
    <p:sldId id="479" r:id="rId45"/>
    <p:sldId id="481" r:id="rId46"/>
    <p:sldId id="470" r:id="rId47"/>
    <p:sldId id="501" r:id="rId48"/>
    <p:sldId id="557" r:id="rId49"/>
    <p:sldId id="509" r:id="rId50"/>
    <p:sldId id="498" r:id="rId51"/>
    <p:sldId id="502" r:id="rId52"/>
    <p:sldId id="499" r:id="rId53"/>
    <p:sldId id="556" r:id="rId54"/>
    <p:sldId id="503" r:id="rId55"/>
    <p:sldId id="500" r:id="rId56"/>
    <p:sldId id="504" r:id="rId57"/>
    <p:sldId id="487" r:id="rId58"/>
    <p:sldId id="525" r:id="rId59"/>
    <p:sldId id="531" r:id="rId60"/>
    <p:sldId id="528" r:id="rId61"/>
    <p:sldId id="530" r:id="rId62"/>
    <p:sldId id="526" r:id="rId63"/>
    <p:sldId id="558" r:id="rId64"/>
    <p:sldId id="527" r:id="rId65"/>
    <p:sldId id="529" r:id="rId66"/>
    <p:sldId id="518" r:id="rId67"/>
    <p:sldId id="563" r:id="rId68"/>
    <p:sldId id="545" r:id="rId69"/>
    <p:sldId id="546" r:id="rId70"/>
    <p:sldId id="547" r:id="rId71"/>
    <p:sldId id="548" r:id="rId72"/>
    <p:sldId id="549" r:id="rId73"/>
    <p:sldId id="550" r:id="rId74"/>
    <p:sldId id="562" r:id="rId75"/>
    <p:sldId id="374"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72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5597B0-8CDB-2E48-AABC-C00B0A2A38CA}" type="datetimeFigureOut">
              <a:rPr lang="en-US" smtClean="0"/>
              <a:pPr/>
              <a:t>6/7/2017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DD3C03-2D5C-C744-93BC-58095C035FB3}" type="slidenum">
              <a:rPr lang="en-US" smtClean="0"/>
              <a:pPr/>
              <a:t>‹#›</a:t>
            </a:fld>
            <a:endParaRPr lang="en-US"/>
          </a:p>
        </p:txBody>
      </p:sp>
    </p:spTree>
    <p:extLst>
      <p:ext uri="{BB962C8B-B14F-4D97-AF65-F5344CB8AC3E}">
        <p14:creationId xmlns:p14="http://schemas.microsoft.com/office/powerpoint/2010/main" val="39676044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DFA9C0-780F-654D-A9FF-9A7855C7F3D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5" name="Rectangle 1"/>
          <p:cNvSpPr>
            <a:spLocks noGrp="1" noRot="1" noChangeAspect="1" noChangeArrowheads="1" noTextEdit="1"/>
          </p:cNvSpPr>
          <p:nvPr>
            <p:ph type="sldImg"/>
          </p:nvPr>
        </p:nvSpPr>
        <p:spPr bwMode="auto">
          <a:xfrm>
            <a:off x="1319213" y="877888"/>
            <a:ext cx="4219575" cy="3165475"/>
          </a:xfrm>
          <a:prstGeom prst="rect">
            <a:avLst/>
          </a:prstGeom>
          <a:solidFill>
            <a:srgbClr val="FFFFFF"/>
          </a:solidFill>
          <a:ln>
            <a:solidFill>
              <a:srgbClr val="000000"/>
            </a:solidFill>
            <a:miter lim="800000"/>
            <a:headEnd/>
            <a:tailEnd/>
          </a:ln>
        </p:spPr>
      </p:sp>
      <p:sp>
        <p:nvSpPr>
          <p:cNvPr id="36866" name="Text Box 2"/>
          <p:cNvSpPr txBox="1">
            <a:spLocks noGrp="1" noChangeArrowheads="1"/>
          </p:cNvSpPr>
          <p:nvPr>
            <p:ph type="body" idx="1"/>
          </p:nvPr>
        </p:nvSpPr>
        <p:spPr bwMode="auto">
          <a:xfrm>
            <a:off x="1061392" y="4350019"/>
            <a:ext cx="4740978" cy="1931298"/>
          </a:xfrm>
          <a:prstGeom prst="rect">
            <a:avLst/>
          </a:prstGeom>
          <a:noFill/>
          <a:ln>
            <a:miter lim="800000"/>
            <a:headEnd/>
            <a:tailEnd/>
          </a:ln>
        </p:spPr>
        <p:txBody>
          <a:bodyPr lIns="0" tIns="0" rIns="0" bIns="0">
            <a:prstTxWarp prst="textNoShape">
              <a:avLst/>
            </a:prstTxWarp>
            <a:spAutoFit/>
          </a:bodyPr>
          <a:lstStyle/>
          <a:p>
            <a:pPr>
              <a:lnSpc>
                <a:spcPct val="95000"/>
              </a:lnSpc>
              <a:spcBef>
                <a:spcPts val="395"/>
              </a:spcBef>
              <a:tabLst>
                <a:tab pos="0" algn="l"/>
                <a:tab pos="400827" algn="l"/>
                <a:tab pos="801654" algn="l"/>
                <a:tab pos="1202482" algn="l"/>
                <a:tab pos="1603309" algn="l"/>
                <a:tab pos="2004136" algn="l"/>
                <a:tab pos="2404963" algn="l"/>
                <a:tab pos="2805791" algn="l"/>
                <a:tab pos="3206618" algn="l"/>
                <a:tab pos="3607445" algn="l"/>
                <a:tab pos="4008272" algn="l"/>
                <a:tab pos="4409100" algn="l"/>
                <a:tab pos="4809927" algn="l"/>
                <a:tab pos="5210754" algn="l"/>
                <a:tab pos="5611581" algn="l"/>
                <a:tab pos="6012409" algn="l"/>
                <a:tab pos="6413236" algn="l"/>
                <a:tab pos="6814063" algn="l"/>
                <a:tab pos="7214890" algn="l"/>
                <a:tab pos="7615718" algn="l"/>
                <a:tab pos="8016545" algn="l"/>
              </a:tabLst>
            </a:pPr>
            <a:endParaRPr lang="en-GB" dirty="0">
              <a:ea typeface="MS Gothic" pitchFamily="49" charset="-128"/>
              <a:cs typeface="MS Gothic" pitchFamily="49"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96975" y="717550"/>
            <a:ext cx="4518025" cy="3387725"/>
          </a:xfrm>
          <a:prstGeom prst="rect">
            <a:avLst/>
          </a:prstGeom>
          <a:noFill/>
          <a:ln>
            <a:solidFill>
              <a:srgbClr val="000000"/>
            </a:solidFill>
            <a:miter lim="800000"/>
            <a:headEnd/>
            <a:tailEnd/>
          </a:ln>
        </p:spPr>
      </p:sp>
      <p:sp>
        <p:nvSpPr>
          <p:cNvPr id="60419" name="Text Box 3"/>
          <p:cNvSpPr txBox="1">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304899-E3C3-FE4B-A135-655A0FCB8C5E}" type="datetimeFigureOut">
              <a:rPr lang="en-US" smtClean="0"/>
              <a:pPr/>
              <a:t>6/7/2017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04899-E3C3-FE4B-A135-655A0FCB8C5E}" type="datetimeFigureOut">
              <a:rPr lang="en-US" smtClean="0"/>
              <a:pPr/>
              <a:t>6/7/2017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304899-E3C3-FE4B-A135-655A0FCB8C5E}" type="datetimeFigureOut">
              <a:rPr lang="en-US" smtClean="0"/>
              <a:pPr/>
              <a:t>6/7/2017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304899-E3C3-FE4B-A135-655A0FCB8C5E}" type="datetimeFigureOut">
              <a:rPr lang="en-US" smtClean="0"/>
              <a:pPr/>
              <a:t>6/7/2017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304899-E3C3-FE4B-A135-655A0FCB8C5E}" type="datetimeFigureOut">
              <a:rPr lang="en-US" smtClean="0"/>
              <a:pPr/>
              <a:t>6/7/2017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304899-E3C3-FE4B-A135-655A0FCB8C5E}" type="datetimeFigureOut">
              <a:rPr lang="en-US" smtClean="0"/>
              <a:pPr/>
              <a:t>6/7/2017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04899-E3C3-FE4B-A135-655A0FCB8C5E}" type="datetimeFigureOut">
              <a:rPr lang="en-US" smtClean="0"/>
              <a:pPr/>
              <a:t>6/7/2017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304899-E3C3-FE4B-A135-655A0FCB8C5E}" type="datetimeFigureOut">
              <a:rPr lang="en-US" smtClean="0"/>
              <a:pPr/>
              <a:t>6/7/2017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304899-E3C3-FE4B-A135-655A0FCB8C5E}" type="datetimeFigureOut">
              <a:rPr lang="en-US" smtClean="0"/>
              <a:pPr/>
              <a:t>6/7/2017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04899-E3C3-FE4B-A135-655A0FCB8C5E}" type="datetimeFigureOut">
              <a:rPr lang="en-US" smtClean="0"/>
              <a:pPr/>
              <a:t>6/7/2017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04899-E3C3-FE4B-A135-655A0FCB8C5E}" type="datetimeFigureOut">
              <a:rPr lang="en-US" smtClean="0"/>
              <a:pPr/>
              <a:t>6/7/2017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3513BA-7908-2D43-B058-A40A9E6859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04899-E3C3-FE4B-A135-655A0FCB8C5E}" type="datetimeFigureOut">
              <a:rPr lang="en-US" smtClean="0"/>
              <a:pPr/>
              <a:t>6/7/2017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3513BA-7908-2D43-B058-A40A9E6859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4v"/><Relationship Id="rId1" Type="http://schemas.microsoft.com/office/2007/relationships/media" Target="../media/media1.m4v"/><Relationship Id="rId5" Type="http://schemas.openxmlformats.org/officeDocument/2006/relationships/image" Target="../media/image28.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channelnewsasia.com/news/singapore/hdb-to-build-2-000-flats-next-to-pasir-ris-park-as-part-of-town-8799490"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959472"/>
            <a:ext cx="7772400" cy="1470025"/>
          </a:xfrm>
        </p:spPr>
        <p:txBody>
          <a:bodyPr>
            <a:normAutofit fontScale="90000"/>
          </a:bodyPr>
          <a:lstStyle/>
          <a:p>
            <a:r>
              <a:rPr lang="en-SG" dirty="0"/>
              <a:t>Geographies of Home: </a:t>
            </a:r>
            <a:br>
              <a:rPr lang="en-SG" dirty="0"/>
            </a:br>
            <a:r>
              <a:rPr lang="en-SG" dirty="0"/>
              <a:t>producing home across scales in Japan and Singapore</a:t>
            </a:r>
            <a:endParaRPr lang="en-US" dirty="0"/>
          </a:p>
        </p:txBody>
      </p:sp>
      <p:sp>
        <p:nvSpPr>
          <p:cNvPr id="6" name="Content Placeholder 5"/>
          <p:cNvSpPr>
            <a:spLocks noGrp="1"/>
          </p:cNvSpPr>
          <p:nvPr>
            <p:ph type="subTitle" idx="1"/>
          </p:nvPr>
        </p:nvSpPr>
        <p:spPr>
          <a:xfrm>
            <a:off x="1371600" y="4618859"/>
            <a:ext cx="6400800" cy="1752600"/>
          </a:xfrm>
        </p:spPr>
        <p:txBody>
          <a:bodyPr>
            <a:noAutofit/>
          </a:bodyPr>
          <a:lstStyle/>
          <a:p>
            <a:r>
              <a:rPr lang="en-US" sz="3500" dirty="0"/>
              <a:t>Chris McMorran</a:t>
            </a:r>
            <a:br>
              <a:rPr lang="en-US" sz="3500" dirty="0"/>
            </a:br>
            <a:r>
              <a:rPr lang="en-US" sz="3500" dirty="0"/>
              <a:t>Department of Japanese Studies </a:t>
            </a:r>
          </a:p>
          <a:p>
            <a:r>
              <a:rPr lang="en-US" sz="3500" dirty="0"/>
              <a:t>National University of Singapore</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r>
              <a:rPr lang="en-US" dirty="0"/>
              <a:t>Home is fundamental to Geography</a:t>
            </a:r>
          </a:p>
          <a:p>
            <a:r>
              <a:rPr lang="en-US" dirty="0"/>
              <a:t>Home as a production</a:t>
            </a:r>
          </a:p>
          <a:p>
            <a:r>
              <a:rPr lang="en-US" dirty="0"/>
              <a:t>Home is produced at multiple scales</a:t>
            </a:r>
          </a:p>
          <a:p>
            <a:pPr lvl="1"/>
            <a:r>
              <a:rPr lang="en-US" dirty="0"/>
              <a:t>Japan</a:t>
            </a:r>
          </a:p>
          <a:p>
            <a:pPr lvl="1"/>
            <a:r>
              <a:rPr lang="en-US" dirty="0"/>
              <a:t>Singapore </a:t>
            </a:r>
          </a:p>
          <a:p>
            <a:r>
              <a:rPr lang="en-US" dirty="0"/>
              <a:t>Teaching the Production of Home</a:t>
            </a:r>
          </a:p>
        </p:txBody>
      </p:sp>
    </p:spTree>
    <p:extLst>
      <p:ext uri="{BB962C8B-B14F-4D97-AF65-F5344CB8AC3E}">
        <p14:creationId xmlns:p14="http://schemas.microsoft.com/office/powerpoint/2010/main" val="138464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0" y="-323850"/>
            <a:ext cx="7392988" cy="741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651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057400" y="762000"/>
            <a:ext cx="5029200" cy="50292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40963" name="TextBox 5"/>
          <p:cNvSpPr txBox="1">
            <a:spLocks noChangeArrowheads="1"/>
          </p:cNvSpPr>
          <p:nvPr/>
        </p:nvSpPr>
        <p:spPr bwMode="auto">
          <a:xfrm>
            <a:off x="3543300" y="2612033"/>
            <a:ext cx="20193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800" b="1" dirty="0">
                <a:latin typeface="Goudy Old Style" charset="0"/>
              </a:rPr>
              <a:t>Home in HG</a:t>
            </a:r>
          </a:p>
        </p:txBody>
      </p:sp>
      <p:grpSp>
        <p:nvGrpSpPr>
          <p:cNvPr id="40964" name="Group 13"/>
          <p:cNvGrpSpPr>
            <a:grpSpLocks/>
          </p:cNvGrpSpPr>
          <p:nvPr/>
        </p:nvGrpSpPr>
        <p:grpSpPr bwMode="auto">
          <a:xfrm>
            <a:off x="762000" y="76200"/>
            <a:ext cx="7620000" cy="6705600"/>
            <a:chOff x="762000" y="76200"/>
            <a:chExt cx="7620000" cy="6705600"/>
          </a:xfrm>
        </p:grpSpPr>
        <p:sp>
          <p:nvSpPr>
            <p:cNvPr id="8" name="Oval 7"/>
            <p:cNvSpPr/>
            <p:nvPr/>
          </p:nvSpPr>
          <p:spPr>
            <a:xfrm>
              <a:off x="762000" y="2133600"/>
              <a:ext cx="2590800" cy="2590800"/>
            </a:xfrm>
            <a:prstGeom prst="ellipse">
              <a:avLst/>
            </a:prstGeom>
            <a:solidFill>
              <a:schemeClr val="accent2">
                <a:alpha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9" name="Freeform 8"/>
            <p:cNvSpPr/>
            <p:nvPr/>
          </p:nvSpPr>
          <p:spPr>
            <a:xfrm>
              <a:off x="2057400" y="4191000"/>
              <a:ext cx="2590800" cy="2590800"/>
            </a:xfrm>
            <a:custGeom>
              <a:avLst/>
              <a:gdLst>
                <a:gd name="connsiteX0" fmla="*/ 0 w 2590800"/>
                <a:gd name="connsiteY0" fmla="*/ 1295400 h 2590800"/>
                <a:gd name="connsiteX1" fmla="*/ 1295400 w 2590800"/>
                <a:gd name="connsiteY1" fmla="*/ 0 h 2590800"/>
                <a:gd name="connsiteX2" fmla="*/ 2590800 w 2590800"/>
                <a:gd name="connsiteY2" fmla="*/ 1295400 h 2590800"/>
                <a:gd name="connsiteX3" fmla="*/ 1295400 w 2590800"/>
                <a:gd name="connsiteY3" fmla="*/ 2590800 h 2590800"/>
                <a:gd name="connsiteX4" fmla="*/ 0 w 2590800"/>
                <a:gd name="connsiteY4" fmla="*/ 129540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90800">
                  <a:moveTo>
                    <a:pt x="0" y="1295400"/>
                  </a:moveTo>
                  <a:cubicBezTo>
                    <a:pt x="0" y="579970"/>
                    <a:pt x="579970" y="0"/>
                    <a:pt x="1295400" y="0"/>
                  </a:cubicBezTo>
                  <a:cubicBezTo>
                    <a:pt x="2010830" y="0"/>
                    <a:pt x="2590800" y="579970"/>
                    <a:pt x="2590800" y="1295400"/>
                  </a:cubicBezTo>
                  <a:cubicBezTo>
                    <a:pt x="2590800" y="2010830"/>
                    <a:pt x="2010830" y="2590800"/>
                    <a:pt x="1295400" y="2590800"/>
                  </a:cubicBezTo>
                  <a:cubicBezTo>
                    <a:pt x="579970" y="2590800"/>
                    <a:pt x="0" y="2010830"/>
                    <a:pt x="0" y="1295400"/>
                  </a:cubicBezTo>
                  <a:close/>
                </a:path>
              </a:pathLst>
            </a:custGeom>
            <a:solidFill>
              <a:schemeClr val="accent1">
                <a:alpha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10" name="Oval 9"/>
            <p:cNvSpPr/>
            <p:nvPr/>
          </p:nvSpPr>
          <p:spPr>
            <a:xfrm>
              <a:off x="4495800" y="4191000"/>
              <a:ext cx="2590800" cy="2590800"/>
            </a:xfrm>
            <a:prstGeom prst="ellipse">
              <a:avLst/>
            </a:prstGeom>
            <a:solidFill>
              <a:schemeClr val="accent5">
                <a:alpha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11" name="Oval 10"/>
            <p:cNvSpPr/>
            <p:nvPr/>
          </p:nvSpPr>
          <p:spPr>
            <a:xfrm>
              <a:off x="5791200" y="2133600"/>
              <a:ext cx="2590800" cy="2590800"/>
            </a:xfrm>
            <a:prstGeom prst="ellipse">
              <a:avLst/>
            </a:prstGeom>
            <a:solidFill>
              <a:schemeClr val="bg2">
                <a:alpha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12" name="Oval 11"/>
            <p:cNvSpPr/>
            <p:nvPr/>
          </p:nvSpPr>
          <p:spPr>
            <a:xfrm>
              <a:off x="4495800" y="76200"/>
              <a:ext cx="2590800" cy="2590800"/>
            </a:xfrm>
            <a:prstGeom prst="ellipse">
              <a:avLst/>
            </a:prstGeom>
            <a:solidFill>
              <a:schemeClr val="accent3">
                <a:alpha val="40000"/>
              </a:schemeClr>
            </a:solidFill>
            <a:ln w="0" cap="flat" cmpd="sng" algn="ctr">
              <a:solidFill>
                <a:schemeClr val="accent1">
                  <a:shade val="95000"/>
                  <a:satMod val="105000"/>
                </a:schemeClr>
              </a:solidFill>
              <a:prstDash val="solid"/>
              <a:round/>
              <a:headEnd type="none" w="med" len="med"/>
              <a:tailEnd type="none" w="med" len="med"/>
            </a:ln>
            <a:effectLst>
              <a:outerShdw blurRad="40005"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sp>
          <p:nvSpPr>
            <p:cNvPr id="13" name="Oval 12"/>
            <p:cNvSpPr/>
            <p:nvPr/>
          </p:nvSpPr>
          <p:spPr>
            <a:xfrm>
              <a:off x="2057400" y="76200"/>
              <a:ext cx="2590800" cy="2590800"/>
            </a:xfrm>
            <a:prstGeom prst="ellipse">
              <a:avLst/>
            </a:prstGeom>
            <a:solidFill>
              <a:schemeClr val="accent4">
                <a:alpha val="40000"/>
              </a:schemeClr>
            </a:solidFill>
            <a:effectLst>
              <a:outerShdw blurRad="40000" dist="23000" dir="2142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Goudy Old Style" charset="0"/>
                <a:ea typeface="ＭＳ Ｐゴシック" charset="0"/>
                <a:cs typeface="ＭＳ Ｐゴシック" charset="0"/>
              </a:endParaRPr>
            </a:p>
          </p:txBody>
        </p:sp>
      </p:grpSp>
      <p:sp>
        <p:nvSpPr>
          <p:cNvPr id="40965" name="TextBox 14"/>
          <p:cNvSpPr txBox="1">
            <a:spLocks noChangeArrowheads="1"/>
          </p:cNvSpPr>
          <p:nvPr/>
        </p:nvSpPr>
        <p:spPr bwMode="auto">
          <a:xfrm rot="-5400000">
            <a:off x="577057" y="3167856"/>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latin typeface="Goudy Old Style" charset="0"/>
              </a:rPr>
              <a:t>Political Geography</a:t>
            </a:r>
          </a:p>
        </p:txBody>
      </p:sp>
      <p:sp>
        <p:nvSpPr>
          <p:cNvPr id="40966" name="TextBox 15"/>
          <p:cNvSpPr txBox="1">
            <a:spLocks noChangeArrowheads="1"/>
          </p:cNvSpPr>
          <p:nvPr/>
        </p:nvSpPr>
        <p:spPr bwMode="auto">
          <a:xfrm rot="-5400000">
            <a:off x="1658144" y="2967335"/>
            <a:ext cx="1981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Homeland security; borders; nationalism</a:t>
            </a:r>
          </a:p>
        </p:txBody>
      </p:sp>
      <p:sp>
        <p:nvSpPr>
          <p:cNvPr id="40967" name="TextBox 20"/>
          <p:cNvSpPr txBox="1">
            <a:spLocks noChangeArrowheads="1"/>
          </p:cNvSpPr>
          <p:nvPr/>
        </p:nvSpPr>
        <p:spPr bwMode="auto">
          <a:xfrm rot="1799464">
            <a:off x="2122488" y="5564188"/>
            <a:ext cx="220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Feminist Geography</a:t>
            </a:r>
          </a:p>
        </p:txBody>
      </p:sp>
      <p:sp>
        <p:nvSpPr>
          <p:cNvPr id="40968" name="TextBox 22"/>
          <p:cNvSpPr txBox="1">
            <a:spLocks noChangeArrowheads="1"/>
          </p:cNvSpPr>
          <p:nvPr/>
        </p:nvSpPr>
        <p:spPr bwMode="auto">
          <a:xfrm rot="1784988">
            <a:off x="2544763" y="4675079"/>
            <a:ext cx="210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Site of domestic/gendered labor</a:t>
            </a:r>
          </a:p>
        </p:txBody>
      </p:sp>
      <p:sp>
        <p:nvSpPr>
          <p:cNvPr id="40969" name="TextBox 23"/>
          <p:cNvSpPr txBox="1">
            <a:spLocks noChangeArrowheads="1"/>
          </p:cNvSpPr>
          <p:nvPr/>
        </p:nvSpPr>
        <p:spPr bwMode="auto">
          <a:xfrm rot="-1805282">
            <a:off x="4821238" y="5557838"/>
            <a:ext cx="220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latin typeface="Goudy Old Style" charset="0"/>
              </a:rPr>
              <a:t>Migration Studies</a:t>
            </a:r>
          </a:p>
        </p:txBody>
      </p:sp>
      <p:sp>
        <p:nvSpPr>
          <p:cNvPr id="40970" name="TextBox 24"/>
          <p:cNvSpPr txBox="1">
            <a:spLocks noChangeArrowheads="1"/>
          </p:cNvSpPr>
          <p:nvPr/>
        </p:nvSpPr>
        <p:spPr bwMode="auto">
          <a:xfrm rot="-1846123">
            <a:off x="4454418" y="4490334"/>
            <a:ext cx="2108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Site of departure &amp;return; mobility and home</a:t>
            </a:r>
          </a:p>
        </p:txBody>
      </p:sp>
      <p:sp>
        <p:nvSpPr>
          <p:cNvPr id="40971" name="TextBox 25"/>
          <p:cNvSpPr txBox="1">
            <a:spLocks noChangeArrowheads="1"/>
          </p:cNvSpPr>
          <p:nvPr/>
        </p:nvSpPr>
        <p:spPr bwMode="auto">
          <a:xfrm rot="19645835">
            <a:off x="2517775" y="1257600"/>
            <a:ext cx="2209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i="1" dirty="0">
                <a:latin typeface="Goudy Old Style" charset="0"/>
              </a:rPr>
              <a:t>Non–</a:t>
            </a:r>
            <a:r>
              <a:rPr lang="en-US" sz="1800" b="1" dirty="0">
                <a:latin typeface="Goudy Old Style" charset="0"/>
              </a:rPr>
              <a:t>work site; financial aspects of housing provision</a:t>
            </a:r>
          </a:p>
        </p:txBody>
      </p:sp>
      <p:sp>
        <p:nvSpPr>
          <p:cNvPr id="40972" name="TextBox 26"/>
          <p:cNvSpPr txBox="1">
            <a:spLocks noChangeArrowheads="1"/>
          </p:cNvSpPr>
          <p:nvPr/>
        </p:nvSpPr>
        <p:spPr bwMode="auto">
          <a:xfrm rot="-1846123">
            <a:off x="1909763" y="731838"/>
            <a:ext cx="2365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latin typeface="Goudy Old Style" charset="0"/>
              </a:rPr>
              <a:t>Economic Geography</a:t>
            </a:r>
          </a:p>
        </p:txBody>
      </p:sp>
      <p:sp>
        <p:nvSpPr>
          <p:cNvPr id="40973" name="TextBox 27"/>
          <p:cNvSpPr txBox="1">
            <a:spLocks noChangeArrowheads="1"/>
          </p:cNvSpPr>
          <p:nvPr/>
        </p:nvSpPr>
        <p:spPr bwMode="auto">
          <a:xfrm rot="1799464">
            <a:off x="4425950" y="1252836"/>
            <a:ext cx="2209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Site of belonging/exclusion; site of place-making </a:t>
            </a:r>
          </a:p>
        </p:txBody>
      </p:sp>
      <p:sp>
        <p:nvSpPr>
          <p:cNvPr id="40974" name="TextBox 28"/>
          <p:cNvSpPr txBox="1">
            <a:spLocks noChangeArrowheads="1"/>
          </p:cNvSpPr>
          <p:nvPr/>
        </p:nvSpPr>
        <p:spPr bwMode="auto">
          <a:xfrm rot="1784988">
            <a:off x="5014913" y="708025"/>
            <a:ext cx="2108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latin typeface="Goudy Old Style" charset="0"/>
              </a:rPr>
              <a:t>Cultural Geography</a:t>
            </a:r>
          </a:p>
        </p:txBody>
      </p:sp>
      <p:sp>
        <p:nvSpPr>
          <p:cNvPr id="40975" name="TextBox 29"/>
          <p:cNvSpPr txBox="1">
            <a:spLocks noChangeArrowheads="1"/>
          </p:cNvSpPr>
          <p:nvPr/>
        </p:nvSpPr>
        <p:spPr bwMode="auto">
          <a:xfrm rot="5400000">
            <a:off x="5544344" y="2967335"/>
            <a:ext cx="1981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latin typeface="Goudy Old Style" charset="0"/>
              </a:rPr>
              <a:t>Center of one’s identity; formed through routine</a:t>
            </a:r>
          </a:p>
        </p:txBody>
      </p:sp>
      <p:sp>
        <p:nvSpPr>
          <p:cNvPr id="40976" name="TextBox 30"/>
          <p:cNvSpPr txBox="1">
            <a:spLocks noChangeArrowheads="1"/>
          </p:cNvSpPr>
          <p:nvPr/>
        </p:nvSpPr>
        <p:spPr bwMode="auto">
          <a:xfrm rot="5400000">
            <a:off x="6204744" y="3244056"/>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latin typeface="Goudy Old Style" charset="0"/>
              </a:rPr>
              <a:t>Humanistic Geography</a:t>
            </a:r>
          </a:p>
        </p:txBody>
      </p:sp>
    </p:spTree>
    <p:extLst>
      <p:ext uri="{BB962C8B-B14F-4D97-AF65-F5344CB8AC3E}">
        <p14:creationId xmlns:p14="http://schemas.microsoft.com/office/powerpoint/2010/main" val="4054850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Home?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95519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Home? </a:t>
            </a:r>
          </a:p>
        </p:txBody>
      </p:sp>
      <p:sp>
        <p:nvSpPr>
          <p:cNvPr id="3" name="Content Placeholder 2"/>
          <p:cNvSpPr>
            <a:spLocks noGrp="1"/>
          </p:cNvSpPr>
          <p:nvPr>
            <p:ph idx="1"/>
          </p:nvPr>
        </p:nvSpPr>
        <p:spPr/>
        <p:txBody>
          <a:bodyPr/>
          <a:lstStyle/>
          <a:p>
            <a:pPr marL="0" indent="0">
              <a:buNone/>
            </a:pPr>
            <a:r>
              <a:rPr lang="en-US" dirty="0"/>
              <a:t>1. Residence </a:t>
            </a:r>
          </a:p>
          <a:p>
            <a:r>
              <a:rPr lang="en-US" dirty="0"/>
              <a:t>The house as “our corner of the world. [</a:t>
            </a:r>
            <a:r>
              <a:rPr lang="is-IS" dirty="0"/>
              <a:t>…] our first universe, a real cosmos in every sense of the word” (Bachelard 1994: 3-4)</a:t>
            </a:r>
          </a:p>
          <a:p>
            <a:r>
              <a:rPr lang="en-US" dirty="0"/>
              <a:t>A place “to which one withdraws and from which one ventures forth” (Tuan 1971: 189)</a:t>
            </a:r>
          </a:p>
          <a:p>
            <a:endParaRPr lang="en-US" dirty="0"/>
          </a:p>
          <a:p>
            <a:endParaRPr lang="en-SG" dirty="0"/>
          </a:p>
          <a:p>
            <a:pPr marL="514350" indent="-514350">
              <a:buFont typeface="+mj-lt"/>
              <a:buAutoNum type="arabicPeriod"/>
            </a:pPr>
            <a:endParaRPr lang="en-US" dirty="0"/>
          </a:p>
        </p:txBody>
      </p:sp>
    </p:spTree>
    <p:extLst>
      <p:ext uri="{BB962C8B-B14F-4D97-AF65-F5344CB8AC3E}">
        <p14:creationId xmlns:p14="http://schemas.microsoft.com/office/powerpoint/2010/main" val="3539165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40542" cy="1143000"/>
          </a:xfrm>
        </p:spPr>
        <p:txBody>
          <a:bodyPr/>
          <a:lstStyle/>
          <a:p>
            <a:r>
              <a:rPr lang="en-US" dirty="0"/>
              <a:t>What is Home?</a:t>
            </a:r>
          </a:p>
        </p:txBody>
      </p:sp>
      <p:sp>
        <p:nvSpPr>
          <p:cNvPr id="3" name="Content Placeholder 2"/>
          <p:cNvSpPr>
            <a:spLocks noGrp="1"/>
          </p:cNvSpPr>
          <p:nvPr>
            <p:ph idx="1"/>
          </p:nvPr>
        </p:nvSpPr>
        <p:spPr>
          <a:xfrm>
            <a:off x="457200" y="1600200"/>
            <a:ext cx="6182395" cy="5257800"/>
          </a:xfrm>
        </p:spPr>
        <p:txBody>
          <a:bodyPr>
            <a:normAutofit/>
          </a:bodyPr>
          <a:lstStyle/>
          <a:p>
            <a:pPr marL="0" indent="0">
              <a:buNone/>
            </a:pPr>
            <a:r>
              <a:rPr lang="en-US" dirty="0"/>
              <a:t>2. Where one feels local </a:t>
            </a:r>
          </a:p>
          <a:p>
            <a:r>
              <a:rPr lang="en-US" dirty="0" err="1"/>
              <a:t>Selasi</a:t>
            </a:r>
            <a:r>
              <a:rPr lang="en-US" dirty="0"/>
              <a:t> 2014 -&gt;</a:t>
            </a:r>
          </a:p>
          <a:p>
            <a:r>
              <a:rPr lang="en-US" dirty="0"/>
              <a:t>“Home is no longer just one place. It is locations.”</a:t>
            </a:r>
            <a:r>
              <a:rPr lang="en-SG" dirty="0"/>
              <a:t> (</a:t>
            </a:r>
            <a:r>
              <a:rPr lang="en-US" dirty="0"/>
              <a:t>hooks 1991: 148)</a:t>
            </a:r>
            <a:endParaRPr lang="en-SG" dirty="0"/>
          </a:p>
          <a:p>
            <a:pPr marL="514350" indent="-514350">
              <a:buFont typeface="+mj-lt"/>
              <a:buAutoNum type="arabicPeriod"/>
            </a:pPr>
            <a:endParaRPr lang="en-US" dirty="0"/>
          </a:p>
        </p:txBody>
      </p:sp>
      <p:pic>
        <p:nvPicPr>
          <p:cNvPr id="4" name="Picture 3" descr="Screen Shot 2017-06-02 at 12.36.47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42470" y="274637"/>
            <a:ext cx="3250308" cy="3078847"/>
          </a:xfrm>
          <a:prstGeom prst="rect">
            <a:avLst/>
          </a:prstGeom>
        </p:spPr>
      </p:pic>
    </p:spTree>
    <p:extLst>
      <p:ext uri="{BB962C8B-B14F-4D97-AF65-F5344CB8AC3E}">
        <p14:creationId xmlns:p14="http://schemas.microsoft.com/office/powerpoint/2010/main" val="77953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Home?</a:t>
            </a:r>
          </a:p>
        </p:txBody>
      </p:sp>
      <p:sp>
        <p:nvSpPr>
          <p:cNvPr id="3" name="Content Placeholder 2"/>
          <p:cNvSpPr>
            <a:spLocks noGrp="1"/>
          </p:cNvSpPr>
          <p:nvPr>
            <p:ph idx="1"/>
          </p:nvPr>
        </p:nvSpPr>
        <p:spPr/>
        <p:txBody>
          <a:bodyPr/>
          <a:lstStyle/>
          <a:p>
            <a:pPr marL="0" indent="0">
              <a:buNone/>
            </a:pPr>
            <a:r>
              <a:rPr lang="en-US" dirty="0"/>
              <a:t>3. The nation as home</a:t>
            </a:r>
          </a:p>
          <a:p>
            <a:r>
              <a:rPr lang="en-US" dirty="0"/>
              <a:t>A socially-constructed community in which everyone feels they belong and most are willing to die to protect it (think </a:t>
            </a:r>
            <a:r>
              <a:rPr lang="en-US" dirty="0" err="1"/>
              <a:t>Dept</a:t>
            </a:r>
            <a:r>
              <a:rPr lang="en-US" dirty="0"/>
              <a:t> of </a:t>
            </a:r>
            <a:r>
              <a:rPr lang="en-US" u="sng" dirty="0"/>
              <a:t>Home</a:t>
            </a:r>
            <a:r>
              <a:rPr lang="en-US" dirty="0"/>
              <a:t>land Security) (Anderson’s “Imagined community”(1991))</a:t>
            </a:r>
          </a:p>
          <a:p>
            <a:endParaRPr lang="en-US" dirty="0"/>
          </a:p>
        </p:txBody>
      </p:sp>
    </p:spTree>
    <p:extLst>
      <p:ext uri="{BB962C8B-B14F-4D97-AF65-F5344CB8AC3E}">
        <p14:creationId xmlns:p14="http://schemas.microsoft.com/office/powerpoint/2010/main" val="276065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Home?</a:t>
            </a:r>
          </a:p>
        </p:txBody>
      </p:sp>
      <p:sp>
        <p:nvSpPr>
          <p:cNvPr id="3" name="Content Placeholder 2"/>
          <p:cNvSpPr>
            <a:spLocks noGrp="1"/>
          </p:cNvSpPr>
          <p:nvPr>
            <p:ph idx="1"/>
          </p:nvPr>
        </p:nvSpPr>
        <p:spPr/>
        <p:txBody>
          <a:bodyPr>
            <a:normAutofit/>
          </a:bodyPr>
          <a:lstStyle/>
          <a:p>
            <a:pPr marL="0" indent="0">
              <a:buNone/>
            </a:pPr>
            <a:r>
              <a:rPr lang="en-US" dirty="0"/>
              <a:t>4. Planet Earth as home</a:t>
            </a:r>
          </a:p>
          <a:p>
            <a:r>
              <a:rPr lang="en-US" dirty="0"/>
              <a:t>“a sparkling blue and white jewel, a light, delicate sky-blue sphere laced with slowly swirling veils of white, rising gradually like a small pearl in a thick sea of black mystery. [</a:t>
            </a:r>
            <a:r>
              <a:rPr lang="is-IS" dirty="0"/>
              <a:t>…] </a:t>
            </a:r>
            <a:r>
              <a:rPr lang="en-US" dirty="0"/>
              <a:t>this is Earth . . . home.”</a:t>
            </a:r>
            <a:r>
              <a:rPr lang="en-SG" dirty="0"/>
              <a:t> (Edgar </a:t>
            </a:r>
            <a:r>
              <a:rPr lang="en-US" dirty="0"/>
              <a:t>Mitchell 1971: Apollo 14 Mission)</a:t>
            </a:r>
          </a:p>
          <a:p>
            <a:pPr marL="0" indent="0">
              <a:buNone/>
            </a:pPr>
            <a:endParaRPr lang="en-SG" dirty="0"/>
          </a:p>
          <a:p>
            <a:pPr marL="514350" indent="-514350">
              <a:buFont typeface="+mj-lt"/>
              <a:buAutoNum type="arabicPeriod"/>
            </a:pPr>
            <a:endParaRPr lang="en-US" dirty="0"/>
          </a:p>
        </p:txBody>
      </p:sp>
    </p:spTree>
    <p:extLst>
      <p:ext uri="{BB962C8B-B14F-4D97-AF65-F5344CB8AC3E}">
        <p14:creationId xmlns:p14="http://schemas.microsoft.com/office/powerpoint/2010/main" val="353916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lnSpcReduction="10000"/>
          </a:bodyPr>
          <a:lstStyle/>
          <a:p>
            <a:pPr marL="0" indent="0">
              <a:buNone/>
            </a:pPr>
            <a:r>
              <a:rPr lang="en-US" dirty="0"/>
              <a:t>Which definition do you most identify with?</a:t>
            </a:r>
          </a:p>
          <a:p>
            <a:pPr marL="514350" indent="-514350">
              <a:buFont typeface="+mj-lt"/>
              <a:buAutoNum type="arabicPeriod"/>
            </a:pPr>
            <a:r>
              <a:rPr lang="en-US" dirty="0"/>
              <a:t>Residence</a:t>
            </a:r>
          </a:p>
          <a:p>
            <a:pPr marL="514350" indent="-514350">
              <a:buFont typeface="+mj-lt"/>
              <a:buAutoNum type="arabicPeriod"/>
            </a:pPr>
            <a:r>
              <a:rPr lang="en-US" dirty="0"/>
              <a:t>Where one feels local</a:t>
            </a:r>
          </a:p>
          <a:p>
            <a:pPr marL="514350" indent="-514350">
              <a:buFont typeface="+mj-lt"/>
              <a:buAutoNum type="arabicPeriod"/>
            </a:pPr>
            <a:r>
              <a:rPr lang="en-US" dirty="0"/>
              <a:t>The nation as home</a:t>
            </a:r>
          </a:p>
          <a:p>
            <a:pPr marL="514350" indent="-514350">
              <a:buFont typeface="+mj-lt"/>
              <a:buAutoNum type="arabicPeriod"/>
            </a:pPr>
            <a:r>
              <a:rPr lang="en-US" dirty="0"/>
              <a:t>Planet Earth as home </a:t>
            </a:r>
          </a:p>
          <a:p>
            <a:endParaRPr lang="en-US" dirty="0"/>
          </a:p>
          <a:p>
            <a:r>
              <a:rPr lang="en-US" dirty="0"/>
              <a:t>What do they have in common?</a:t>
            </a:r>
          </a:p>
          <a:p>
            <a:r>
              <a:rPr lang="en-US" dirty="0"/>
              <a:t>At what scales do they operate?</a:t>
            </a:r>
          </a:p>
          <a:p>
            <a:endParaRPr lang="en-US" dirty="0"/>
          </a:p>
        </p:txBody>
      </p:sp>
    </p:spTree>
    <p:extLst>
      <p:ext uri="{BB962C8B-B14F-4D97-AF65-F5344CB8AC3E}">
        <p14:creationId xmlns:p14="http://schemas.microsoft.com/office/powerpoint/2010/main" val="348840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they have in common?</a:t>
            </a:r>
          </a:p>
        </p:txBody>
      </p:sp>
      <p:sp>
        <p:nvSpPr>
          <p:cNvPr id="3" name="Content Placeholder 2"/>
          <p:cNvSpPr>
            <a:spLocks noGrp="1"/>
          </p:cNvSpPr>
          <p:nvPr>
            <p:ph idx="1"/>
          </p:nvPr>
        </p:nvSpPr>
        <p:spPr/>
        <p:txBody>
          <a:bodyPr/>
          <a:lstStyle/>
          <a:p>
            <a:r>
              <a:rPr lang="en-US" dirty="0"/>
              <a:t>All highlight the role of home in providing comfort, belonging, and identity</a:t>
            </a:r>
          </a:p>
          <a:p>
            <a:r>
              <a:rPr lang="en-US" dirty="0"/>
              <a:t>All require ongoing maintenance (both physical and emotional), or “production,” by individuals and institutions across geographic scales: residence, neighborhood, city, nation, planet</a:t>
            </a:r>
          </a:p>
          <a:p>
            <a:endParaRPr lang="en-US" dirty="0"/>
          </a:p>
          <a:p>
            <a:endParaRPr lang="en-US" dirty="0"/>
          </a:p>
        </p:txBody>
      </p:sp>
    </p:spTree>
    <p:extLst>
      <p:ext uri="{BB962C8B-B14F-4D97-AF65-F5344CB8AC3E}">
        <p14:creationId xmlns:p14="http://schemas.microsoft.com/office/powerpoint/2010/main" val="29596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Production of home</a:t>
            </a:r>
          </a:p>
        </p:txBody>
      </p:sp>
      <p:sp>
        <p:nvSpPr>
          <p:cNvPr id="3" name="Content Placeholder 2"/>
          <p:cNvSpPr>
            <a:spLocks noGrp="1"/>
          </p:cNvSpPr>
          <p:nvPr>
            <p:ph idx="1"/>
          </p:nvPr>
        </p:nvSpPr>
        <p:spPr/>
        <p:txBody>
          <a:bodyPr/>
          <a:lstStyle/>
          <a:p>
            <a:r>
              <a:rPr lang="en-US" dirty="0"/>
              <a:t>Includes, but is not limited to, the related idea of home-making (including scales beyond the residence).</a:t>
            </a:r>
          </a:p>
          <a:p>
            <a:r>
              <a:rPr lang="en-US" dirty="0"/>
              <a:t>Acknowledges that home is always </a:t>
            </a:r>
            <a:r>
              <a:rPr lang="en-US" i="1" dirty="0"/>
              <a:t>in process </a:t>
            </a:r>
            <a:r>
              <a:rPr lang="en-US" dirty="0"/>
              <a:t>(never static), always being made and re-made, at multiple scales. </a:t>
            </a:r>
          </a:p>
        </p:txBody>
      </p:sp>
    </p:spTree>
    <p:extLst>
      <p:ext uri="{BB962C8B-B14F-4D97-AF65-F5344CB8AC3E}">
        <p14:creationId xmlns:p14="http://schemas.microsoft.com/office/powerpoint/2010/main" val="24474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Producing home in Japan</a:t>
            </a:r>
          </a:p>
        </p:txBody>
      </p:sp>
      <p:pic>
        <p:nvPicPr>
          <p:cNvPr id="4" name="Content Placeholder 3" descr="asia_east_pol_2004.jp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18855" r="-18905"/>
          <a:stretch/>
        </p:blipFill>
        <p:spPr>
          <a:xfrm>
            <a:off x="-98637" y="1417638"/>
            <a:ext cx="9345825" cy="5139844"/>
          </a:xfrm>
        </p:spPr>
      </p:pic>
    </p:spTree>
    <p:extLst>
      <p:ext uri="{BB962C8B-B14F-4D97-AF65-F5344CB8AC3E}">
        <p14:creationId xmlns:p14="http://schemas.microsoft.com/office/powerpoint/2010/main" val="2658791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apan_pol96.jpg"/>
          <p:cNvPicPr>
            <a:picLocks noGrp="1" noChangeAspect="1"/>
          </p:cNvPicPr>
          <p:nvPr>
            <p:ph idx="4294967295"/>
          </p:nvPr>
        </p:nvPicPr>
        <p:blipFill rotWithShape="1">
          <a:blip r:embed="rId2" cstate="email">
            <a:extLst>
              <a:ext uri="{28A0092B-C50C-407E-A947-70E740481C1C}">
                <a14:useLocalDpi xmlns:a14="http://schemas.microsoft.com/office/drawing/2010/main"/>
              </a:ext>
            </a:extLst>
          </a:blip>
          <a:srcRect l="-10298" t="4124" r="-16360" b="22927"/>
          <a:stretch/>
        </p:blipFill>
        <p:spPr>
          <a:xfrm>
            <a:off x="197275" y="144240"/>
            <a:ext cx="9397402" cy="6575059"/>
          </a:xfrm>
        </p:spPr>
      </p:pic>
    </p:spTree>
    <p:extLst>
      <p:ext uri="{BB962C8B-B14F-4D97-AF65-F5344CB8AC3E}">
        <p14:creationId xmlns:p14="http://schemas.microsoft.com/office/powerpoint/2010/main" val="2636550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narratives about Japan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84170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Economic miracle</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77388" y="1361789"/>
            <a:ext cx="6111480" cy="5282673"/>
          </a:xfrm>
          <a:prstGeom prst="rect">
            <a:avLst/>
          </a:prstGeom>
        </p:spPr>
      </p:pic>
      <p:sp>
        <p:nvSpPr>
          <p:cNvPr id="6" name="Parallelogram 5"/>
          <p:cNvSpPr/>
          <p:nvPr/>
        </p:nvSpPr>
        <p:spPr>
          <a:xfrm>
            <a:off x="4881407" y="1361789"/>
            <a:ext cx="901325" cy="4024931"/>
          </a:xfrm>
          <a:prstGeom prst="parallelogram">
            <a:avLst>
              <a:gd name="adj" fmla="val 0"/>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8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Population debacle </a:t>
            </a:r>
          </a:p>
        </p:txBody>
      </p:sp>
      <p:pic>
        <p:nvPicPr>
          <p:cNvPr id="4" name="Picture 3"/>
          <p:cNvPicPr>
            <a:picLocks noChangeAspect="1"/>
          </p:cNvPicPr>
          <p:nvPr/>
        </p:nvPicPr>
        <p:blipFill>
          <a:blip r:embed="rId2"/>
          <a:stretch>
            <a:fillRect/>
          </a:stretch>
        </p:blipFill>
        <p:spPr>
          <a:xfrm>
            <a:off x="755650" y="1417568"/>
            <a:ext cx="7632700" cy="5283200"/>
          </a:xfrm>
          <a:prstGeom prst="rect">
            <a:avLst/>
          </a:prstGeom>
        </p:spPr>
      </p:pic>
      <p:sp>
        <p:nvSpPr>
          <p:cNvPr id="5" name="Rectangle 4"/>
          <p:cNvSpPr/>
          <p:nvPr/>
        </p:nvSpPr>
        <p:spPr>
          <a:xfrm>
            <a:off x="755650" y="1451434"/>
            <a:ext cx="4036483" cy="5974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7347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563D89EA-A46B-BE44-A35F-62068814BCDD}" type="slidenum">
              <a:rPr lang="en-US"/>
              <a:pPr/>
              <a:t>18</a:t>
            </a:fld>
            <a:endParaRPr lang="en-US"/>
          </a:p>
        </p:txBody>
      </p:sp>
      <p:pic>
        <p:nvPicPr>
          <p:cNvPr id="33793"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859" y="3435697"/>
            <a:ext cx="4589859" cy="3414490"/>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pic>
        <p:nvPicPr>
          <p:cNvPr id="3379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33" y="-1116"/>
            <a:ext cx="4576465" cy="3436814"/>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pic>
        <p:nvPicPr>
          <p:cNvPr id="3379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67535" y="-7814"/>
            <a:ext cx="4599906" cy="3436814"/>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sp>
        <p:nvSpPr>
          <p:cNvPr id="33796" name="Rectangle 4"/>
          <p:cNvSpPr>
            <a:spLocks/>
          </p:cNvSpPr>
          <p:nvPr/>
        </p:nvSpPr>
        <p:spPr bwMode="auto">
          <a:xfrm>
            <a:off x="71438" y="812602"/>
            <a:ext cx="1312664"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FF0000"/>
                </a:solidFill>
                <a:latin typeface="Arial" charset="0"/>
                <a:ea typeface="ＭＳ Ｐゴシック" charset="0"/>
                <a:cs typeface="Arial" charset="0"/>
                <a:sym typeface="Arial" charset="0"/>
              </a:rPr>
              <a:t>Growth</a:t>
            </a:r>
          </a:p>
        </p:txBody>
      </p:sp>
      <p:pic>
        <p:nvPicPr>
          <p:cNvPr id="33797"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64187" y="3430117"/>
            <a:ext cx="4589859" cy="3430116"/>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sp>
        <p:nvSpPr>
          <p:cNvPr id="33798" name="Rectangle 6"/>
          <p:cNvSpPr>
            <a:spLocks/>
          </p:cNvSpPr>
          <p:nvPr/>
        </p:nvSpPr>
        <p:spPr bwMode="auto">
          <a:xfrm>
            <a:off x="4634508" y="812602"/>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00A200"/>
                </a:solidFill>
                <a:latin typeface="Arial" charset="0"/>
                <a:ea typeface="ＭＳ Ｐゴシック" charset="0"/>
                <a:cs typeface="Arial" charset="0"/>
                <a:sym typeface="Arial" charset="0"/>
              </a:rPr>
              <a:t>Consolidation</a:t>
            </a:r>
          </a:p>
        </p:txBody>
      </p:sp>
      <p:sp>
        <p:nvSpPr>
          <p:cNvPr id="33799" name="Rectangle 7"/>
          <p:cNvSpPr>
            <a:spLocks/>
          </p:cNvSpPr>
          <p:nvPr/>
        </p:nvSpPr>
        <p:spPr bwMode="auto">
          <a:xfrm>
            <a:off x="71437" y="4464844"/>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003BCD"/>
                </a:solidFill>
                <a:latin typeface="Arial" charset="0"/>
                <a:ea typeface="ＭＳ Ｐゴシック" charset="0"/>
                <a:cs typeface="Arial" charset="0"/>
                <a:sym typeface="Arial" charset="0"/>
              </a:rPr>
              <a:t>Stagnation</a:t>
            </a:r>
          </a:p>
        </p:txBody>
      </p:sp>
      <p:sp>
        <p:nvSpPr>
          <p:cNvPr id="33800" name="Rectangle 8"/>
          <p:cNvSpPr>
            <a:spLocks/>
          </p:cNvSpPr>
          <p:nvPr/>
        </p:nvSpPr>
        <p:spPr bwMode="auto">
          <a:xfrm>
            <a:off x="4634508" y="4464844"/>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A01DD4"/>
                </a:solidFill>
                <a:latin typeface="Arial" charset="0"/>
                <a:ea typeface="ＭＳ Ｐゴシック" charset="0"/>
                <a:cs typeface="Arial" charset="0"/>
                <a:sym typeface="Arial" charset="0"/>
              </a:rPr>
              <a:t>Shrinkage</a:t>
            </a:r>
          </a:p>
        </p:txBody>
      </p:sp>
      <p:sp>
        <p:nvSpPr>
          <p:cNvPr id="2" name="Rectangle 1"/>
          <p:cNvSpPr/>
          <p:nvPr/>
        </p:nvSpPr>
        <p:spPr>
          <a:xfrm>
            <a:off x="0" y="3429000"/>
            <a:ext cx="9144000" cy="3431233"/>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Source: Peter </a:t>
            </a:r>
            <a:r>
              <a:rPr lang="en-US" dirty="0" err="1">
                <a:solidFill>
                  <a:schemeClr val="tx1"/>
                </a:solidFill>
              </a:rPr>
              <a:t>Matanle</a:t>
            </a:r>
            <a:r>
              <a:rPr lang="en-US" dirty="0">
                <a:solidFill>
                  <a:schemeClr val="tx1"/>
                </a:solidFill>
              </a:rPr>
              <a:t> 2011; see also </a:t>
            </a:r>
            <a:r>
              <a:rPr lang="en-US" dirty="0" err="1">
                <a:solidFill>
                  <a:schemeClr val="tx1"/>
                </a:solidFill>
              </a:rPr>
              <a:t>Matanle</a:t>
            </a:r>
            <a:r>
              <a:rPr lang="en-US" dirty="0">
                <a:solidFill>
                  <a:schemeClr val="tx1"/>
                </a:solidFill>
              </a:rPr>
              <a:t> and Sato 2010 </a:t>
            </a:r>
          </a:p>
        </p:txBody>
      </p:sp>
    </p:spTree>
    <p:extLst>
      <p:ext uri="{BB962C8B-B14F-4D97-AF65-F5344CB8AC3E}">
        <p14:creationId xmlns:p14="http://schemas.microsoft.com/office/powerpoint/2010/main" val="2294187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p:txBody>
          <a:bodyPr>
            <a:normAutofit/>
          </a:bodyPr>
          <a:lstStyle/>
          <a:p>
            <a:pPr eaLnBrk="1" hangingPunct="1"/>
            <a:r>
              <a:rPr lang="en-US" dirty="0"/>
              <a:t>Cultural response</a:t>
            </a:r>
          </a:p>
        </p:txBody>
      </p:sp>
      <p:sp>
        <p:nvSpPr>
          <p:cNvPr id="31747" name="Rectangle 2"/>
          <p:cNvSpPr>
            <a:spLocks noGrp="1" noChangeArrowheads="1"/>
          </p:cNvSpPr>
          <p:nvPr>
            <p:ph type="body" idx="1"/>
          </p:nvPr>
        </p:nvSpPr>
        <p:spPr/>
        <p:txBody>
          <a:bodyPr/>
          <a:lstStyle/>
          <a:p>
            <a:pPr marL="628650"/>
            <a:r>
              <a:rPr lang="en-US" dirty="0"/>
              <a:t>Nostalgia for rural life, rural landscapes</a:t>
            </a:r>
          </a:p>
          <a:p>
            <a:pPr marL="628650"/>
            <a:r>
              <a:rPr lang="en-US" i="1" dirty="0" err="1"/>
              <a:t>furusato</a:t>
            </a:r>
            <a:r>
              <a:rPr lang="en-US" dirty="0"/>
              <a:t> </a:t>
            </a:r>
            <a:r>
              <a:rPr lang="ja-JP" altLang="en-US" dirty="0"/>
              <a:t>ふるさとー古里</a:t>
            </a:r>
            <a:endParaRPr lang="en-US" altLang="ja-JP" dirty="0"/>
          </a:p>
          <a:p>
            <a:pPr marL="628650"/>
            <a:r>
              <a:rPr lang="en-US" dirty="0"/>
              <a:t>Lit. “old village” </a:t>
            </a:r>
          </a:p>
          <a:p>
            <a:pPr marL="628650"/>
            <a:r>
              <a:rPr lang="en-US" dirty="0"/>
              <a:t>Rural, generic “hometown” given greater cultural value, especially in the face of urbanization, economic growth, globalization</a:t>
            </a:r>
          </a:p>
        </p:txBody>
      </p:sp>
    </p:spTree>
    <p:extLst>
      <p:ext uri="{BB962C8B-B14F-4D97-AF65-F5344CB8AC3E}">
        <p14:creationId xmlns:p14="http://schemas.microsoft.com/office/powerpoint/2010/main" val="37926559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28864913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74521318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0622186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0715753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Case of Kurokawa Onsen – mid-1980s+</a:t>
            </a:r>
          </a:p>
        </p:txBody>
      </p:sp>
      <p:grpSp>
        <p:nvGrpSpPr>
          <p:cNvPr id="2" name="Group 12"/>
          <p:cNvGrpSpPr>
            <a:grpSpLocks/>
          </p:cNvGrpSpPr>
          <p:nvPr/>
        </p:nvGrpSpPr>
        <p:grpSpPr bwMode="auto">
          <a:xfrm>
            <a:off x="713896" y="1615097"/>
            <a:ext cx="7499829" cy="4769581"/>
            <a:chOff x="631825" y="1066800"/>
            <a:chExt cx="7840663" cy="4986338"/>
          </a:xfrm>
        </p:grpSpPr>
        <p:pic>
          <p:nvPicPr>
            <p:cNvPr id="35846"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1066800"/>
              <a:ext cx="38242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Rectangle 5"/>
            <p:cNvSpPr>
              <a:spLocks noChangeArrowheads="1"/>
            </p:cNvSpPr>
            <p:nvPr/>
          </p:nvSpPr>
          <p:spPr bwMode="auto">
            <a:xfrm>
              <a:off x="4876800" y="3276600"/>
              <a:ext cx="838200" cy="1295400"/>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5848" name="Group 11"/>
            <p:cNvGrpSpPr>
              <a:grpSpLocks/>
            </p:cNvGrpSpPr>
            <p:nvPr/>
          </p:nvGrpSpPr>
          <p:grpSpPr bwMode="auto">
            <a:xfrm>
              <a:off x="631825" y="1066800"/>
              <a:ext cx="5083175" cy="4986338"/>
              <a:chOff x="631825" y="1066800"/>
              <a:chExt cx="5083175" cy="4986338"/>
            </a:xfrm>
          </p:grpSpPr>
          <p:grpSp>
            <p:nvGrpSpPr>
              <p:cNvPr id="35849" name="Group 2"/>
              <p:cNvGrpSpPr>
                <a:grpSpLocks/>
              </p:cNvGrpSpPr>
              <p:nvPr/>
            </p:nvGrpSpPr>
            <p:grpSpPr bwMode="auto">
              <a:xfrm>
                <a:off x="631825" y="1066800"/>
                <a:ext cx="3848100" cy="4986338"/>
                <a:chOff x="288" y="0"/>
                <a:chExt cx="3295" cy="4082"/>
              </a:xfrm>
            </p:grpSpPr>
            <p:pic>
              <p:nvPicPr>
                <p:cNvPr id="3585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8" y="0"/>
                  <a:ext cx="3295" cy="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3" name="Rectangle 4"/>
                <p:cNvSpPr>
                  <a:spLocks noChangeArrowheads="1"/>
                </p:cNvSpPr>
                <p:nvPr/>
              </p:nvSpPr>
              <p:spPr bwMode="auto">
                <a:xfrm>
                  <a:off x="2400" y="0"/>
                  <a:ext cx="1152" cy="1824"/>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cxnSp>
            <p:nvCxnSpPr>
              <p:cNvPr id="11" name="Straight Connector 10"/>
              <p:cNvCxnSpPr/>
              <p:nvPr/>
            </p:nvCxnSpPr>
            <p:spPr>
              <a:xfrm rot="16200000" flipH="1">
                <a:off x="3974307" y="1535906"/>
                <a:ext cx="2209800" cy="1271587"/>
              </a:xfrm>
              <a:prstGeom prst="line">
                <a:avLst/>
              </a:prstGeom>
              <a:ln>
                <a:solidFill>
                  <a:schemeClr val="accent2">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098800" y="3295650"/>
                <a:ext cx="1778000" cy="1276350"/>
              </a:xfrm>
              <a:prstGeom prst="line">
                <a:avLst/>
              </a:prstGeom>
              <a:ln>
                <a:solidFill>
                  <a:schemeClr val="accent2">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grpSp>
      </p:grpSp>
      <p:sp>
        <p:nvSpPr>
          <p:cNvPr id="15" name="Oval 14"/>
          <p:cNvSpPr/>
          <p:nvPr/>
        </p:nvSpPr>
        <p:spPr>
          <a:xfrm>
            <a:off x="2872816" y="4988766"/>
            <a:ext cx="801427" cy="434457"/>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Goudy Old Style" charset="0"/>
              <a:ea typeface="ＭＳ Ｐゴシック" charset="0"/>
              <a:cs typeface="ＭＳ Ｐゴシック" charset="0"/>
            </a:endParaRPr>
          </a:p>
        </p:txBody>
      </p:sp>
    </p:spTree>
    <p:extLst>
      <p:ext uri="{BB962C8B-B14F-4D97-AF65-F5344CB8AC3E}">
        <p14:creationId xmlns:p14="http://schemas.microsoft.com/office/powerpoint/2010/main" val="1311494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7586" y="2973056"/>
            <a:ext cx="4907564" cy="3439544"/>
          </a:xfrm>
          <a:prstGeom prst="rect">
            <a:avLst/>
          </a:prstGeom>
          <a:noFill/>
        </p:spPr>
      </p:pic>
      <p:pic>
        <p:nvPicPr>
          <p:cNvPr id="1126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1368" y="1569443"/>
            <a:ext cx="3414640" cy="4801342"/>
          </a:xfrm>
          <a:prstGeom prst="rect">
            <a:avLst/>
          </a:prstGeom>
          <a:noFill/>
        </p:spPr>
      </p:pic>
      <p:sp>
        <p:nvSpPr>
          <p:cNvPr id="11267" name="Text Box 3"/>
          <p:cNvSpPr txBox="1">
            <a:spLocks noChangeArrowheads="1"/>
          </p:cNvSpPr>
          <p:nvPr/>
        </p:nvSpPr>
        <p:spPr bwMode="auto">
          <a:xfrm>
            <a:off x="672024" y="745946"/>
            <a:ext cx="7805927" cy="658583"/>
          </a:xfrm>
          <a:prstGeom prst="rect">
            <a:avLst/>
          </a:prstGeom>
          <a:noFill/>
          <a:ln w="9525">
            <a:noFill/>
            <a:miter lim="800000"/>
            <a:headEnd/>
            <a:tailEnd/>
          </a:ln>
        </p:spPr>
        <p:txBody>
          <a:bodyPr lIns="0" tIns="0" rIns="0" bIns="0" anchor="ctr">
            <a:prstTxWarp prst="textNoShape">
              <a:avLst/>
            </a:prstTxWarp>
            <a:spAutoFit/>
          </a:bodyPr>
          <a:lstStyle/>
          <a:p>
            <a:pPr eaLnBrk="1">
              <a:lnSpc>
                <a:spcPct val="93000"/>
              </a:lnSpc>
              <a:buClr>
                <a:srgbClr val="000000"/>
              </a:buClr>
              <a:buSzPct val="45000"/>
              <a:buFont typeface="StarSymbo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400">
              <a:solidFill>
                <a:srgbClr val="000000"/>
              </a:solidFill>
              <a:latin typeface="Arial" charset="0"/>
              <a:ea typeface="HG Mincho Light J;MS Mincho;HG" charset="0"/>
              <a:cs typeface="HG Mincho Light J;MS Mincho;HG" charset="0"/>
            </a:endParaRPr>
          </a:p>
        </p:txBody>
      </p:sp>
      <p:sp>
        <p:nvSpPr>
          <p:cNvPr id="11269" name="Rectangle 5"/>
          <p:cNvSpPr>
            <a:spLocks noGrp="1" noChangeArrowheads="1"/>
          </p:cNvSpPr>
          <p:nvPr>
            <p:ph type="title" idx="4294967295"/>
          </p:nvPr>
        </p:nvSpPr>
        <p:spPr>
          <a:xfrm>
            <a:off x="246594" y="414975"/>
            <a:ext cx="8606117" cy="989554"/>
          </a:xfrm>
        </p:spPr>
        <p:txBody>
          <a:bodyPr>
            <a:normAutofit/>
          </a:bodyPr>
          <a:lstStyle/>
          <a:p>
            <a:r>
              <a:rPr lang="en-US" altLang="ja-JP" dirty="0"/>
              <a:t>Producing “Japan’s hometown”</a:t>
            </a:r>
            <a:endParaRPr lang="en-US" dirty="0"/>
          </a:p>
        </p:txBody>
      </p:sp>
      <p:sp>
        <p:nvSpPr>
          <p:cNvPr id="2" name="TextBox 1"/>
          <p:cNvSpPr txBox="1"/>
          <p:nvPr/>
        </p:nvSpPr>
        <p:spPr>
          <a:xfrm>
            <a:off x="387586" y="1569443"/>
            <a:ext cx="4970268" cy="1200329"/>
          </a:xfrm>
          <a:prstGeom prst="rect">
            <a:avLst/>
          </a:prstGeom>
          <a:noFill/>
        </p:spPr>
        <p:txBody>
          <a:bodyPr wrap="none" rtlCol="0">
            <a:spAutoFit/>
          </a:bodyPr>
          <a:lstStyle/>
          <a:p>
            <a:r>
              <a:rPr lang="en-US" dirty="0"/>
              <a:t>In the early 1980s “Kurokawa was just a backwards </a:t>
            </a:r>
          </a:p>
          <a:p>
            <a:r>
              <a:rPr lang="en-US" dirty="0"/>
              <a:t>hot springs village deep in the mountains.</a:t>
            </a:r>
          </a:p>
          <a:p>
            <a:r>
              <a:rPr lang="en-US" dirty="0"/>
              <a:t> There was nothing to do but sell itself to guests </a:t>
            </a:r>
          </a:p>
          <a:p>
            <a:r>
              <a:rPr lang="en-US" dirty="0"/>
              <a:t>interested in such a place.” (</a:t>
            </a:r>
            <a:r>
              <a:rPr lang="en-US" dirty="0" err="1"/>
              <a:t>Gotō</a:t>
            </a:r>
            <a:r>
              <a:rPr lang="en-US" dirty="0"/>
              <a:t>, inn owner)</a:t>
            </a:r>
          </a:p>
        </p:txBody>
      </p:sp>
    </p:spTree>
    <p:extLst>
      <p:ext uri="{BB962C8B-B14F-4D97-AF65-F5344CB8AC3E}">
        <p14:creationId xmlns:p14="http://schemas.microsoft.com/office/powerpoint/2010/main" val="355621573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p:txBody>
          <a:bodyPr>
            <a:normAutofit/>
          </a:bodyPr>
          <a:lstStyle/>
          <a:p>
            <a:r>
              <a:rPr lang="en-US" dirty="0"/>
              <a:t>Hot springs 1950s-80s</a:t>
            </a:r>
          </a:p>
        </p:txBody>
      </p:sp>
      <p:pic>
        <p:nvPicPr>
          <p:cNvPr id="56323" name="Picture 102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5615" y="1765743"/>
            <a:ext cx="3015145" cy="4766326"/>
          </a:xfrm>
          <a:prstGeom prst="rect">
            <a:avLst/>
          </a:prstGeom>
          <a:noFill/>
        </p:spPr>
      </p:pic>
      <p:grpSp>
        <p:nvGrpSpPr>
          <p:cNvPr id="2" name="Group 1031"/>
          <p:cNvGrpSpPr>
            <a:grpSpLocks/>
          </p:cNvGrpSpPr>
          <p:nvPr/>
        </p:nvGrpSpPr>
        <p:grpSpPr bwMode="auto">
          <a:xfrm>
            <a:off x="3870856" y="3467642"/>
            <a:ext cx="4722085" cy="3229073"/>
            <a:chOff x="2592" y="2064"/>
            <a:chExt cx="3162" cy="1922"/>
          </a:xfrm>
        </p:grpSpPr>
        <p:pic>
          <p:nvPicPr>
            <p:cNvPr id="56324" name="Picture 10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92" y="2064"/>
              <a:ext cx="1441" cy="1922"/>
            </a:xfrm>
            <a:prstGeom prst="rect">
              <a:avLst/>
            </a:prstGeom>
            <a:noFill/>
          </p:spPr>
        </p:pic>
        <p:pic>
          <p:nvPicPr>
            <p:cNvPr id="56325" name="Picture 102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68" y="2064"/>
              <a:ext cx="1386" cy="1922"/>
            </a:xfrm>
            <a:prstGeom prst="rect">
              <a:avLst/>
            </a:prstGeom>
            <a:noFill/>
          </p:spPr>
        </p:pic>
      </p:grpSp>
      <p:sp>
        <p:nvSpPr>
          <p:cNvPr id="56326" name="Text Box 1030"/>
          <p:cNvSpPr txBox="1">
            <a:spLocks noChangeArrowheads="1"/>
          </p:cNvSpPr>
          <p:nvPr/>
        </p:nvSpPr>
        <p:spPr bwMode="auto">
          <a:xfrm>
            <a:off x="4807059" y="1765743"/>
            <a:ext cx="3129132" cy="954107"/>
          </a:xfrm>
          <a:prstGeom prst="rect">
            <a:avLst/>
          </a:prstGeom>
          <a:noFill/>
          <a:ln w="9525">
            <a:noFill/>
            <a:miter lim="800000"/>
            <a:headEnd/>
            <a:tailEnd/>
          </a:ln>
          <a:effectLst/>
        </p:spPr>
        <p:txBody>
          <a:bodyPr wrap="none">
            <a:prstTxWarp prst="textNoShape">
              <a:avLst/>
            </a:prstTxWarp>
            <a:spAutoFit/>
          </a:bodyPr>
          <a:lstStyle/>
          <a:p>
            <a:pPr algn="l"/>
            <a:r>
              <a:rPr lang="en-US" sz="2800" dirty="0">
                <a:solidFill>
                  <a:schemeClr val="tx1"/>
                </a:solidFill>
              </a:rPr>
              <a:t>“Modern” exteriors, </a:t>
            </a:r>
          </a:p>
          <a:p>
            <a:pPr algn="l"/>
            <a:r>
              <a:rPr lang="en-US" sz="2800" dirty="0">
                <a:solidFill>
                  <a:schemeClr val="tx1"/>
                </a:solidFill>
              </a:rPr>
              <a:t>Japanese interiors</a:t>
            </a:r>
          </a:p>
        </p:txBody>
      </p:sp>
    </p:spTree>
    <p:extLst>
      <p:ext uri="{BB962C8B-B14F-4D97-AF65-F5344CB8AC3E}">
        <p14:creationId xmlns:p14="http://schemas.microsoft.com/office/powerpoint/2010/main" val="2800728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fontScale="90000"/>
          </a:bodyPr>
          <a:lstStyle/>
          <a:p>
            <a:r>
              <a:rPr lang="en-US" dirty="0">
                <a:latin typeface="Calibri"/>
                <a:ea typeface="ＭＳ Ｐゴシック" charset="0"/>
                <a:cs typeface="Calibri"/>
              </a:rPr>
              <a:t>Producing the inn as home away from home for guests</a:t>
            </a:r>
          </a:p>
        </p:txBody>
      </p:sp>
      <p:sp>
        <p:nvSpPr>
          <p:cNvPr id="3" name="Content Placeholder 2"/>
          <p:cNvSpPr>
            <a:spLocks noGrp="1"/>
          </p:cNvSpPr>
          <p:nvPr>
            <p:ph sz="half" idx="1"/>
          </p:nvPr>
        </p:nvSpPr>
        <p:spPr>
          <a:xfrm>
            <a:off x="914400" y="2217418"/>
            <a:ext cx="3722536" cy="3382525"/>
          </a:xfrm>
        </p:spPr>
        <p:txBody>
          <a:bodyPr>
            <a:normAutofit/>
          </a:bodyPr>
          <a:lstStyle/>
          <a:p>
            <a:r>
              <a:rPr lang="en-US" dirty="0">
                <a:ea typeface="ＭＳ Ｐゴシック" charset="0"/>
                <a:cs typeface="Calibri"/>
              </a:rPr>
              <a:t>Traditional architecture</a:t>
            </a:r>
          </a:p>
          <a:p>
            <a:r>
              <a:rPr lang="en-US" b="1" dirty="0">
                <a:ea typeface="ＭＳ Ｐゴシック" charset="0"/>
                <a:cs typeface="Calibri"/>
              </a:rPr>
              <a:t>Family businesses</a:t>
            </a:r>
          </a:p>
          <a:p>
            <a:endParaRPr lang="en-US" dirty="0">
              <a:ea typeface="ＭＳ Ｐゴシック" charset="0"/>
              <a:cs typeface="Calibri"/>
            </a:endParaRPr>
          </a:p>
          <a:p>
            <a:endParaRPr lang="en-US" dirty="0">
              <a:ea typeface="ＭＳ Ｐゴシック" charset="0"/>
              <a:cs typeface="Calibri"/>
            </a:endParaRPr>
          </a:p>
          <a:p>
            <a:endParaRPr lang="en-US" dirty="0">
              <a:latin typeface="Calibri"/>
              <a:ea typeface="ＭＳ Ｐゴシック" charset="0"/>
              <a:cs typeface="Calibri"/>
            </a:endParaRPr>
          </a:p>
          <a:p>
            <a:endParaRPr lang="en-US" dirty="0">
              <a:latin typeface="Calibri"/>
              <a:ea typeface="ＭＳ Ｐゴシック" charset="0"/>
              <a:cs typeface="Calibri"/>
            </a:endParaRPr>
          </a:p>
        </p:txBody>
      </p:sp>
      <p:pic>
        <p:nvPicPr>
          <p:cNvPr id="8" name="Content Placeholder 5" descr="DSCN2600.JPG"/>
          <p:cNvPicPr>
            <a:picLocks noChangeAspect="1"/>
          </p:cNvPicPr>
          <p:nvPr/>
        </p:nvPicPr>
        <p:blipFill>
          <a:blip r:embed="rId2" cstate="email">
            <a:extLst>
              <a:ext uri="{28A0092B-C50C-407E-A947-70E740481C1C}">
                <a14:useLocalDpi xmlns:a14="http://schemas.microsoft.com/office/drawing/2010/main"/>
              </a:ext>
            </a:extLst>
          </a:blip>
          <a:srcRect l="-6487" r="-6487"/>
          <a:stretch>
            <a:fillRect/>
          </a:stretch>
        </p:blipFill>
        <p:spPr>
          <a:xfrm>
            <a:off x="4479925" y="1483195"/>
            <a:ext cx="4664075" cy="5305747"/>
          </a:xfrm>
          <a:prstGeom prst="rect">
            <a:avLst/>
          </a:prstGeom>
        </p:spPr>
      </p:pic>
    </p:spTree>
    <p:extLst>
      <p:ext uri="{BB962C8B-B14F-4D97-AF65-F5344CB8AC3E}">
        <p14:creationId xmlns:p14="http://schemas.microsoft.com/office/powerpoint/2010/main" val="356866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ChangeArrowheads="1"/>
          </p:cNvSpPr>
          <p:nvPr/>
        </p:nvSpPr>
        <p:spPr bwMode="auto">
          <a:xfrm>
            <a:off x="3816211" y="2431239"/>
            <a:ext cx="9144000" cy="361326"/>
          </a:xfrm>
          <a:prstGeom prst="rect">
            <a:avLst/>
          </a:prstGeom>
          <a:noFill/>
          <a:ln w="9525">
            <a:noFill/>
            <a:miter lim="800000"/>
            <a:headEnd/>
            <a:tailEnd/>
          </a:ln>
          <a:effectLst/>
        </p:spPr>
        <p:txBody>
          <a:bodyPr lIns="83512" tIns="41756" rIns="83512" bIns="41756">
            <a:prstTxWarp prst="textNoShape">
              <a:avLst/>
            </a:prstTxWarp>
            <a:spAutoFit/>
          </a:bodyPr>
          <a:lstStyle/>
          <a:p>
            <a:endParaRPr lang="en-US"/>
          </a:p>
        </p:txBody>
      </p:sp>
      <p:pic>
        <p:nvPicPr>
          <p:cNvPr id="163844" name="Picture 4" descr="DSCN050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782" y="1234531"/>
            <a:ext cx="3819191" cy="5481256"/>
          </a:xfrm>
          <a:prstGeom prst="rect">
            <a:avLst/>
          </a:prstGeom>
          <a:noFill/>
          <a:ln w="57150">
            <a:noFill/>
            <a:miter lim="800000"/>
            <a:headEnd/>
            <a:tailEnd/>
          </a:ln>
        </p:spPr>
      </p:pic>
      <p:pic>
        <p:nvPicPr>
          <p:cNvPr id="163845" name="Picture 5" descr="DSCN055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93134" y="1234531"/>
            <a:ext cx="3776839" cy="5420740"/>
          </a:xfrm>
          <a:prstGeom prst="rect">
            <a:avLst/>
          </a:prstGeom>
          <a:noFill/>
          <a:ln w="57150">
            <a:noFill/>
            <a:miter lim="800000"/>
            <a:headEnd/>
            <a:tailEnd/>
          </a:ln>
        </p:spPr>
      </p:pic>
      <p:sp>
        <p:nvSpPr>
          <p:cNvPr id="6" name="Title 2"/>
          <p:cNvSpPr txBox="1">
            <a:spLocks/>
          </p:cNvSpPr>
          <p:nvPr/>
        </p:nvSpPr>
        <p:spPr>
          <a:xfrm>
            <a:off x="457200" y="170268"/>
            <a:ext cx="8229600" cy="1143000"/>
          </a:xfrm>
          <a:prstGeom prst="rect">
            <a:avLst/>
          </a:prstGeom>
        </p:spPr>
        <p:txBody>
          <a:bodyP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Producing the village as home for locals</a:t>
            </a:r>
          </a:p>
        </p:txBody>
      </p:sp>
    </p:spTree>
    <p:extLst>
      <p:ext uri="{BB962C8B-B14F-4D97-AF65-F5344CB8AC3E}">
        <p14:creationId xmlns:p14="http://schemas.microsoft.com/office/powerpoint/2010/main" val="3974730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fontScale="90000"/>
          </a:bodyPr>
          <a:lstStyle/>
          <a:p>
            <a:r>
              <a:rPr lang="en-US" dirty="0">
                <a:latin typeface="Calibri"/>
                <a:ea typeface="ＭＳ Ｐゴシック" charset="0"/>
                <a:cs typeface="Calibri"/>
              </a:rPr>
              <a:t>Producing the inn as home away from home for guests</a:t>
            </a:r>
          </a:p>
        </p:txBody>
      </p:sp>
      <p:sp>
        <p:nvSpPr>
          <p:cNvPr id="3" name="Content Placeholder 2"/>
          <p:cNvSpPr>
            <a:spLocks noGrp="1"/>
          </p:cNvSpPr>
          <p:nvPr>
            <p:ph sz="half" idx="1"/>
          </p:nvPr>
        </p:nvSpPr>
        <p:spPr>
          <a:xfrm>
            <a:off x="914400" y="2217418"/>
            <a:ext cx="3722536" cy="3382525"/>
          </a:xfrm>
        </p:spPr>
        <p:txBody>
          <a:bodyPr>
            <a:normAutofit/>
          </a:bodyPr>
          <a:lstStyle/>
          <a:p>
            <a:r>
              <a:rPr lang="en-US" dirty="0">
                <a:ea typeface="ＭＳ Ｐゴシック" charset="0"/>
                <a:cs typeface="Calibri"/>
              </a:rPr>
              <a:t>Traditional architecture</a:t>
            </a:r>
          </a:p>
          <a:p>
            <a:r>
              <a:rPr lang="en-US" dirty="0">
                <a:ea typeface="ＭＳ Ｐゴシック" charset="0"/>
                <a:cs typeface="Calibri"/>
              </a:rPr>
              <a:t>Family businesses</a:t>
            </a:r>
          </a:p>
          <a:p>
            <a:r>
              <a:rPr lang="en-US" b="1" dirty="0">
                <a:ea typeface="ＭＳ Ｐゴシック" charset="0"/>
                <a:cs typeface="Calibri"/>
              </a:rPr>
              <a:t>Gendered hospitality, by a mother/grandmother figure</a:t>
            </a:r>
          </a:p>
          <a:p>
            <a:endParaRPr lang="en-US" dirty="0">
              <a:ea typeface="ＭＳ Ｐゴシック" charset="0"/>
              <a:cs typeface="Calibri"/>
            </a:endParaRPr>
          </a:p>
          <a:p>
            <a:endParaRPr lang="en-US" dirty="0">
              <a:ea typeface="ＭＳ Ｐゴシック" charset="0"/>
              <a:cs typeface="Calibri"/>
            </a:endParaRPr>
          </a:p>
          <a:p>
            <a:endParaRPr lang="en-US" dirty="0">
              <a:latin typeface="Calibri"/>
              <a:ea typeface="ＭＳ Ｐゴシック" charset="0"/>
              <a:cs typeface="Calibri"/>
            </a:endParaRPr>
          </a:p>
          <a:p>
            <a:endParaRPr lang="en-US" dirty="0">
              <a:latin typeface="Calibri"/>
              <a:ea typeface="ＭＳ Ｐゴシック" charset="0"/>
              <a:cs typeface="Calibri"/>
            </a:endParaRPr>
          </a:p>
        </p:txBody>
      </p:sp>
      <p:pic>
        <p:nvPicPr>
          <p:cNvPr id="8" name="Content Placeholder 5" descr="DSCN2600.JPG"/>
          <p:cNvPicPr>
            <a:picLocks noChangeAspect="1"/>
          </p:cNvPicPr>
          <p:nvPr/>
        </p:nvPicPr>
        <p:blipFill>
          <a:blip r:embed="rId2" cstate="email">
            <a:extLst>
              <a:ext uri="{28A0092B-C50C-407E-A947-70E740481C1C}">
                <a14:useLocalDpi xmlns:a14="http://schemas.microsoft.com/office/drawing/2010/main"/>
              </a:ext>
            </a:extLst>
          </a:blip>
          <a:srcRect l="-6487" r="-6487"/>
          <a:stretch>
            <a:fillRect/>
          </a:stretch>
        </p:blipFill>
        <p:spPr>
          <a:xfrm>
            <a:off x="4479925" y="1483195"/>
            <a:ext cx="4664075" cy="5305747"/>
          </a:xfrm>
          <a:prstGeom prst="rect">
            <a:avLst/>
          </a:prstGeom>
        </p:spPr>
      </p:pic>
    </p:spTree>
    <p:extLst>
      <p:ext uri="{BB962C8B-B14F-4D97-AF65-F5344CB8AC3E}">
        <p14:creationId xmlns:p14="http://schemas.microsoft.com/office/powerpoint/2010/main" val="370283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a:spLocks noGrp="1"/>
          </p:cNvSpPr>
          <p:nvPr>
            <p:ph type="title"/>
          </p:nvPr>
        </p:nvSpPr>
        <p:spPr/>
        <p:txBody>
          <a:bodyPr>
            <a:normAutofit fontScale="90000"/>
          </a:bodyPr>
          <a:lstStyle/>
          <a:p>
            <a:r>
              <a:rPr lang="en-US" dirty="0">
                <a:ea typeface="ＭＳ Ｐゴシック" charset="0"/>
                <a:cs typeface="Calibri"/>
              </a:rPr>
              <a:t>Producing home through caring, embodied, gendered labor </a:t>
            </a:r>
            <a:endParaRPr lang="en-US" dirty="0">
              <a:latin typeface="Calibri"/>
              <a:ea typeface="ＭＳ Ｐ明朝" charset="0"/>
              <a:cs typeface="Calibri"/>
            </a:endParaRPr>
          </a:p>
        </p:txBody>
      </p:sp>
      <p:pic>
        <p:nvPicPr>
          <p:cNvPr id="28674" name="Content Placeholder 6" descr="DSCN3409.JPG"/>
          <p:cNvPicPr>
            <a:picLocks noGrp="1" noChangeAspect="1"/>
          </p:cNvPicPr>
          <p:nvPr>
            <p:ph sz="half" idx="1"/>
          </p:nvPr>
        </p:nvPicPr>
        <p:blipFill>
          <a:blip r:embed="rId2" cstate="email">
            <a:extLst>
              <a:ext uri="{28A0092B-C50C-407E-A947-70E740481C1C}">
                <a14:useLocalDpi xmlns:a14="http://schemas.microsoft.com/office/drawing/2010/main"/>
              </a:ext>
            </a:extLst>
          </a:blip>
          <a:srcRect l="-8604" r="-8604"/>
          <a:stretch>
            <a:fillRect/>
          </a:stretch>
        </p:blipFill>
        <p:spPr>
          <a:xfrm>
            <a:off x="234264" y="1735138"/>
            <a:ext cx="4245661" cy="4829770"/>
          </a:xfrm>
        </p:spPr>
      </p:pic>
      <p:pic>
        <p:nvPicPr>
          <p:cNvPr id="6" name="Content Placeholder 6" descr="DSCN4868.jpg"/>
          <p:cNvPicPr>
            <a:picLocks noChangeAspect="1"/>
          </p:cNvPicPr>
          <p:nvPr/>
        </p:nvPicPr>
        <p:blipFill>
          <a:blip r:embed="rId3">
            <a:extLst>
              <a:ext uri="{28A0092B-C50C-407E-A947-70E740481C1C}">
                <a14:useLocalDpi xmlns:a14="http://schemas.microsoft.com/office/drawing/2010/main"/>
              </a:ext>
            </a:extLst>
          </a:blip>
          <a:srcRect t="-25839" b="-25839"/>
          <a:stretch>
            <a:fillRect/>
          </a:stretch>
        </p:blipFill>
        <p:spPr bwMode="auto">
          <a:xfrm>
            <a:off x="4405945" y="1300772"/>
            <a:ext cx="4627495" cy="526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479925" y="5893255"/>
            <a:ext cx="4372786" cy="461665"/>
          </a:xfrm>
          <a:prstGeom prst="rect">
            <a:avLst/>
          </a:prstGeom>
          <a:noFill/>
        </p:spPr>
        <p:txBody>
          <a:bodyPr wrap="square" rtlCol="0">
            <a:spAutoFit/>
          </a:bodyPr>
          <a:lstStyle/>
          <a:p>
            <a:r>
              <a:rPr lang="en-US" sz="2400" dirty="0"/>
              <a:t>Comfort at the scale of the body</a:t>
            </a:r>
          </a:p>
        </p:txBody>
      </p:sp>
    </p:spTree>
    <p:extLst>
      <p:ext uri="{BB962C8B-B14F-4D97-AF65-F5344CB8AC3E}">
        <p14:creationId xmlns:p14="http://schemas.microsoft.com/office/powerpoint/2010/main" val="2534753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G_1477.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35021" y="998648"/>
            <a:ext cx="2884314" cy="5127515"/>
          </a:xfrm>
        </p:spPr>
      </p:pic>
      <p:pic>
        <p:nvPicPr>
          <p:cNvPr id="6" name="Picture 5" descr="IMG_1479.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54133" y="2160722"/>
            <a:ext cx="2645105" cy="3967657"/>
          </a:xfrm>
          <a:prstGeom prst="rect">
            <a:avLst/>
          </a:prstGeom>
        </p:spPr>
      </p:pic>
      <p:sp>
        <p:nvSpPr>
          <p:cNvPr id="7" name="TextBox 6"/>
          <p:cNvSpPr txBox="1"/>
          <p:nvPr/>
        </p:nvSpPr>
        <p:spPr>
          <a:xfrm>
            <a:off x="4746927" y="6337100"/>
            <a:ext cx="3625061" cy="369332"/>
          </a:xfrm>
          <a:prstGeom prst="rect">
            <a:avLst/>
          </a:prstGeom>
          <a:noFill/>
        </p:spPr>
        <p:txBody>
          <a:bodyPr wrap="none" rtlCol="0">
            <a:spAutoFit/>
          </a:bodyPr>
          <a:lstStyle/>
          <a:p>
            <a:r>
              <a:rPr lang="en-US" dirty="0"/>
              <a:t>May 2017: NUS student planting rice</a:t>
            </a:r>
          </a:p>
        </p:txBody>
      </p:sp>
      <p:sp>
        <p:nvSpPr>
          <p:cNvPr id="8" name="Rectangle 2"/>
          <p:cNvSpPr>
            <a:spLocks noGrp="1" noChangeArrowheads="1"/>
          </p:cNvSpPr>
          <p:nvPr>
            <p:ph type="title" idx="4294967295"/>
          </p:nvPr>
        </p:nvSpPr>
        <p:spPr>
          <a:xfrm>
            <a:off x="135626" y="0"/>
            <a:ext cx="8766404" cy="1142244"/>
          </a:xfrm>
        </p:spPr>
        <p:txBody>
          <a:bodyPr>
            <a:normAutofit/>
          </a:bodyPr>
          <a:lstStyle/>
          <a:p>
            <a:r>
              <a:rPr lang="en-US" altLang="ja-JP" dirty="0"/>
              <a:t>Today: </a:t>
            </a:r>
            <a:r>
              <a:rPr lang="en-US" altLang="ja-JP" dirty="0" err="1"/>
              <a:t>Kurokawa’s</a:t>
            </a:r>
            <a:r>
              <a:rPr lang="en-US" altLang="ja-JP" dirty="0"/>
              <a:t> continued success</a:t>
            </a:r>
          </a:p>
        </p:txBody>
      </p:sp>
      <p:sp>
        <p:nvSpPr>
          <p:cNvPr id="2" name="TextBox 1"/>
          <p:cNvSpPr txBox="1"/>
          <p:nvPr/>
        </p:nvSpPr>
        <p:spPr>
          <a:xfrm>
            <a:off x="4047066" y="1178924"/>
            <a:ext cx="4854963" cy="553998"/>
          </a:xfrm>
          <a:prstGeom prst="rect">
            <a:avLst/>
          </a:prstGeom>
          <a:noFill/>
        </p:spPr>
        <p:txBody>
          <a:bodyPr wrap="square" rtlCol="0">
            <a:spAutoFit/>
          </a:bodyPr>
          <a:lstStyle/>
          <a:p>
            <a:r>
              <a:rPr lang="en-US" altLang="ja-JP" sz="3000" dirty="0"/>
              <a:t>rural landscape &amp; life = home</a:t>
            </a:r>
            <a:endParaRPr lang="en-US" sz="3000" dirty="0"/>
          </a:p>
        </p:txBody>
      </p:sp>
    </p:spTree>
    <p:extLst>
      <p:ext uri="{BB962C8B-B14F-4D97-AF65-F5344CB8AC3E}">
        <p14:creationId xmlns:p14="http://schemas.microsoft.com/office/powerpoint/2010/main" val="1570623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563D89EA-A46B-BE44-A35F-62068814BCDD}" type="slidenum">
              <a:rPr lang="en-US"/>
              <a:pPr/>
              <a:t>32</a:t>
            </a:fld>
            <a:endParaRPr lang="en-US"/>
          </a:p>
        </p:txBody>
      </p:sp>
      <p:pic>
        <p:nvPicPr>
          <p:cNvPr id="33793"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859" y="3435697"/>
            <a:ext cx="4589859" cy="3414490"/>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pic>
        <p:nvPicPr>
          <p:cNvPr id="3379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33" y="-1116"/>
            <a:ext cx="4576465" cy="3436814"/>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pic>
        <p:nvPicPr>
          <p:cNvPr id="3379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67535" y="-7814"/>
            <a:ext cx="4599906" cy="3436814"/>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sp>
        <p:nvSpPr>
          <p:cNvPr id="33796" name="Rectangle 4"/>
          <p:cNvSpPr>
            <a:spLocks/>
          </p:cNvSpPr>
          <p:nvPr/>
        </p:nvSpPr>
        <p:spPr bwMode="auto">
          <a:xfrm>
            <a:off x="71438" y="812602"/>
            <a:ext cx="1312664"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FF0000"/>
                </a:solidFill>
                <a:latin typeface="Arial" charset="0"/>
                <a:ea typeface="ＭＳ Ｐゴシック" charset="0"/>
                <a:cs typeface="Arial" charset="0"/>
                <a:sym typeface="Arial" charset="0"/>
              </a:rPr>
              <a:t>Growth</a:t>
            </a:r>
          </a:p>
        </p:txBody>
      </p:sp>
      <p:pic>
        <p:nvPicPr>
          <p:cNvPr id="33797"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64187" y="3430117"/>
            <a:ext cx="4589859" cy="3430116"/>
          </a:xfrm>
          <a:prstGeom prst="rect">
            <a:avLst/>
          </a:prstGeom>
          <a:noFill/>
          <a:ln w="1270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pic>
      <p:sp>
        <p:nvSpPr>
          <p:cNvPr id="33798" name="Rectangle 6"/>
          <p:cNvSpPr>
            <a:spLocks/>
          </p:cNvSpPr>
          <p:nvPr/>
        </p:nvSpPr>
        <p:spPr bwMode="auto">
          <a:xfrm>
            <a:off x="4634508" y="812602"/>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00A200"/>
                </a:solidFill>
                <a:latin typeface="Arial" charset="0"/>
                <a:ea typeface="ＭＳ Ｐゴシック" charset="0"/>
                <a:cs typeface="Arial" charset="0"/>
                <a:sym typeface="Arial" charset="0"/>
              </a:rPr>
              <a:t>Consolidation</a:t>
            </a:r>
          </a:p>
        </p:txBody>
      </p:sp>
      <p:sp>
        <p:nvSpPr>
          <p:cNvPr id="33799" name="Rectangle 7"/>
          <p:cNvSpPr>
            <a:spLocks/>
          </p:cNvSpPr>
          <p:nvPr/>
        </p:nvSpPr>
        <p:spPr bwMode="auto">
          <a:xfrm>
            <a:off x="71437" y="4464844"/>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003BCD"/>
                </a:solidFill>
                <a:latin typeface="Arial" charset="0"/>
                <a:ea typeface="ＭＳ Ｐゴシック" charset="0"/>
                <a:cs typeface="Arial" charset="0"/>
                <a:sym typeface="Arial" charset="0"/>
              </a:rPr>
              <a:t>Stagnation</a:t>
            </a:r>
          </a:p>
        </p:txBody>
      </p:sp>
      <p:sp>
        <p:nvSpPr>
          <p:cNvPr id="33800" name="Rectangle 8"/>
          <p:cNvSpPr>
            <a:spLocks/>
          </p:cNvSpPr>
          <p:nvPr/>
        </p:nvSpPr>
        <p:spPr bwMode="auto">
          <a:xfrm>
            <a:off x="4634508" y="4464844"/>
            <a:ext cx="2232422" cy="31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r>
              <a:rPr lang="en-US" sz="1700" b="1">
                <a:solidFill>
                  <a:srgbClr val="A01DD4"/>
                </a:solidFill>
                <a:latin typeface="Arial" charset="0"/>
                <a:ea typeface="ＭＳ Ｐゴシック" charset="0"/>
                <a:cs typeface="Arial" charset="0"/>
                <a:sym typeface="Arial" charset="0"/>
              </a:rPr>
              <a:t>Shrinkage</a:t>
            </a:r>
          </a:p>
        </p:txBody>
      </p:sp>
    </p:spTree>
    <p:extLst>
      <p:ext uri="{BB962C8B-B14F-4D97-AF65-F5344CB8AC3E}">
        <p14:creationId xmlns:p14="http://schemas.microsoft.com/office/powerpoint/2010/main" val="557950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Discussion</a:t>
            </a:r>
          </a:p>
        </p:txBody>
      </p:sp>
      <p:sp>
        <p:nvSpPr>
          <p:cNvPr id="6" name="Content Placeholder 5"/>
          <p:cNvSpPr>
            <a:spLocks noGrp="1"/>
          </p:cNvSpPr>
          <p:nvPr>
            <p:ph idx="1"/>
          </p:nvPr>
        </p:nvSpPr>
        <p:spPr/>
        <p:txBody>
          <a:bodyPr/>
          <a:lstStyle/>
          <a:p>
            <a:r>
              <a:rPr lang="en-US" dirty="0"/>
              <a:t>What APHG units relate to this example of the production of home? </a:t>
            </a:r>
          </a:p>
          <a:p>
            <a:r>
              <a:rPr lang="en-US" dirty="0"/>
              <a:t>What geographic scales are involved?</a:t>
            </a:r>
          </a:p>
          <a:p>
            <a:endParaRPr lang="en-US" dirty="0"/>
          </a:p>
        </p:txBody>
      </p:sp>
    </p:spTree>
    <p:extLst>
      <p:ext uri="{BB962C8B-B14F-4D97-AF65-F5344CB8AC3E}">
        <p14:creationId xmlns:p14="http://schemas.microsoft.com/office/powerpoint/2010/main" val="1592748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APHG themes</a:t>
            </a:r>
          </a:p>
        </p:txBody>
      </p:sp>
      <p:sp>
        <p:nvSpPr>
          <p:cNvPr id="3" name="Content Placeholder 2"/>
          <p:cNvSpPr>
            <a:spLocks noGrp="1"/>
          </p:cNvSpPr>
          <p:nvPr>
            <p:ph idx="1"/>
          </p:nvPr>
        </p:nvSpPr>
        <p:spPr/>
        <p:txBody>
          <a:bodyPr/>
          <a:lstStyle/>
          <a:p>
            <a:pPr marL="342900" lvl="1" indent="-342900">
              <a:buFont typeface="Arial"/>
              <a:buChar char="•"/>
            </a:pPr>
            <a:r>
              <a:rPr lang="en-US" dirty="0"/>
              <a:t>Cultural patterns and processes</a:t>
            </a:r>
          </a:p>
          <a:p>
            <a:pPr marL="342900" lvl="1" indent="-342900">
              <a:buFont typeface="Arial"/>
              <a:buChar char="•"/>
            </a:pPr>
            <a:r>
              <a:rPr lang="en-US" dirty="0"/>
              <a:t>Agriculture, food production, and rural land use</a:t>
            </a:r>
          </a:p>
          <a:p>
            <a:pPr marL="342900" lvl="1" indent="-342900">
              <a:buFont typeface="Arial"/>
              <a:buChar char="•"/>
            </a:pPr>
            <a:r>
              <a:rPr lang="en-US" dirty="0"/>
              <a:t>Cities and urban land use</a:t>
            </a:r>
          </a:p>
          <a:p>
            <a:endParaRPr lang="en-US" dirty="0"/>
          </a:p>
        </p:txBody>
      </p:sp>
    </p:spTree>
    <p:extLst>
      <p:ext uri="{BB962C8B-B14F-4D97-AF65-F5344CB8AC3E}">
        <p14:creationId xmlns:p14="http://schemas.microsoft.com/office/powerpoint/2010/main" val="3734988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a:bodyPr>
          <a:lstStyle/>
          <a:p>
            <a:r>
              <a:rPr lang="en-US" dirty="0"/>
              <a:t>Producing home at the scale of the</a:t>
            </a:r>
            <a:r>
              <a:rPr lang="is-IS" dirty="0"/>
              <a:t>…</a:t>
            </a:r>
          </a:p>
          <a:p>
            <a:r>
              <a:rPr lang="en-US" dirty="0"/>
              <a:t>Nation: rural villages are a distinctly Japanese home</a:t>
            </a:r>
          </a:p>
          <a:p>
            <a:r>
              <a:rPr lang="en-US" dirty="0"/>
              <a:t>Village: Kurokawa’s entrepreneurs cooperating on landscape decisions</a:t>
            </a:r>
          </a:p>
          <a:p>
            <a:r>
              <a:rPr lang="en-US" dirty="0"/>
              <a:t>Residence: inn as a home away from home</a:t>
            </a:r>
          </a:p>
          <a:p>
            <a:r>
              <a:rPr lang="en-US" dirty="0"/>
              <a:t>Body: gendered domestic labor associated with a motherly or grandmotherly figure</a:t>
            </a:r>
          </a:p>
        </p:txBody>
      </p:sp>
    </p:spTree>
    <p:extLst>
      <p:ext uri="{BB962C8B-B14F-4D97-AF65-F5344CB8AC3E}">
        <p14:creationId xmlns:p14="http://schemas.microsoft.com/office/powerpoint/2010/main" val="1128840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Producing home in Singapore</a:t>
            </a:r>
          </a:p>
        </p:txBody>
      </p:sp>
      <p:pic>
        <p:nvPicPr>
          <p:cNvPr id="4" name="Content Placeholder 3" descr="asia_east_pol_2004.jp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18855" t="12541" r="-18905" b="25220"/>
          <a:stretch/>
        </p:blipFill>
        <p:spPr>
          <a:xfrm>
            <a:off x="-98637" y="1417638"/>
            <a:ext cx="9345825" cy="5139844"/>
          </a:xfrm>
        </p:spPr>
      </p:pic>
    </p:spTree>
    <p:extLst>
      <p:ext uri="{BB962C8B-B14F-4D97-AF65-F5344CB8AC3E}">
        <p14:creationId xmlns:p14="http://schemas.microsoft.com/office/powerpoint/2010/main" val="3194451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ngapore_pol_05.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1251" y="233948"/>
            <a:ext cx="8544469" cy="6649392"/>
          </a:xfrm>
          <a:prstGeom prst="rect">
            <a:avLst/>
          </a:prstGeom>
        </p:spPr>
      </p:pic>
    </p:spTree>
    <p:extLst>
      <p:ext uri="{BB962C8B-B14F-4D97-AF65-F5344CB8AC3E}">
        <p14:creationId xmlns:p14="http://schemas.microsoft.com/office/powerpoint/2010/main" val="2802017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Producing home in Singapore</a:t>
            </a:r>
          </a:p>
        </p:txBody>
      </p:sp>
      <p:sp>
        <p:nvSpPr>
          <p:cNvPr id="3" name="Content Placeholder 2"/>
          <p:cNvSpPr>
            <a:spLocks noGrp="1"/>
          </p:cNvSpPr>
          <p:nvPr>
            <p:ph idx="1"/>
          </p:nvPr>
        </p:nvSpPr>
        <p:spPr/>
        <p:txBody>
          <a:bodyPr/>
          <a:lstStyle/>
          <a:p>
            <a:r>
              <a:rPr lang="en-US" dirty="0"/>
              <a:t>697km (192</a:t>
            </a:r>
            <a:r>
              <a:rPr lang="en-US" baseline="30000" dirty="0"/>
              <a:t>nd</a:t>
            </a:r>
            <a:r>
              <a:rPr lang="en-US" dirty="0"/>
              <a:t>) 3.5x Washington, D.C.</a:t>
            </a:r>
          </a:p>
          <a:p>
            <a:r>
              <a:rPr lang="en-US" dirty="0"/>
              <a:t>5.7 million people (among highest density)</a:t>
            </a:r>
          </a:p>
          <a:p>
            <a:r>
              <a:rPr lang="en-SG" dirty="0"/>
              <a:t>Chinese 74.3%</a:t>
            </a:r>
          </a:p>
          <a:p>
            <a:r>
              <a:rPr lang="en-SG" dirty="0"/>
              <a:t>Malay 13.4%</a:t>
            </a:r>
          </a:p>
          <a:p>
            <a:r>
              <a:rPr lang="en-SG" dirty="0"/>
              <a:t>Indian 9.1% </a:t>
            </a:r>
          </a:p>
          <a:p>
            <a:endParaRPr lang="en-US" dirty="0"/>
          </a:p>
          <a:p>
            <a:endParaRPr lang="en-US" dirty="0"/>
          </a:p>
        </p:txBody>
      </p:sp>
      <p:pic>
        <p:nvPicPr>
          <p:cNvPr id="4" name="Picture 3" descr="Screen Shot 2017-06-02 at 5.20.18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09604" y="2835667"/>
            <a:ext cx="5444964" cy="3864168"/>
          </a:xfrm>
          <a:prstGeom prst="rect">
            <a:avLst/>
          </a:prstGeom>
        </p:spPr>
      </p:pic>
    </p:spTree>
    <p:extLst>
      <p:ext uri="{BB962C8B-B14F-4D97-AF65-F5344CB8AC3E}">
        <p14:creationId xmlns:p14="http://schemas.microsoft.com/office/powerpoint/2010/main" val="954828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47"/>
            <a:ext cx="3008313" cy="609057"/>
          </a:xfrm>
        </p:spPr>
        <p:txBody>
          <a:bodyPr>
            <a:normAutofit fontScale="90000"/>
          </a:bodyPr>
          <a:lstStyle/>
          <a:p>
            <a:r>
              <a:rPr lang="en-US" sz="3400" b="0" dirty="0"/>
              <a:t>Home in SG?</a:t>
            </a:r>
          </a:p>
        </p:txBody>
      </p:sp>
      <p:pic>
        <p:nvPicPr>
          <p:cNvPr id="4" name="Content Placeholder 3" descr="DSCN6320.jpg"/>
          <p:cNvPicPr>
            <a:picLocks noGrp="1" noChangeAspect="1"/>
          </p:cNvPicPr>
          <p:nvPr>
            <p:ph idx="1"/>
          </p:nvPr>
        </p:nvPicPr>
        <p:blipFill>
          <a:blip r:embed="rId2" cstate="email">
            <a:extLst>
              <a:ext uri="{28A0092B-C50C-407E-A947-70E740481C1C}">
                <a14:useLocalDpi xmlns:a14="http://schemas.microsoft.com/office/drawing/2010/main"/>
              </a:ext>
            </a:extLst>
          </a:blip>
          <a:srcRect t="7061" b="7061"/>
          <a:stretch>
            <a:fillRect/>
          </a:stretch>
        </p:blipFill>
        <p:spPr/>
      </p:pic>
      <p:sp>
        <p:nvSpPr>
          <p:cNvPr id="5" name="Text Placeholder 4"/>
          <p:cNvSpPr>
            <a:spLocks noGrp="1"/>
          </p:cNvSpPr>
          <p:nvPr>
            <p:ph type="body" sz="half" idx="2"/>
          </p:nvPr>
        </p:nvSpPr>
        <p:spPr>
          <a:xfrm>
            <a:off x="457200" y="757005"/>
            <a:ext cx="3008313" cy="5826675"/>
          </a:xfrm>
        </p:spPr>
        <p:txBody>
          <a:bodyPr>
            <a:normAutofit/>
          </a:bodyPr>
          <a:lstStyle/>
          <a:p>
            <a:r>
              <a:rPr lang="en-US" sz="2400" dirty="0"/>
              <a:t>Housing Development Board (HDB)</a:t>
            </a:r>
          </a:p>
          <a:p>
            <a:endParaRPr lang="en-US" sz="2400" dirty="0"/>
          </a:p>
          <a:p>
            <a:r>
              <a:rPr lang="en-US" sz="2400" dirty="0"/>
              <a:t>Over 80% of residents live in HDB housing (around 70% are owner-occupiers)</a:t>
            </a:r>
          </a:p>
          <a:p>
            <a:endParaRPr lang="en-US" sz="2400" dirty="0"/>
          </a:p>
          <a:p>
            <a:r>
              <a:rPr lang="en-US" sz="2400" dirty="0"/>
              <a:t>HDB est. 1960, began providing rental units for the poor – turned to home ownership in 1964</a:t>
            </a:r>
          </a:p>
          <a:p>
            <a:endParaRPr lang="en-US" sz="2400" dirty="0"/>
          </a:p>
        </p:txBody>
      </p:sp>
    </p:spTree>
    <p:extLst>
      <p:ext uri="{BB962C8B-B14F-4D97-AF65-F5344CB8AC3E}">
        <p14:creationId xmlns:p14="http://schemas.microsoft.com/office/powerpoint/2010/main" val="261440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HDB produce home?</a:t>
            </a:r>
          </a:p>
        </p:txBody>
      </p:sp>
      <p:sp>
        <p:nvSpPr>
          <p:cNvPr id="3" name="Content Placeholder 2"/>
          <p:cNvSpPr>
            <a:spLocks noGrp="1"/>
          </p:cNvSpPr>
          <p:nvPr>
            <p:ph idx="1"/>
          </p:nvPr>
        </p:nvSpPr>
        <p:spPr/>
        <p:txBody>
          <a:bodyPr>
            <a:normAutofit lnSpcReduction="10000"/>
          </a:bodyPr>
          <a:lstStyle/>
          <a:p>
            <a:pPr marL="0" indent="0">
              <a:buNone/>
            </a:pPr>
            <a:r>
              <a:rPr lang="en-US" dirty="0"/>
              <a:t>It controls:</a:t>
            </a:r>
          </a:p>
          <a:p>
            <a:pPr marL="285750" indent="-285750">
              <a:buFontTx/>
              <a:buChar char="-"/>
            </a:pPr>
            <a:r>
              <a:rPr lang="en-US" dirty="0"/>
              <a:t>Land acquisition</a:t>
            </a:r>
          </a:p>
          <a:p>
            <a:pPr marL="285750" indent="-285750">
              <a:buFontTx/>
              <a:buChar char="-"/>
            </a:pPr>
            <a:r>
              <a:rPr lang="en-US" dirty="0"/>
              <a:t>Resettlement</a:t>
            </a:r>
          </a:p>
          <a:p>
            <a:pPr marL="285750" indent="-285750">
              <a:buFontTx/>
              <a:buChar char="-"/>
            </a:pPr>
            <a:r>
              <a:rPr lang="en-US" dirty="0"/>
              <a:t>Town planning </a:t>
            </a:r>
          </a:p>
          <a:p>
            <a:pPr marL="285750" indent="-285750">
              <a:buFontTx/>
              <a:buChar char="-"/>
            </a:pPr>
            <a:r>
              <a:rPr lang="en-US" dirty="0"/>
              <a:t>Architectural design</a:t>
            </a:r>
          </a:p>
          <a:p>
            <a:pPr marL="285750" indent="-285750">
              <a:buFontTx/>
              <a:buChar char="-"/>
            </a:pPr>
            <a:r>
              <a:rPr lang="en-US" dirty="0"/>
              <a:t>Engineering work</a:t>
            </a:r>
          </a:p>
          <a:p>
            <a:pPr marL="285750" indent="-285750">
              <a:buFontTx/>
              <a:buChar char="-"/>
            </a:pPr>
            <a:r>
              <a:rPr lang="en-US" dirty="0"/>
              <a:t>Flat allocation</a:t>
            </a:r>
          </a:p>
          <a:p>
            <a:pPr marL="285750" indent="-285750">
              <a:buFontTx/>
              <a:buChar char="-"/>
            </a:pPr>
            <a:r>
              <a:rPr lang="en-US" u="sng" dirty="0"/>
              <a:t>Everything</a:t>
            </a:r>
            <a:r>
              <a:rPr lang="en-US" dirty="0"/>
              <a:t> except actual construction</a:t>
            </a:r>
          </a:p>
          <a:p>
            <a:endParaRPr lang="en-US" dirty="0"/>
          </a:p>
        </p:txBody>
      </p:sp>
    </p:spTree>
    <p:extLst>
      <p:ext uri="{BB962C8B-B14F-4D97-AF65-F5344CB8AC3E}">
        <p14:creationId xmlns:p14="http://schemas.microsoft.com/office/powerpoint/2010/main" val="11613568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“Town </a:t>
            </a:r>
            <a:r>
              <a:rPr lang="en-US" dirty="0" err="1"/>
              <a:t>Centres</a:t>
            </a:r>
            <a:r>
              <a:rPr lang="en-US" dirty="0"/>
              <a:t>”: transport hubs with retail shops (including malls)</a:t>
            </a:r>
          </a:p>
        </p:txBody>
      </p:sp>
      <p:pic>
        <p:nvPicPr>
          <p:cNvPr id="4" name="Content Placeholder 3" descr="HDB1.jpg"/>
          <p:cNvPicPr>
            <a:picLocks noGrp="1" noChangeAspect="1"/>
          </p:cNvPicPr>
          <p:nvPr>
            <p:ph idx="1"/>
          </p:nvPr>
        </p:nvPicPr>
        <p:blipFill>
          <a:blip r:embed="rId2">
            <a:extLst>
              <a:ext uri="{28A0092B-C50C-407E-A947-70E740481C1C}">
                <a14:useLocalDpi xmlns:a14="http://schemas.microsoft.com/office/drawing/2010/main"/>
              </a:ext>
            </a:extLst>
          </a:blip>
          <a:srcRect l="-18187" r="-18187"/>
          <a:stretch>
            <a:fillRect/>
          </a:stretch>
        </p:blipFill>
        <p:spPr/>
      </p:pic>
    </p:spTree>
    <p:extLst>
      <p:ext uri="{BB962C8B-B14F-4D97-AF65-F5344CB8AC3E}">
        <p14:creationId xmlns:p14="http://schemas.microsoft.com/office/powerpoint/2010/main" val="3024351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45" y="274638"/>
            <a:ext cx="8789722" cy="1143000"/>
          </a:xfrm>
        </p:spPr>
        <p:txBody>
          <a:bodyPr>
            <a:noAutofit/>
          </a:bodyPr>
          <a:lstStyle/>
          <a:p>
            <a:pPr lvl="1" algn="ctr" defTabSz="457200" rtl="0">
              <a:spcBef>
                <a:spcPct val="0"/>
              </a:spcBef>
            </a:pPr>
            <a:r>
              <a:rPr lang="en-US" sz="3600" dirty="0">
                <a:latin typeface="Calibri"/>
                <a:cs typeface="Calibri"/>
              </a:rPr>
              <a:t>“</a:t>
            </a:r>
            <a:r>
              <a:rPr lang="en-US" sz="3600" dirty="0" err="1">
                <a:latin typeface="Calibri"/>
                <a:cs typeface="Calibri"/>
              </a:rPr>
              <a:t>Neighbourhoods</a:t>
            </a:r>
            <a:r>
              <a:rPr lang="en-US" sz="3600" dirty="0">
                <a:latin typeface="Calibri"/>
                <a:cs typeface="Calibri"/>
              </a:rPr>
              <a:t>”: housing blocks, parks and other amenities surrounding Town </a:t>
            </a:r>
            <a:r>
              <a:rPr lang="en-US" sz="3600" dirty="0" err="1">
                <a:latin typeface="Calibri"/>
                <a:cs typeface="Calibri"/>
              </a:rPr>
              <a:t>Centres</a:t>
            </a:r>
            <a:endParaRPr lang="en-US" sz="3600" dirty="0">
              <a:latin typeface="Calibri"/>
              <a:cs typeface="Calibri"/>
            </a:endParaRPr>
          </a:p>
        </p:txBody>
      </p:sp>
      <p:pic>
        <p:nvPicPr>
          <p:cNvPr id="4" name="Content Placeholder 3" descr="HDB2.jpg"/>
          <p:cNvPicPr>
            <a:picLocks noGrp="1" noChangeAspect="1"/>
          </p:cNvPicPr>
          <p:nvPr>
            <p:ph idx="1"/>
          </p:nvPr>
        </p:nvPicPr>
        <p:blipFill>
          <a:blip r:embed="rId2">
            <a:extLst>
              <a:ext uri="{28A0092B-C50C-407E-A947-70E740481C1C}">
                <a14:useLocalDpi xmlns:a14="http://schemas.microsoft.com/office/drawing/2010/main"/>
              </a:ext>
            </a:extLst>
          </a:blip>
          <a:srcRect l="-18187" r="-18187"/>
          <a:stretch>
            <a:fillRect/>
          </a:stretch>
        </p:blipFill>
        <p:spPr/>
      </p:pic>
    </p:spTree>
    <p:extLst>
      <p:ext uri="{BB962C8B-B14F-4D97-AF65-F5344CB8AC3E}">
        <p14:creationId xmlns:p14="http://schemas.microsoft.com/office/powerpoint/2010/main" val="425295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IMG_6768.jpg"/>
          <p:cNvPicPr>
            <a:picLocks noGrp="1" noChangeAspect="1"/>
          </p:cNvPicPr>
          <p:nvPr>
            <p:ph idx="1"/>
          </p:nvPr>
        </p:nvPicPr>
        <p:blipFill>
          <a:blip r:embed="rId2" cstate="email">
            <a:extLst>
              <a:ext uri="{28A0092B-C50C-407E-A947-70E740481C1C}">
                <a14:useLocalDpi xmlns:a14="http://schemas.microsoft.com/office/drawing/2010/main"/>
              </a:ext>
            </a:extLst>
          </a:blip>
          <a:srcRect l="-8223" r="-8223"/>
          <a:stretch>
            <a:fillRect/>
          </a:stretch>
        </p:blipFill>
        <p:spPr/>
      </p:pic>
      <p:sp>
        <p:nvSpPr>
          <p:cNvPr id="6" name="Text Placeholder 5"/>
          <p:cNvSpPr>
            <a:spLocks noGrp="1"/>
          </p:cNvSpPr>
          <p:nvPr>
            <p:ph type="body" sz="half" idx="2"/>
          </p:nvPr>
        </p:nvSpPr>
        <p:spPr>
          <a:xfrm>
            <a:off x="457200" y="273050"/>
            <a:ext cx="3008313" cy="5853113"/>
          </a:xfrm>
        </p:spPr>
        <p:txBody>
          <a:bodyPr>
            <a:noAutofit/>
          </a:bodyPr>
          <a:lstStyle/>
          <a:p>
            <a:r>
              <a:rPr lang="en-US" sz="3600" dirty="0"/>
              <a:t>“Flats” </a:t>
            </a:r>
          </a:p>
          <a:p>
            <a:pPr marL="571500" indent="-571500">
              <a:buFontTx/>
              <a:buChar char="-"/>
            </a:pPr>
            <a:r>
              <a:rPr lang="en-US" sz="3600" dirty="0"/>
              <a:t>Variety: studio, 2-5 rooms</a:t>
            </a:r>
          </a:p>
          <a:p>
            <a:pPr marL="571500" indent="-571500">
              <a:buFontTx/>
              <a:buChar char="-"/>
            </a:pPr>
            <a:r>
              <a:rPr lang="en-US" sz="3600" dirty="0"/>
              <a:t>Can appear generic, impersonal </a:t>
            </a:r>
          </a:p>
        </p:txBody>
      </p:sp>
    </p:spTree>
    <p:extLst>
      <p:ext uri="{BB962C8B-B14F-4D97-AF65-F5344CB8AC3E}">
        <p14:creationId xmlns:p14="http://schemas.microsoft.com/office/powerpoint/2010/main" val="2164647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HDB “homes”?</a:t>
            </a:r>
          </a:p>
        </p:txBody>
      </p:sp>
      <p:sp>
        <p:nvSpPr>
          <p:cNvPr id="3" name="Content Placeholder 2"/>
          <p:cNvSpPr>
            <a:spLocks noGrp="1"/>
          </p:cNvSpPr>
          <p:nvPr>
            <p:ph idx="1"/>
          </p:nvPr>
        </p:nvSpPr>
        <p:spPr/>
        <p:txBody>
          <a:bodyPr>
            <a:normAutofit lnSpcReduction="10000"/>
          </a:bodyPr>
          <a:lstStyle/>
          <a:p>
            <a:r>
              <a:rPr lang="en-US" dirty="0"/>
              <a:t>“High density living is said to produce family breakdown, delinquency and a variety of social problems</a:t>
            </a:r>
            <a:r>
              <a:rPr lang="is-IS" dirty="0"/>
              <a:t>… provides a bad environment in which to raise children, and [creates a situation whereby] families are denied the privacy to which they are entitled. It is commonly suggested that these people are thrown into dangerous idleness when they have no garden to tend.” (Stevenson </a:t>
            </a:r>
            <a:r>
              <a:rPr lang="is-IS" i="1" dirty="0"/>
              <a:t>et al</a:t>
            </a:r>
            <a:r>
              <a:rPr lang="is-IS" dirty="0"/>
              <a:t> 1967, in Blunt &amp; Dowling 2008: 108)</a:t>
            </a:r>
            <a:endParaRPr lang="en-US" dirty="0"/>
          </a:p>
        </p:txBody>
      </p:sp>
    </p:spTree>
    <p:extLst>
      <p:ext uri="{BB962C8B-B14F-4D97-AF65-F5344CB8AC3E}">
        <p14:creationId xmlns:p14="http://schemas.microsoft.com/office/powerpoint/2010/main" val="3691756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HDB produce home?</a:t>
            </a:r>
          </a:p>
        </p:txBody>
      </p:sp>
      <p:sp>
        <p:nvSpPr>
          <p:cNvPr id="3" name="Content Placeholder 2"/>
          <p:cNvSpPr>
            <a:spLocks noGrp="1"/>
          </p:cNvSpPr>
          <p:nvPr>
            <p:ph idx="1"/>
          </p:nvPr>
        </p:nvSpPr>
        <p:spPr>
          <a:xfrm>
            <a:off x="457200" y="1600200"/>
            <a:ext cx="8229600" cy="5131428"/>
          </a:xfrm>
        </p:spPr>
        <p:txBody>
          <a:bodyPr>
            <a:normAutofit fontScale="92500" lnSpcReduction="20000"/>
          </a:bodyPr>
          <a:lstStyle/>
          <a:p>
            <a:r>
              <a:rPr lang="en-US" dirty="0"/>
              <a:t>It normalizes certain behaviors and attitudes</a:t>
            </a:r>
          </a:p>
          <a:p>
            <a:r>
              <a:rPr lang="en-US" dirty="0"/>
              <a:t>HDB residence linked to positive national identity</a:t>
            </a:r>
          </a:p>
          <a:p>
            <a:r>
              <a:rPr lang="en-US" dirty="0"/>
              <a:t>Public housing and high-rise housing have no stigma (Western, non-urban bias)</a:t>
            </a:r>
          </a:p>
          <a:p>
            <a:r>
              <a:rPr lang="en-US" dirty="0"/>
              <a:t>HDB maintains ethnic quotas, to prevent racial clustering and encourage mutual understanding</a:t>
            </a:r>
          </a:p>
          <a:p>
            <a:r>
              <a:rPr lang="en-US" dirty="0"/>
              <a:t>It prioritizes families who living near each other (encouraging so-called “Asian values”)</a:t>
            </a:r>
          </a:p>
          <a:p>
            <a:r>
              <a:rPr lang="en-US" dirty="0"/>
              <a:t>It prioritizes purchase by heterosexual, married couples</a:t>
            </a:r>
          </a:p>
          <a:p>
            <a:r>
              <a:rPr lang="en-US" dirty="0"/>
              <a:t>It provides a visible reminder of the PAP’s success</a:t>
            </a:r>
          </a:p>
        </p:txBody>
      </p:sp>
    </p:spTree>
    <p:extLst>
      <p:ext uri="{BB962C8B-B14F-4D97-AF65-F5344CB8AC3E}">
        <p14:creationId xmlns:p14="http://schemas.microsoft.com/office/powerpoint/2010/main" val="160418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Visible reminder</a:t>
            </a:r>
          </a:p>
        </p:txBody>
      </p:sp>
      <p:sp>
        <p:nvSpPr>
          <p:cNvPr id="3" name="Content Placeholder 2"/>
          <p:cNvSpPr>
            <a:spLocks noGrp="1"/>
          </p:cNvSpPr>
          <p:nvPr>
            <p:ph idx="1"/>
          </p:nvPr>
        </p:nvSpPr>
        <p:spPr/>
        <p:txBody>
          <a:bodyPr>
            <a:normAutofit/>
          </a:bodyPr>
          <a:lstStyle/>
          <a:p>
            <a:r>
              <a:rPr lang="en-US" dirty="0"/>
              <a:t>“In Singapore, the overwhelming presence of more than half a million completed dwelling units is a constant reminder to the population of the PAP government’s achievement. The extensive public housing </a:t>
            </a:r>
            <a:r>
              <a:rPr lang="en-US" dirty="0" err="1"/>
              <a:t>programme</a:t>
            </a:r>
            <a:r>
              <a:rPr lang="en-US" dirty="0"/>
              <a:t> is symbolically, hence ideologically, a powerful sign of the existing regime’s ability to fulfill its promise to improve the living conditions of the entire nation.” (Chua 1997: 139)</a:t>
            </a:r>
          </a:p>
        </p:txBody>
      </p:sp>
    </p:spTree>
    <p:extLst>
      <p:ext uri="{BB962C8B-B14F-4D97-AF65-F5344CB8AC3E}">
        <p14:creationId xmlns:p14="http://schemas.microsoft.com/office/powerpoint/2010/main" val="550697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Case study: producing home in </a:t>
            </a:r>
            <a:r>
              <a:rPr lang="en-US" sz="3600" dirty="0" err="1"/>
              <a:t>Pasir</a:t>
            </a:r>
            <a:r>
              <a:rPr lang="en-US" sz="3600" dirty="0"/>
              <a:t> </a:t>
            </a:r>
            <a:r>
              <a:rPr lang="en-US" sz="3600" dirty="0" err="1"/>
              <a:t>Ris</a:t>
            </a:r>
            <a:endParaRPr lang="en-US" sz="3600" dirty="0"/>
          </a:p>
        </p:txBody>
      </p:sp>
      <p:pic>
        <p:nvPicPr>
          <p:cNvPr id="6" name="Content Placeholder 5" descr="Screen Shot 2017-06-02 at 6.39.46 PM.png"/>
          <p:cNvPicPr>
            <a:picLocks noGrp="1" noChangeAspect="1"/>
          </p:cNvPicPr>
          <p:nvPr>
            <p:ph idx="1"/>
          </p:nvPr>
        </p:nvPicPr>
        <p:blipFill>
          <a:blip r:embed="rId2" cstate="email">
            <a:extLst>
              <a:ext uri="{28A0092B-C50C-407E-A947-70E740481C1C}">
                <a14:useLocalDpi xmlns:a14="http://schemas.microsoft.com/office/drawing/2010/main"/>
              </a:ext>
            </a:extLst>
          </a:blip>
          <a:srcRect l="-461" r="-461"/>
          <a:stretch>
            <a:fillRect/>
          </a:stretch>
        </p:blipFill>
        <p:spPr/>
      </p:pic>
      <p:sp>
        <p:nvSpPr>
          <p:cNvPr id="7" name="5-Point Star 6"/>
          <p:cNvSpPr/>
          <p:nvPr/>
        </p:nvSpPr>
        <p:spPr>
          <a:xfrm>
            <a:off x="6818314" y="3217866"/>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732007" y="3180879"/>
            <a:ext cx="406880" cy="30822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p:cNvSpPr/>
          <p:nvPr/>
        </p:nvSpPr>
        <p:spPr>
          <a:xfrm>
            <a:off x="3804180" y="4640266"/>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p:cNvSpPr/>
          <p:nvPr/>
        </p:nvSpPr>
        <p:spPr>
          <a:xfrm>
            <a:off x="1975380" y="4115333"/>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p:cNvSpPr/>
          <p:nvPr/>
        </p:nvSpPr>
        <p:spPr>
          <a:xfrm>
            <a:off x="5226577" y="4495671"/>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p:cNvSpPr/>
          <p:nvPr/>
        </p:nvSpPr>
        <p:spPr>
          <a:xfrm>
            <a:off x="7546444" y="3981197"/>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00726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Recent News</a:t>
            </a:r>
          </a:p>
        </p:txBody>
      </p:sp>
      <p:sp>
        <p:nvSpPr>
          <p:cNvPr id="3" name="Content Placeholder 2"/>
          <p:cNvSpPr>
            <a:spLocks noGrp="1"/>
          </p:cNvSpPr>
          <p:nvPr>
            <p:ph idx="1"/>
          </p:nvPr>
        </p:nvSpPr>
        <p:spPr/>
        <p:txBody>
          <a:bodyPr/>
          <a:lstStyle/>
          <a:p>
            <a:r>
              <a:rPr lang="en-US" dirty="0"/>
              <a:t>“</a:t>
            </a:r>
            <a:r>
              <a:rPr lang="en-SG" dirty="0"/>
              <a:t>HDB to build 2,000 flats next to Pasir Ris Park as part of town's renewal plans” (CAN April 29, 2017)</a:t>
            </a:r>
          </a:p>
          <a:p>
            <a:r>
              <a:rPr lang="en-SG" dirty="0">
                <a:hlinkClick r:id="rId2"/>
              </a:rPr>
              <a:t>http://www.channelnewsasia.com/news/singapore/hdb-to-build-2-000-flats-next-to-pasir-ris-park-as-part-of-town-8799490</a:t>
            </a:r>
            <a:r>
              <a:rPr lang="en-SG" dirty="0"/>
              <a:t>  </a:t>
            </a:r>
          </a:p>
        </p:txBody>
      </p:sp>
    </p:spTree>
    <p:extLst>
      <p:ext uri="{BB962C8B-B14F-4D97-AF65-F5344CB8AC3E}">
        <p14:creationId xmlns:p14="http://schemas.microsoft.com/office/powerpoint/2010/main" val="741600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Singapore’s hinterland</a:t>
            </a:r>
          </a:p>
        </p:txBody>
      </p:sp>
      <p:pic>
        <p:nvPicPr>
          <p:cNvPr id="4" name="Content Placeholder 3" descr="Screen Shot 2017-06-02 at 6.27.58 PM.png"/>
          <p:cNvPicPr>
            <a:picLocks noGrp="1" noChangeAspect="1"/>
          </p:cNvPicPr>
          <p:nvPr>
            <p:ph idx="1"/>
          </p:nvPr>
        </p:nvPicPr>
        <p:blipFill>
          <a:blip r:embed="rId2" cstate="email">
            <a:extLst>
              <a:ext uri="{28A0092B-C50C-407E-A947-70E740481C1C}">
                <a14:useLocalDpi xmlns:a14="http://schemas.microsoft.com/office/drawing/2010/main"/>
              </a:ext>
            </a:extLst>
          </a:blip>
          <a:srcRect l="-22389" r="-22389"/>
          <a:stretch>
            <a:fillRect/>
          </a:stretch>
        </p:blipFill>
        <p:spPr>
          <a:xfrm>
            <a:off x="-122630" y="1417638"/>
            <a:ext cx="9352940" cy="5143757"/>
          </a:xfrm>
        </p:spPr>
      </p:pic>
    </p:spTree>
    <p:extLst>
      <p:ext uri="{BB962C8B-B14F-4D97-AF65-F5344CB8AC3E}">
        <p14:creationId xmlns:p14="http://schemas.microsoft.com/office/powerpoint/2010/main" val="176687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Town Centre</a:t>
            </a:r>
          </a:p>
        </p:txBody>
      </p:sp>
      <p:pic>
        <p:nvPicPr>
          <p:cNvPr id="4" name="Content Placeholder 3" descr="Screen Shot 2017-06-02 at 5.45.06 PM.png"/>
          <p:cNvPicPr>
            <a:picLocks noGrp="1" noChangeAspect="1"/>
          </p:cNvPicPr>
          <p:nvPr>
            <p:ph idx="1"/>
          </p:nvPr>
        </p:nvPicPr>
        <p:blipFill>
          <a:blip r:embed="rId2" cstate="email">
            <a:extLst>
              <a:ext uri="{28A0092B-C50C-407E-A947-70E740481C1C}">
                <a14:useLocalDpi xmlns:a14="http://schemas.microsoft.com/office/drawing/2010/main"/>
              </a:ext>
            </a:extLst>
          </a:blip>
          <a:srcRect l="-5887" r="-5887"/>
          <a:stretch>
            <a:fillRect/>
          </a:stretch>
        </p:blipFill>
        <p:spPr>
          <a:xfrm>
            <a:off x="702791" y="1452109"/>
            <a:ext cx="7614118" cy="4187472"/>
          </a:xfrm>
        </p:spPr>
      </p:pic>
      <p:sp>
        <p:nvSpPr>
          <p:cNvPr id="6" name="Rectangle 5"/>
          <p:cNvSpPr/>
          <p:nvPr/>
        </p:nvSpPr>
        <p:spPr>
          <a:xfrm>
            <a:off x="147955" y="5614923"/>
            <a:ext cx="8803393" cy="1477328"/>
          </a:xfrm>
          <a:prstGeom prst="rect">
            <a:avLst/>
          </a:prstGeom>
        </p:spPr>
        <p:txBody>
          <a:bodyPr wrap="square">
            <a:spAutoFit/>
          </a:bodyPr>
          <a:lstStyle/>
          <a:p>
            <a:r>
              <a:rPr lang="en-SG" dirty="0"/>
              <a:t>Pasir Ris Town Centre will be transformed into a vibrant hub, with a new mixed-use commercial and residential development integrated with a bus interchange. It will also feature a new Town Plaza and Heritage Garden, where residents can gather for community activities and learn more about the town’s history. (Facebook)</a:t>
            </a:r>
          </a:p>
          <a:p>
            <a:r>
              <a:rPr lang="en-US" dirty="0"/>
              <a:t> </a:t>
            </a:r>
            <a:endParaRPr lang="en-SG" dirty="0"/>
          </a:p>
        </p:txBody>
      </p:sp>
    </p:spTree>
    <p:extLst>
      <p:ext uri="{BB962C8B-B14F-4D97-AF65-F5344CB8AC3E}">
        <p14:creationId xmlns:p14="http://schemas.microsoft.com/office/powerpoint/2010/main" val="16334471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Town Centre</a:t>
            </a:r>
          </a:p>
        </p:txBody>
      </p:sp>
      <p:pic>
        <p:nvPicPr>
          <p:cNvPr id="4" name="Content Placeholder 3" descr="Screen Shot 2017-06-02 at 5.50.30 PM.png"/>
          <p:cNvPicPr>
            <a:picLocks noGrp="1" noChangeAspect="1"/>
          </p:cNvPicPr>
          <p:nvPr>
            <p:ph idx="1"/>
          </p:nvPr>
        </p:nvPicPr>
        <p:blipFill>
          <a:blip r:embed="rId2" cstate="email">
            <a:extLst>
              <a:ext uri="{28A0092B-C50C-407E-A947-70E740481C1C}">
                <a14:useLocalDpi xmlns:a14="http://schemas.microsoft.com/office/drawing/2010/main"/>
              </a:ext>
            </a:extLst>
          </a:blip>
          <a:srcRect l="-3630" r="-3630"/>
          <a:stretch>
            <a:fillRect/>
          </a:stretch>
        </p:blipFill>
        <p:spPr/>
      </p:pic>
      <p:sp>
        <p:nvSpPr>
          <p:cNvPr id="5" name="TextBox 4"/>
          <p:cNvSpPr txBox="1"/>
          <p:nvPr/>
        </p:nvSpPr>
        <p:spPr>
          <a:xfrm>
            <a:off x="715118" y="6152165"/>
            <a:ext cx="7331567" cy="646331"/>
          </a:xfrm>
          <a:prstGeom prst="rect">
            <a:avLst/>
          </a:prstGeom>
          <a:noFill/>
        </p:spPr>
        <p:txBody>
          <a:bodyPr wrap="none" rtlCol="0">
            <a:spAutoFit/>
          </a:bodyPr>
          <a:lstStyle/>
          <a:p>
            <a:r>
              <a:rPr lang="en-SG" dirty="0"/>
              <a:t>A new Central Greenway will provide a direct and seamless connection from </a:t>
            </a:r>
          </a:p>
          <a:p>
            <a:r>
              <a:rPr lang="en-SG" dirty="0"/>
              <a:t>Pasir Ris Town Centre to Pasir Ris Park (Facebook).</a:t>
            </a:r>
          </a:p>
        </p:txBody>
      </p:sp>
    </p:spTree>
    <p:extLst>
      <p:ext uri="{BB962C8B-B14F-4D97-AF65-F5344CB8AC3E}">
        <p14:creationId xmlns:p14="http://schemas.microsoft.com/office/powerpoint/2010/main" val="1641731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Residential Blocks</a:t>
            </a:r>
          </a:p>
        </p:txBody>
      </p:sp>
      <p:pic>
        <p:nvPicPr>
          <p:cNvPr id="4" name="Content Placeholder 3" descr="Screen Shot 2017-06-02 at 5.47.48 PM.png"/>
          <p:cNvPicPr>
            <a:picLocks noGrp="1" noChangeAspect="1"/>
          </p:cNvPicPr>
          <p:nvPr>
            <p:ph idx="1"/>
          </p:nvPr>
        </p:nvPicPr>
        <p:blipFill>
          <a:blip r:embed="rId2" cstate="email">
            <a:extLst>
              <a:ext uri="{28A0092B-C50C-407E-A947-70E740481C1C}">
                <a14:useLocalDpi xmlns:a14="http://schemas.microsoft.com/office/drawing/2010/main"/>
              </a:ext>
            </a:extLst>
          </a:blip>
          <a:srcRect t="-4624" b="-4624"/>
          <a:stretch>
            <a:fillRect/>
          </a:stretch>
        </p:blipFill>
        <p:spPr/>
      </p:pic>
      <p:sp>
        <p:nvSpPr>
          <p:cNvPr id="5" name="TextBox 4"/>
          <p:cNvSpPr txBox="1"/>
          <p:nvPr/>
        </p:nvSpPr>
        <p:spPr>
          <a:xfrm>
            <a:off x="457200" y="6090520"/>
            <a:ext cx="8339317" cy="646331"/>
          </a:xfrm>
          <a:prstGeom prst="rect">
            <a:avLst/>
          </a:prstGeom>
          <a:noFill/>
        </p:spPr>
        <p:txBody>
          <a:bodyPr wrap="none" rtlCol="0">
            <a:spAutoFit/>
          </a:bodyPr>
          <a:lstStyle/>
          <a:p>
            <a:r>
              <a:rPr lang="en-SG" dirty="0"/>
              <a:t>New public housing developments, located next to Pasir Ris Park, will offer a refreshing </a:t>
            </a:r>
          </a:p>
          <a:p>
            <a:r>
              <a:rPr lang="en-SG" dirty="0"/>
              <a:t>living-by-the-park experience. (Facebook)</a:t>
            </a:r>
          </a:p>
        </p:txBody>
      </p:sp>
    </p:spTree>
    <p:extLst>
      <p:ext uri="{BB962C8B-B14F-4D97-AF65-F5344CB8AC3E}">
        <p14:creationId xmlns:p14="http://schemas.microsoft.com/office/powerpoint/2010/main" val="32094957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Singapore’s hinterland</a:t>
            </a:r>
          </a:p>
        </p:txBody>
      </p:sp>
      <p:pic>
        <p:nvPicPr>
          <p:cNvPr id="4" name="Content Placeholder 3" descr="Screen Shot 2017-06-02 at 6.27.58 PM.png"/>
          <p:cNvPicPr>
            <a:picLocks noGrp="1" noChangeAspect="1"/>
          </p:cNvPicPr>
          <p:nvPr>
            <p:ph idx="1"/>
          </p:nvPr>
        </p:nvPicPr>
        <p:blipFill>
          <a:blip r:embed="rId2" cstate="email">
            <a:extLst>
              <a:ext uri="{28A0092B-C50C-407E-A947-70E740481C1C}">
                <a14:useLocalDpi xmlns:a14="http://schemas.microsoft.com/office/drawing/2010/main"/>
              </a:ext>
            </a:extLst>
          </a:blip>
          <a:srcRect l="-22389" r="-22389"/>
          <a:stretch>
            <a:fillRect/>
          </a:stretch>
        </p:blipFill>
        <p:spPr>
          <a:xfrm>
            <a:off x="-122630" y="1417638"/>
            <a:ext cx="9352940" cy="5143757"/>
          </a:xfrm>
        </p:spPr>
      </p:pic>
      <p:sp>
        <p:nvSpPr>
          <p:cNvPr id="3" name="Rounded Rectangle 2"/>
          <p:cNvSpPr/>
          <p:nvPr/>
        </p:nvSpPr>
        <p:spPr>
          <a:xfrm rot="1773422">
            <a:off x="3555999" y="3708401"/>
            <a:ext cx="999067" cy="694267"/>
          </a:xfrm>
          <a:prstGeom prst="roundRect">
            <a:avLst>
              <a:gd name="adj" fmla="val 26423"/>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5-Point Star 4"/>
          <p:cNvSpPr/>
          <p:nvPr/>
        </p:nvSpPr>
        <p:spPr>
          <a:xfrm>
            <a:off x="4587741" y="5291538"/>
            <a:ext cx="172615" cy="184935"/>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911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F&amp;B spaces</a:t>
            </a:r>
          </a:p>
        </p:txBody>
      </p:sp>
      <p:pic>
        <p:nvPicPr>
          <p:cNvPr id="4" name="Content Placeholder 3" descr="Screen Shot 2017-06-02 at 5.51.09 PM.png"/>
          <p:cNvPicPr>
            <a:picLocks noGrp="1" noChangeAspect="1"/>
          </p:cNvPicPr>
          <p:nvPr>
            <p:ph idx="1"/>
          </p:nvPr>
        </p:nvPicPr>
        <p:blipFill>
          <a:blip r:embed="rId2" cstate="email">
            <a:extLst>
              <a:ext uri="{28A0092B-C50C-407E-A947-70E740481C1C}">
                <a14:useLocalDpi xmlns:a14="http://schemas.microsoft.com/office/drawing/2010/main"/>
              </a:ext>
            </a:extLst>
          </a:blip>
          <a:srcRect t="-3440" b="-3440"/>
          <a:stretch>
            <a:fillRect/>
          </a:stretch>
        </p:blipFill>
        <p:spPr/>
      </p:pic>
      <p:sp>
        <p:nvSpPr>
          <p:cNvPr id="5" name="TextBox 4"/>
          <p:cNvSpPr txBox="1"/>
          <p:nvPr/>
        </p:nvSpPr>
        <p:spPr>
          <a:xfrm>
            <a:off x="457200" y="6126163"/>
            <a:ext cx="7781284" cy="646331"/>
          </a:xfrm>
          <a:prstGeom prst="rect">
            <a:avLst/>
          </a:prstGeom>
          <a:noFill/>
        </p:spPr>
        <p:txBody>
          <a:bodyPr wrap="none" rtlCol="0">
            <a:spAutoFit/>
          </a:bodyPr>
          <a:lstStyle/>
          <a:p>
            <a:r>
              <a:rPr lang="en-SG" dirty="0"/>
              <a:t>New hawker centre and facilities will be added to the Pasir Ris Town Park, to give </a:t>
            </a:r>
          </a:p>
          <a:p>
            <a:r>
              <a:rPr lang="en-SG" dirty="0"/>
              <a:t>residents more dining and recreational options in the park. (Facebook)</a:t>
            </a:r>
          </a:p>
        </p:txBody>
      </p:sp>
    </p:spTree>
    <p:extLst>
      <p:ext uri="{BB962C8B-B14F-4D97-AF65-F5344CB8AC3E}">
        <p14:creationId xmlns:p14="http://schemas.microsoft.com/office/powerpoint/2010/main" val="30357319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Recreation Spaces</a:t>
            </a:r>
          </a:p>
        </p:txBody>
      </p:sp>
      <p:pic>
        <p:nvPicPr>
          <p:cNvPr id="4" name="Content Placeholder 3" descr="Screen Shot 2017-06-02 at 5.09.13 PM.png"/>
          <p:cNvPicPr>
            <a:picLocks noGrp="1" noChangeAspect="1"/>
          </p:cNvPicPr>
          <p:nvPr>
            <p:ph idx="1"/>
          </p:nvPr>
        </p:nvPicPr>
        <p:blipFill>
          <a:blip r:embed="rId2" cstate="email">
            <a:extLst>
              <a:ext uri="{28A0092B-C50C-407E-A947-70E740481C1C}">
                <a14:useLocalDpi xmlns:a14="http://schemas.microsoft.com/office/drawing/2010/main"/>
              </a:ext>
            </a:extLst>
          </a:blip>
          <a:srcRect t="-4996" b="-4996"/>
          <a:stretch>
            <a:fillRect/>
          </a:stretch>
        </p:blipFill>
        <p:spPr/>
      </p:pic>
      <p:sp>
        <p:nvSpPr>
          <p:cNvPr id="3" name="TextBox 2"/>
          <p:cNvSpPr txBox="1"/>
          <p:nvPr/>
        </p:nvSpPr>
        <p:spPr>
          <a:xfrm>
            <a:off x="457200" y="6126163"/>
            <a:ext cx="7993294" cy="646331"/>
          </a:xfrm>
          <a:prstGeom prst="rect">
            <a:avLst/>
          </a:prstGeom>
          <a:noFill/>
        </p:spPr>
        <p:txBody>
          <a:bodyPr wrap="none" rtlCol="0">
            <a:spAutoFit/>
          </a:bodyPr>
          <a:lstStyle/>
          <a:p>
            <a:r>
              <a:rPr lang="en-SG" dirty="0"/>
              <a:t>The lawn area, cycling paths, and sand play areas in Pasir Ris Park and Beach will be </a:t>
            </a:r>
          </a:p>
          <a:p>
            <a:r>
              <a:rPr lang="en-SG" dirty="0"/>
              <a:t>enhanced to improve the overall beach experience. (Facebook)</a:t>
            </a:r>
          </a:p>
        </p:txBody>
      </p:sp>
    </p:spTree>
    <p:extLst>
      <p:ext uri="{BB962C8B-B14F-4D97-AF65-F5344CB8AC3E}">
        <p14:creationId xmlns:p14="http://schemas.microsoft.com/office/powerpoint/2010/main" val="13574562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Pasir</a:t>
            </a:r>
            <a:r>
              <a:rPr lang="en-US" dirty="0"/>
              <a:t> </a:t>
            </a:r>
            <a:r>
              <a:rPr lang="en-US" dirty="0" err="1"/>
              <a:t>Ris</a:t>
            </a:r>
            <a:r>
              <a:rPr lang="en-US" dirty="0"/>
              <a:t> – </a:t>
            </a:r>
            <a:r>
              <a:rPr lang="en-US" dirty="0" err="1"/>
              <a:t>Neighbourhood</a:t>
            </a:r>
            <a:r>
              <a:rPr lang="en-US" dirty="0"/>
              <a:t> Parks</a:t>
            </a:r>
          </a:p>
        </p:txBody>
      </p:sp>
      <p:pic>
        <p:nvPicPr>
          <p:cNvPr id="5" name="Content Placeholder 4" descr="Screen Shot 2017-06-02 at 5.53.00 PM.png"/>
          <p:cNvPicPr>
            <a:picLocks noGrp="1" noChangeAspect="1"/>
          </p:cNvPicPr>
          <p:nvPr>
            <p:ph idx="1"/>
          </p:nvPr>
        </p:nvPicPr>
        <p:blipFill>
          <a:blip r:embed="rId2" cstate="email">
            <a:extLst>
              <a:ext uri="{28A0092B-C50C-407E-A947-70E740481C1C}">
                <a14:useLocalDpi xmlns:a14="http://schemas.microsoft.com/office/drawing/2010/main"/>
              </a:ext>
            </a:extLst>
          </a:blip>
          <a:srcRect t="-18511" b="-18511"/>
          <a:stretch>
            <a:fillRect/>
          </a:stretch>
        </p:blipFill>
        <p:spPr/>
      </p:pic>
      <p:sp>
        <p:nvSpPr>
          <p:cNvPr id="4" name="TextBox 3"/>
          <p:cNvSpPr txBox="1"/>
          <p:nvPr/>
        </p:nvSpPr>
        <p:spPr>
          <a:xfrm>
            <a:off x="457200" y="5954901"/>
            <a:ext cx="8149850" cy="923330"/>
          </a:xfrm>
          <a:prstGeom prst="rect">
            <a:avLst/>
          </a:prstGeom>
          <a:noFill/>
        </p:spPr>
        <p:txBody>
          <a:bodyPr wrap="none" rtlCol="0">
            <a:spAutoFit/>
          </a:bodyPr>
          <a:lstStyle/>
          <a:p>
            <a:r>
              <a:rPr lang="en-SG" dirty="0"/>
              <a:t>The Brontosaur Park </a:t>
            </a:r>
            <a:r>
              <a:rPr lang="is-IS" dirty="0"/>
              <a:t>… </a:t>
            </a:r>
            <a:r>
              <a:rPr lang="en-SG" dirty="0"/>
              <a:t>will be enhanced with new facilities such as dinosaur-themed </a:t>
            </a:r>
          </a:p>
          <a:p>
            <a:r>
              <a:rPr lang="en-SG" dirty="0"/>
              <a:t>playground and seating areas. Other Neighbourhood Parks will also be upgraded. (FB)</a:t>
            </a:r>
          </a:p>
          <a:p>
            <a:endParaRPr lang="en-US" dirty="0"/>
          </a:p>
        </p:txBody>
      </p:sp>
    </p:spTree>
    <p:extLst>
      <p:ext uri="{BB962C8B-B14F-4D97-AF65-F5344CB8AC3E}">
        <p14:creationId xmlns:p14="http://schemas.microsoft.com/office/powerpoint/2010/main" val="2829201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Pasir</a:t>
            </a:r>
            <a:r>
              <a:rPr lang="en-US" dirty="0"/>
              <a:t> </a:t>
            </a:r>
            <a:r>
              <a:rPr lang="en-US" dirty="0" err="1"/>
              <a:t>Ris</a:t>
            </a:r>
            <a:r>
              <a:rPr lang="en-US" dirty="0"/>
              <a:t> – social nodes </a:t>
            </a:r>
          </a:p>
        </p:txBody>
      </p:sp>
      <p:pic>
        <p:nvPicPr>
          <p:cNvPr id="4" name="Content Placeholder 3" descr="Screen Shot 2017-06-01 at 2.30.25 PM.png"/>
          <p:cNvPicPr>
            <a:picLocks noGrp="1" noChangeAspect="1"/>
          </p:cNvPicPr>
          <p:nvPr>
            <p:ph idx="1"/>
          </p:nvPr>
        </p:nvPicPr>
        <p:blipFill>
          <a:blip r:embed="rId2">
            <a:extLst>
              <a:ext uri="{28A0092B-C50C-407E-A947-70E740481C1C}">
                <a14:useLocalDpi xmlns:a14="http://schemas.microsoft.com/office/drawing/2010/main"/>
              </a:ext>
            </a:extLst>
          </a:blip>
          <a:srcRect l="-1770" r="-1770"/>
          <a:stretch>
            <a:fillRect/>
          </a:stretch>
        </p:blipFill>
        <p:spPr/>
      </p:pic>
    </p:spTree>
    <p:extLst>
      <p:ext uri="{BB962C8B-B14F-4D97-AF65-F5344CB8AC3E}">
        <p14:creationId xmlns:p14="http://schemas.microsoft.com/office/powerpoint/2010/main" val="17804806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Residents also produce home </a:t>
            </a:r>
          </a:p>
        </p:txBody>
      </p:sp>
      <p:sp>
        <p:nvSpPr>
          <p:cNvPr id="3" name="Content Placeholder 2"/>
          <p:cNvSpPr>
            <a:spLocks noGrp="1"/>
          </p:cNvSpPr>
          <p:nvPr>
            <p:ph sz="half" idx="1"/>
          </p:nvPr>
        </p:nvSpPr>
        <p:spPr>
          <a:xfrm>
            <a:off x="457200" y="1600201"/>
            <a:ext cx="4038600" cy="1297112"/>
          </a:xfrm>
        </p:spPr>
        <p:txBody>
          <a:bodyPr/>
          <a:lstStyle/>
          <a:p>
            <a:r>
              <a:rPr lang="en-US" dirty="0"/>
              <a:t>Renovations</a:t>
            </a:r>
          </a:p>
          <a:p>
            <a:r>
              <a:rPr lang="en-US" dirty="0"/>
              <a:t>Decorations</a:t>
            </a:r>
          </a:p>
          <a:p>
            <a:endParaRPr lang="en-US" dirty="0"/>
          </a:p>
        </p:txBody>
      </p:sp>
      <p:pic>
        <p:nvPicPr>
          <p:cNvPr id="7" name="Picture 6" descr="HDB Book.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10725" y="1343860"/>
            <a:ext cx="5440165" cy="5440165"/>
          </a:xfrm>
          <a:prstGeom prst="rect">
            <a:avLst/>
          </a:prstGeom>
        </p:spPr>
      </p:pic>
      <p:pic>
        <p:nvPicPr>
          <p:cNvPr id="5" name="Content Placeholder 4" descr="DSCN6335.jpg"/>
          <p:cNvPicPr>
            <a:picLocks noGrp="1" noChangeAspect="1"/>
          </p:cNvPicPr>
          <p:nvPr>
            <p:ph sz="half" idx="2"/>
          </p:nvPr>
        </p:nvPicPr>
        <p:blipFill>
          <a:blip r:embed="rId3" cstate="email">
            <a:extLst>
              <a:ext uri="{28A0092B-C50C-407E-A947-70E740481C1C}">
                <a14:useLocalDpi xmlns:a14="http://schemas.microsoft.com/office/drawing/2010/main"/>
              </a:ext>
            </a:extLst>
          </a:blip>
          <a:srcRect t="-24712" b="-24712"/>
          <a:stretch>
            <a:fillRect/>
          </a:stretch>
        </p:blipFill>
        <p:spPr>
          <a:xfrm>
            <a:off x="493182" y="2352268"/>
            <a:ext cx="4020547" cy="4505732"/>
          </a:xfrm>
        </p:spPr>
      </p:pic>
    </p:spTree>
    <p:extLst>
      <p:ext uri="{BB962C8B-B14F-4D97-AF65-F5344CB8AC3E}">
        <p14:creationId xmlns:p14="http://schemas.microsoft.com/office/powerpoint/2010/main" val="26641891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HDB homes</a:t>
            </a:r>
          </a:p>
        </p:txBody>
      </p:sp>
      <p:pic>
        <p:nvPicPr>
          <p:cNvPr id="4" name="Content Placeholder 3" descr="Screen Shot 2017-06-02 at 7.23.02 PM.png"/>
          <p:cNvPicPr>
            <a:picLocks noGrp="1" noChangeAspect="1"/>
          </p:cNvPicPr>
          <p:nvPr>
            <p:ph idx="1"/>
          </p:nvPr>
        </p:nvPicPr>
        <p:blipFill>
          <a:blip r:embed="rId2" cstate="email">
            <a:extLst>
              <a:ext uri="{28A0092B-C50C-407E-A947-70E740481C1C}">
                <a14:useLocalDpi xmlns:a14="http://schemas.microsoft.com/office/drawing/2010/main"/>
              </a:ext>
            </a:extLst>
          </a:blip>
          <a:srcRect t="1638" b="1638"/>
          <a:stretch>
            <a:fillRect/>
          </a:stretch>
        </p:blipFill>
        <p:spPr/>
      </p:pic>
    </p:spTree>
    <p:extLst>
      <p:ext uri="{BB962C8B-B14F-4D97-AF65-F5344CB8AC3E}">
        <p14:creationId xmlns:p14="http://schemas.microsoft.com/office/powerpoint/2010/main" val="17240465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cluttered HDB.jpg"/>
          <p:cNvPicPr>
            <a:picLocks noGrp="1" noChangeAspect="1"/>
          </p:cNvPicPr>
          <p:nvPr>
            <p:ph idx="1"/>
          </p:nvPr>
        </p:nvPicPr>
        <p:blipFill>
          <a:blip r:embed="rId2" cstate="email">
            <a:extLst>
              <a:ext uri="{28A0092B-C50C-407E-A947-70E740481C1C}">
                <a14:useLocalDpi xmlns:a14="http://schemas.microsoft.com/office/drawing/2010/main"/>
              </a:ext>
            </a:extLst>
          </a:blip>
          <a:srcRect l="-40915" r="-40915"/>
          <a:stretch>
            <a:fillRect/>
          </a:stretch>
        </p:blipFill>
        <p:spPr>
          <a:xfrm>
            <a:off x="-1389874" y="197263"/>
            <a:ext cx="11901468" cy="6545349"/>
          </a:xfrm>
        </p:spPr>
      </p:pic>
    </p:spTree>
    <p:extLst>
      <p:ext uri="{BB962C8B-B14F-4D97-AF65-F5344CB8AC3E}">
        <p14:creationId xmlns:p14="http://schemas.microsoft.com/office/powerpoint/2010/main" val="42325902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6-02 at 7.21.30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98600" y="0"/>
            <a:ext cx="6126480" cy="6858000"/>
          </a:xfrm>
          <a:prstGeom prst="rect">
            <a:avLst/>
          </a:prstGeom>
        </p:spPr>
      </p:pic>
    </p:spTree>
    <p:extLst>
      <p:ext uri="{BB962C8B-B14F-4D97-AF65-F5344CB8AC3E}">
        <p14:creationId xmlns:p14="http://schemas.microsoft.com/office/powerpoint/2010/main" val="18106291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Residents also produce home </a:t>
            </a:r>
          </a:p>
        </p:txBody>
      </p:sp>
      <p:sp>
        <p:nvSpPr>
          <p:cNvPr id="3" name="Content Placeholder 2"/>
          <p:cNvSpPr>
            <a:spLocks noGrp="1"/>
          </p:cNvSpPr>
          <p:nvPr>
            <p:ph idx="1"/>
          </p:nvPr>
        </p:nvSpPr>
        <p:spPr/>
        <p:txBody>
          <a:bodyPr/>
          <a:lstStyle/>
          <a:p>
            <a:r>
              <a:rPr lang="en-US" dirty="0"/>
              <a:t>Renovations</a:t>
            </a:r>
          </a:p>
          <a:p>
            <a:r>
              <a:rPr lang="en-US" dirty="0"/>
              <a:t>Decorations</a:t>
            </a:r>
          </a:p>
          <a:p>
            <a:r>
              <a:rPr lang="en-US" dirty="0"/>
              <a:t>Everyday movement through space</a:t>
            </a:r>
          </a:p>
          <a:p>
            <a:r>
              <a:rPr lang="en-US" dirty="0"/>
              <a:t>Interactions with family, friends</a:t>
            </a:r>
          </a:p>
          <a:p>
            <a:r>
              <a:rPr lang="en-US" dirty="0"/>
              <a:t>Interactions with representatives of the state</a:t>
            </a:r>
          </a:p>
          <a:p>
            <a:endParaRPr lang="en-US" dirty="0"/>
          </a:p>
        </p:txBody>
      </p:sp>
    </p:spTree>
    <p:extLst>
      <p:ext uri="{BB962C8B-B14F-4D97-AF65-F5344CB8AC3E}">
        <p14:creationId xmlns:p14="http://schemas.microsoft.com/office/powerpoint/2010/main" val="2311777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void decks</a:t>
            </a:r>
          </a:p>
        </p:txBody>
      </p:sp>
      <p:pic>
        <p:nvPicPr>
          <p:cNvPr id="6" name="Content Placeholder 5" descr="void1.jpg"/>
          <p:cNvPicPr>
            <a:picLocks noGrp="1" noChangeAspect="1"/>
          </p:cNvPicPr>
          <p:nvPr>
            <p:ph sz="half" idx="1"/>
          </p:nvPr>
        </p:nvPicPr>
        <p:blipFill>
          <a:blip r:embed="rId2">
            <a:extLst>
              <a:ext uri="{28A0092B-C50C-407E-A947-70E740481C1C}">
                <a14:useLocalDpi xmlns:a14="http://schemas.microsoft.com/office/drawing/2010/main"/>
              </a:ext>
            </a:extLst>
          </a:blip>
          <a:srcRect t="-24484" b="-24484"/>
          <a:stretch>
            <a:fillRect/>
          </a:stretch>
        </p:blipFill>
        <p:spPr/>
      </p:pic>
      <p:pic>
        <p:nvPicPr>
          <p:cNvPr id="7" name="Content Placeholder 6" descr="void2.jpg"/>
          <p:cNvPicPr>
            <a:picLocks noGrp="1" noChangeAspect="1"/>
          </p:cNvPicPr>
          <p:nvPr>
            <p:ph sz="half" idx="2"/>
          </p:nvPr>
        </p:nvPicPr>
        <p:blipFill>
          <a:blip r:embed="rId3">
            <a:extLst>
              <a:ext uri="{28A0092B-C50C-407E-A947-70E740481C1C}">
                <a14:useLocalDpi xmlns:a14="http://schemas.microsoft.com/office/drawing/2010/main"/>
              </a:ext>
            </a:extLst>
          </a:blip>
          <a:srcRect l="-9976" r="-9976"/>
          <a:stretch>
            <a:fillRect/>
          </a:stretch>
        </p:blipFill>
        <p:spPr/>
      </p:pic>
    </p:spTree>
    <p:extLst>
      <p:ext uri="{BB962C8B-B14F-4D97-AF65-F5344CB8AC3E}">
        <p14:creationId xmlns:p14="http://schemas.microsoft.com/office/powerpoint/2010/main" val="5650039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Use of void decks</a:t>
            </a:r>
          </a:p>
        </p:txBody>
      </p:sp>
      <p:pic>
        <p:nvPicPr>
          <p:cNvPr id="7" name="Content Placeholder 6" descr="birds void.jpg"/>
          <p:cNvPicPr>
            <a:picLocks noGrp="1" noChangeAspect="1"/>
          </p:cNvPicPr>
          <p:nvPr>
            <p:ph idx="1"/>
          </p:nvPr>
        </p:nvPicPr>
        <p:blipFill>
          <a:blip r:embed="rId2" cstate="email">
            <a:extLst>
              <a:ext uri="{28A0092B-C50C-407E-A947-70E740481C1C}">
                <a14:useLocalDpi xmlns:a14="http://schemas.microsoft.com/office/drawing/2010/main"/>
              </a:ext>
            </a:extLst>
          </a:blip>
          <a:srcRect l="-3767" r="-3767"/>
          <a:stretch>
            <a:fillRect/>
          </a:stretch>
        </p:blipFill>
        <p:spPr/>
      </p:pic>
    </p:spTree>
    <p:extLst>
      <p:ext uri="{BB962C8B-B14F-4D97-AF65-F5344CB8AC3E}">
        <p14:creationId xmlns:p14="http://schemas.microsoft.com/office/powerpoint/2010/main" val="1196360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Use of corridors</a:t>
            </a:r>
          </a:p>
        </p:txBody>
      </p:sp>
      <p:pic>
        <p:nvPicPr>
          <p:cNvPr id="3" name="Content Placeholder 2" descr="void 2.jpg"/>
          <p:cNvPicPr>
            <a:picLocks noGrp="1" noChangeAspect="1"/>
          </p:cNvPicPr>
          <p:nvPr>
            <p:ph idx="1"/>
          </p:nvPr>
        </p:nvPicPr>
        <p:blipFill>
          <a:blip r:embed="rId2">
            <a:extLst>
              <a:ext uri="{28A0092B-C50C-407E-A947-70E740481C1C}">
                <a14:useLocalDpi xmlns:a14="http://schemas.microsoft.com/office/drawing/2010/main"/>
              </a:ext>
            </a:extLst>
          </a:blip>
          <a:srcRect l="-18114" r="-18114"/>
          <a:stretch>
            <a:fillRect/>
          </a:stretch>
        </p:blipFill>
        <p:spPr/>
      </p:pic>
    </p:spTree>
    <p:extLst>
      <p:ext uri="{BB962C8B-B14F-4D97-AF65-F5344CB8AC3E}">
        <p14:creationId xmlns:p14="http://schemas.microsoft.com/office/powerpoint/2010/main" val="22915819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Discussion</a:t>
            </a:r>
          </a:p>
        </p:txBody>
      </p:sp>
      <p:sp>
        <p:nvSpPr>
          <p:cNvPr id="6" name="Content Placeholder 5"/>
          <p:cNvSpPr>
            <a:spLocks noGrp="1"/>
          </p:cNvSpPr>
          <p:nvPr>
            <p:ph idx="1"/>
          </p:nvPr>
        </p:nvSpPr>
        <p:spPr/>
        <p:txBody>
          <a:bodyPr/>
          <a:lstStyle/>
          <a:p>
            <a:r>
              <a:rPr lang="en-US" dirty="0"/>
              <a:t>What APHG units relate to this example of the production of home? </a:t>
            </a:r>
          </a:p>
          <a:p>
            <a:r>
              <a:rPr lang="en-US" dirty="0"/>
              <a:t>Cultural patterns and processes</a:t>
            </a:r>
          </a:p>
          <a:p>
            <a:r>
              <a:rPr lang="en-US" dirty="0"/>
              <a:t>Cities and urban land use</a:t>
            </a:r>
          </a:p>
          <a:p>
            <a:endParaRPr lang="en-US" dirty="0"/>
          </a:p>
          <a:p>
            <a:endParaRPr lang="en-US" dirty="0"/>
          </a:p>
          <a:p>
            <a:endParaRPr lang="en-US" dirty="0"/>
          </a:p>
        </p:txBody>
      </p:sp>
    </p:spTree>
    <p:extLst>
      <p:ext uri="{BB962C8B-B14F-4D97-AF65-F5344CB8AC3E}">
        <p14:creationId xmlns:p14="http://schemas.microsoft.com/office/powerpoint/2010/main" val="380971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457200" y="1600200"/>
            <a:ext cx="8229600" cy="5105400"/>
          </a:xfrm>
        </p:spPr>
        <p:txBody>
          <a:bodyPr>
            <a:normAutofit lnSpcReduction="10000"/>
          </a:bodyPr>
          <a:lstStyle/>
          <a:p>
            <a:r>
              <a:rPr lang="en-US" dirty="0"/>
              <a:t>The state actively produces home by constructing residences, as well as by constructing a narrative of the HDB flat as a source of national pride, evidence of government efficacy, and a space where “Asian values” are respected and continued</a:t>
            </a:r>
          </a:p>
          <a:p>
            <a:r>
              <a:rPr lang="en-US" dirty="0"/>
              <a:t>Residents actively produce home through their everyday use of the space, as well as their individualization of flats to reflect their cultural heritage and/or unique, modern cosmopolitan identities</a:t>
            </a:r>
          </a:p>
        </p:txBody>
      </p:sp>
    </p:spTree>
    <p:extLst>
      <p:ext uri="{BB962C8B-B14F-4D97-AF65-F5344CB8AC3E}">
        <p14:creationId xmlns:p14="http://schemas.microsoft.com/office/powerpoint/2010/main" val="26332229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Teaching the Production of Home</a:t>
            </a:r>
          </a:p>
        </p:txBody>
      </p:sp>
      <p:sp>
        <p:nvSpPr>
          <p:cNvPr id="3" name="Content Placeholder 2"/>
          <p:cNvSpPr>
            <a:spLocks noGrp="1"/>
          </p:cNvSpPr>
          <p:nvPr>
            <p:ph idx="1"/>
          </p:nvPr>
        </p:nvSpPr>
        <p:spPr>
          <a:xfrm>
            <a:off x="457200" y="1600200"/>
            <a:ext cx="8229600" cy="5139267"/>
          </a:xfrm>
        </p:spPr>
        <p:txBody>
          <a:bodyPr>
            <a:normAutofit fontScale="92500" lnSpcReduction="20000"/>
          </a:bodyPr>
          <a:lstStyle/>
          <a:p>
            <a:r>
              <a:rPr lang="en-US" dirty="0"/>
              <a:t>“Home” - Level 1000 course, enrolment 100</a:t>
            </a:r>
          </a:p>
          <a:p>
            <a:r>
              <a:rPr lang="en-US" dirty="0"/>
              <a:t>From the syllabus: </a:t>
            </a:r>
            <a:r>
              <a:rPr lang="en-SG" dirty="0"/>
              <a:t>This module explores the political, social, economic, and cultural aspects of home.</a:t>
            </a:r>
          </a:p>
          <a:p>
            <a:r>
              <a:rPr lang="en-SG" dirty="0"/>
              <a:t> Major topics include: sense of place, home technologies and design, gender and housework, home and travel, globalization, nationalism, homelessness, and exile. </a:t>
            </a:r>
          </a:p>
          <a:p>
            <a:r>
              <a:rPr lang="en-SG" dirty="0"/>
              <a:t>You will complete the module with a new appreciation for the complexity of the places – house, neighborhood, nation, planet – you call home. </a:t>
            </a:r>
            <a:endParaRPr lang="en-US" dirty="0"/>
          </a:p>
        </p:txBody>
      </p:sp>
    </p:spTree>
    <p:extLst>
      <p:ext uri="{BB962C8B-B14F-4D97-AF65-F5344CB8AC3E}">
        <p14:creationId xmlns:p14="http://schemas.microsoft.com/office/powerpoint/2010/main" val="250193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dirty="0"/>
              <a:t>1. Home in an object (individual) </a:t>
            </a:r>
            <a:endParaRPr lang="en-US" dirty="0"/>
          </a:p>
        </p:txBody>
      </p:sp>
      <p:sp>
        <p:nvSpPr>
          <p:cNvPr id="3" name="Content Placeholder 2"/>
          <p:cNvSpPr>
            <a:spLocks noGrp="1"/>
          </p:cNvSpPr>
          <p:nvPr>
            <p:ph idx="1"/>
          </p:nvPr>
        </p:nvSpPr>
        <p:spPr/>
        <p:txBody>
          <a:bodyPr>
            <a:normAutofit fontScale="85000" lnSpcReduction="10000"/>
          </a:bodyPr>
          <a:lstStyle/>
          <a:p>
            <a:pPr lvl="0"/>
            <a:r>
              <a:rPr lang="en-SG" dirty="0"/>
              <a:t>In the spirit of BBC’s “A History of the World in 100 Objects,” identify an object you identify with “home.” This can be something nostalgic (a photograph, a childhood toy) or everyday (a coffee cup, the front gate of your house). The more personal, the better. </a:t>
            </a:r>
          </a:p>
          <a:p>
            <a:pPr lvl="0"/>
            <a:r>
              <a:rPr lang="en-SG" dirty="0"/>
              <a:t>Write an essay (600 words, excluding references) that tells the history of the object (interview family members or neighbors if necessary) and explains why it signifies home for you. Incorporate ideas from the module, as well as one or more images of the object. </a:t>
            </a:r>
          </a:p>
          <a:p>
            <a:endParaRPr lang="en-US" dirty="0"/>
          </a:p>
        </p:txBody>
      </p:sp>
    </p:spTree>
    <p:extLst>
      <p:ext uri="{BB962C8B-B14F-4D97-AF65-F5344CB8AC3E}">
        <p14:creationId xmlns:p14="http://schemas.microsoft.com/office/powerpoint/2010/main" val="242231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a:r>
            <a:r>
              <a:rPr lang="en-US" dirty="0" err="1"/>
              <a:t>Zam</a:t>
            </a:r>
            <a:r>
              <a:rPr lang="en-US" dirty="0"/>
              <a:t> chia” (sewing machine) </a:t>
            </a:r>
            <a:br>
              <a:rPr lang="en-US" dirty="0"/>
            </a:br>
            <a:r>
              <a:rPr lang="en-US" dirty="0"/>
              <a:t>by Tan-Min</a:t>
            </a:r>
          </a:p>
        </p:txBody>
      </p:sp>
      <p:sp>
        <p:nvSpPr>
          <p:cNvPr id="3" name="Content Placeholder 2"/>
          <p:cNvSpPr>
            <a:spLocks noGrp="1"/>
          </p:cNvSpPr>
          <p:nvPr>
            <p:ph sz="half" idx="1"/>
          </p:nvPr>
        </p:nvSpPr>
        <p:spPr/>
        <p:txBody>
          <a:bodyPr>
            <a:normAutofit fontScale="85000" lnSpcReduction="20000"/>
          </a:bodyPr>
          <a:lstStyle/>
          <a:p>
            <a:r>
              <a:rPr lang="en-US" dirty="0"/>
              <a:t>“The </a:t>
            </a:r>
            <a:r>
              <a:rPr lang="en-US" i="1" dirty="0" err="1"/>
              <a:t>zam</a:t>
            </a:r>
            <a:r>
              <a:rPr lang="en-US" i="1" dirty="0"/>
              <a:t> chia</a:t>
            </a:r>
            <a:r>
              <a:rPr lang="en-US" dirty="0"/>
              <a:t> is not only viewed as evoking notions of home, but even more so, the very materiality of it </a:t>
            </a:r>
            <a:r>
              <a:rPr lang="en-US" i="1" dirty="0"/>
              <a:t>is</a:t>
            </a:r>
            <a:r>
              <a:rPr lang="en-US" dirty="0"/>
              <a:t> taken to be home in and of itself. This is evinced through a discourse of nostalgia and a reconstruction of Heidegger’s “hearth as home” (1996) to “</a:t>
            </a:r>
            <a:r>
              <a:rPr lang="en-US" i="1" dirty="0" err="1"/>
              <a:t>zam</a:t>
            </a:r>
            <a:r>
              <a:rPr lang="en-US" i="1" dirty="0"/>
              <a:t> chia</a:t>
            </a:r>
            <a:r>
              <a:rPr lang="en-US" dirty="0"/>
              <a:t> as home” and thus, anchoring the deeply intimate social relations.”</a:t>
            </a:r>
          </a:p>
        </p:txBody>
      </p:sp>
      <p:pic>
        <p:nvPicPr>
          <p:cNvPr id="5" name="Content Placeholder 4" descr="sewing.jpg"/>
          <p:cNvPicPr>
            <a:picLocks noGrp="1" noChangeAspect="1"/>
          </p:cNvPicPr>
          <p:nvPr>
            <p:ph sz="half" idx="2"/>
          </p:nvPr>
        </p:nvPicPr>
        <p:blipFill>
          <a:blip r:embed="rId2">
            <a:extLst>
              <a:ext uri="{28A0092B-C50C-407E-A947-70E740481C1C}">
                <a14:useLocalDpi xmlns:a14="http://schemas.microsoft.com/office/drawing/2010/main"/>
              </a:ext>
            </a:extLst>
          </a:blip>
          <a:srcRect t="-24712" b="-24712"/>
          <a:stretch>
            <a:fillRect/>
          </a:stretch>
        </p:blipFill>
        <p:spPr>
          <a:xfrm>
            <a:off x="4648199" y="1303726"/>
            <a:ext cx="4303149" cy="4822437"/>
          </a:xfrm>
        </p:spPr>
      </p:pic>
    </p:spTree>
    <p:extLst>
      <p:ext uri="{BB962C8B-B14F-4D97-AF65-F5344CB8AC3E}">
        <p14:creationId xmlns:p14="http://schemas.microsoft.com/office/powerpoint/2010/main" val="28966756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a:r>
            <a:r>
              <a:rPr lang="en-US" dirty="0" err="1"/>
              <a:t>Zam</a:t>
            </a:r>
            <a:r>
              <a:rPr lang="en-US" dirty="0"/>
              <a:t> chia” (sewing machine) </a:t>
            </a:r>
            <a:br>
              <a:rPr lang="en-US" dirty="0"/>
            </a:br>
            <a:r>
              <a:rPr lang="en-US" dirty="0"/>
              <a:t>by Tan-Min</a:t>
            </a:r>
          </a:p>
        </p:txBody>
      </p:sp>
      <p:sp>
        <p:nvSpPr>
          <p:cNvPr id="3" name="Content Placeholder 2"/>
          <p:cNvSpPr>
            <a:spLocks noGrp="1"/>
          </p:cNvSpPr>
          <p:nvPr>
            <p:ph sz="half" idx="1"/>
          </p:nvPr>
        </p:nvSpPr>
        <p:spPr>
          <a:xfrm>
            <a:off x="457200" y="1600200"/>
            <a:ext cx="4659618" cy="5427324"/>
          </a:xfrm>
        </p:spPr>
        <p:txBody>
          <a:bodyPr>
            <a:normAutofit fontScale="85000" lnSpcReduction="20000"/>
          </a:bodyPr>
          <a:lstStyle/>
          <a:p>
            <a:r>
              <a:rPr lang="en-US" dirty="0"/>
              <a:t>“One of my fondest childhood memories was playing with my toys beside </a:t>
            </a:r>
            <a:r>
              <a:rPr lang="en-US" i="1" dirty="0"/>
              <a:t>Ah Ma</a:t>
            </a:r>
            <a:r>
              <a:rPr lang="en-US" dirty="0"/>
              <a:t> (grandma), listening to the electric motor as she sewed all day. The sound has always been a reminder of </a:t>
            </a:r>
            <a:r>
              <a:rPr lang="en-US" i="1" dirty="0"/>
              <a:t>Ah Ma</a:t>
            </a:r>
            <a:r>
              <a:rPr lang="en-US" dirty="0"/>
              <a:t>’s presence and her immense love and affection. Today, her fingers are not as nimble and her eyesight has deteriorated, resulting in a break from her sewing. Each time I return home, the absence of the mechanical drone jolts me into a sense of unfamiliarity and discomfort where home does not seem like </a:t>
            </a:r>
            <a:r>
              <a:rPr lang="en-US" i="1" dirty="0"/>
              <a:t>home</a:t>
            </a:r>
            <a:r>
              <a:rPr lang="en-US" dirty="0"/>
              <a:t> anymore.”</a:t>
            </a:r>
          </a:p>
        </p:txBody>
      </p:sp>
      <p:pic>
        <p:nvPicPr>
          <p:cNvPr id="5" name="Content Placeholder 4" descr="Tan.pdf"/>
          <p:cNvPicPr>
            <a:picLocks noGrp="1" noChangeAspect="1"/>
          </p:cNvPicPr>
          <p:nvPr>
            <p:ph sz="half" idx="2"/>
          </p:nvPr>
        </p:nvPicPr>
        <p:blipFill>
          <a:blip r:embed="rId2">
            <a:extLst>
              <a:ext uri="{28A0092B-C50C-407E-A947-70E740481C1C}">
                <a14:useLocalDpi xmlns:a14="http://schemas.microsoft.com/office/drawing/2010/main"/>
              </a:ext>
            </a:extLst>
          </a:blip>
          <a:srcRect l="-9685" r="-9685"/>
          <a:stretch>
            <a:fillRect/>
          </a:stretch>
        </p:blipFill>
        <p:spPr>
          <a:xfrm>
            <a:off x="4968780" y="1600200"/>
            <a:ext cx="4038600" cy="4525963"/>
          </a:xfrm>
        </p:spPr>
      </p:pic>
    </p:spTree>
    <p:extLst>
      <p:ext uri="{BB962C8B-B14F-4D97-AF65-F5344CB8AC3E}">
        <p14:creationId xmlns:p14="http://schemas.microsoft.com/office/powerpoint/2010/main" val="800125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dirty="0"/>
              <a:t>2. Home Fieldtrip (group)</a:t>
            </a:r>
            <a:endParaRPr lang="en-US" dirty="0"/>
          </a:p>
        </p:txBody>
      </p:sp>
      <p:sp>
        <p:nvSpPr>
          <p:cNvPr id="3" name="Content Placeholder 2"/>
          <p:cNvSpPr>
            <a:spLocks noGrp="1"/>
          </p:cNvSpPr>
          <p:nvPr>
            <p:ph idx="1"/>
          </p:nvPr>
        </p:nvSpPr>
        <p:spPr/>
        <p:txBody>
          <a:bodyPr>
            <a:normAutofit fontScale="92500" lnSpcReduction="10000"/>
          </a:bodyPr>
          <a:lstStyle/>
          <a:p>
            <a:r>
              <a:rPr lang="en-US" dirty="0"/>
              <a:t>Visit a display condo, community </a:t>
            </a:r>
            <a:r>
              <a:rPr lang="en-US" dirty="0" err="1"/>
              <a:t>centre</a:t>
            </a:r>
            <a:r>
              <a:rPr lang="en-US" dirty="0"/>
              <a:t>/club, clan association, heritage </a:t>
            </a:r>
            <a:r>
              <a:rPr lang="en-US" dirty="0" err="1"/>
              <a:t>centre</a:t>
            </a:r>
            <a:r>
              <a:rPr lang="en-US" dirty="0"/>
              <a:t>, IKEA, or other site </a:t>
            </a:r>
            <a:r>
              <a:rPr lang="en-US" u="sng" dirty="0"/>
              <a:t>selling</a:t>
            </a:r>
            <a:r>
              <a:rPr lang="en-US" dirty="0"/>
              <a:t> or </a:t>
            </a:r>
            <a:r>
              <a:rPr lang="en-US" u="sng" dirty="0"/>
              <a:t>promoting</a:t>
            </a:r>
            <a:r>
              <a:rPr lang="en-US" dirty="0"/>
              <a:t> (literally or figuratively) the idea of “home.” </a:t>
            </a:r>
          </a:p>
          <a:p>
            <a:r>
              <a:rPr lang="en-US" dirty="0"/>
              <a:t>Your task is to see how home is presented in this space and to reflect on how that idea of home relates to the different theories we have discussed in lectures and/or readings. </a:t>
            </a:r>
          </a:p>
          <a:p>
            <a:r>
              <a:rPr lang="en-US" dirty="0"/>
              <a:t>10-minute presentation + 1000-word paper (podcast option)</a:t>
            </a:r>
          </a:p>
        </p:txBody>
      </p:sp>
    </p:spTree>
    <p:extLst>
      <p:ext uri="{BB962C8B-B14F-4D97-AF65-F5344CB8AC3E}">
        <p14:creationId xmlns:p14="http://schemas.microsoft.com/office/powerpoint/2010/main" val="200782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“HDB: an ideological tool,” </a:t>
            </a:r>
            <a:r>
              <a:rPr lang="en-US" sz="3300" dirty="0"/>
              <a:t>by Reno Ho, Tang </a:t>
            </a:r>
            <a:r>
              <a:rPr lang="en-US" sz="3300" dirty="0" err="1"/>
              <a:t>Hui</a:t>
            </a:r>
            <a:r>
              <a:rPr lang="en-US" sz="3300" dirty="0"/>
              <a:t> Jun, Ryan </a:t>
            </a:r>
            <a:r>
              <a:rPr lang="en-US" sz="3300" dirty="0" err="1"/>
              <a:t>Ang</a:t>
            </a:r>
            <a:endParaRPr lang="en-US" sz="3300" dirty="0"/>
          </a:p>
        </p:txBody>
      </p:sp>
      <p:sp>
        <p:nvSpPr>
          <p:cNvPr id="2" name="Content Placeholder 1"/>
          <p:cNvSpPr>
            <a:spLocks noGrp="1"/>
          </p:cNvSpPr>
          <p:nvPr>
            <p:ph idx="1"/>
          </p:nvPr>
        </p:nvSpPr>
        <p:spPr>
          <a:xfrm>
            <a:off x="457200" y="1464581"/>
            <a:ext cx="8229600" cy="5661574"/>
          </a:xfrm>
        </p:spPr>
        <p:txBody>
          <a:bodyPr>
            <a:normAutofit fontScale="77500" lnSpcReduction="20000"/>
          </a:bodyPr>
          <a:lstStyle/>
          <a:p>
            <a:r>
              <a:rPr lang="en-US" dirty="0"/>
              <a:t>“We argue that public housing is one of the mechanisms through which the state builds and reinforces ideological hegemony. Through monopoly on the provision of public housing, the state has the power to influence private lives and to promote specific ideas and values as natural and commonsensical. The state does this via its representation of </a:t>
            </a:r>
            <a:r>
              <a:rPr lang="en-US" i="1" dirty="0"/>
              <a:t>HDB as home</a:t>
            </a:r>
            <a:r>
              <a:rPr lang="en-US" dirty="0"/>
              <a:t>. </a:t>
            </a:r>
          </a:p>
          <a:p>
            <a:r>
              <a:rPr lang="en-US" dirty="0"/>
              <a:t>Blunt and Dowling (2006, p.29) urge for analyses of homes to go beyond the house, into larger scales such as the </a:t>
            </a:r>
            <a:r>
              <a:rPr lang="en-US" dirty="0" err="1"/>
              <a:t>neighbourhood</a:t>
            </a:r>
            <a:r>
              <a:rPr lang="en-US" dirty="0"/>
              <a:t>, and the nation. They posit that homemaking processes occur simultaneously at multiple scales with each scale overlapping and being constituted in one another. Borrowing their multi-scalar framework, we illustrate how the state’s representation of HDB as home is enacted among multiple scales, namely the home as residence, the home as community, and lastly the home as the nation.”</a:t>
            </a:r>
          </a:p>
        </p:txBody>
      </p:sp>
      <p:pic>
        <p:nvPicPr>
          <p:cNvPr id="5" name="Home Podcast .wav (AAC audio).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1767" y="1011238"/>
            <a:ext cx="812800" cy="812800"/>
          </a:xfrm>
          <a:prstGeom prst="rect">
            <a:avLst/>
          </a:prstGeom>
        </p:spPr>
      </p:pic>
    </p:spTree>
    <p:extLst>
      <p:ext uri="{BB962C8B-B14F-4D97-AF65-F5344CB8AC3E}">
        <p14:creationId xmlns:p14="http://schemas.microsoft.com/office/powerpoint/2010/main" val="90964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746002" fill="hold"/>
                                        <p:tgtEl>
                                          <p:spTgt spid="5"/>
                                        </p:tgtEl>
                                      </p:cBhvr>
                                    </p:cmd>
                                  </p:childTnLst>
                                </p:cTn>
                              </p:par>
                            </p:childTnLst>
                          </p:cTn>
                        </p:par>
                      </p:childTnLst>
                    </p:cTn>
                  </p:par>
                </p:childTnLst>
              </p:cTn>
              <p:nextCondLst>
                <p:cond evt="onClick" delay="0">
                  <p:tgtEl>
                    <p:spTgt spid="5"/>
                  </p:tgtEl>
                </p:cond>
              </p:nextCondLst>
            </p:seq>
            <p:audio>
              <p:cMediaNode vol="80000">
                <p:cTn id="16" fill="hold" display="0">
                  <p:stCondLst>
                    <p:cond delay="indefinite"/>
                  </p:stCondLst>
                  <p:endCondLst>
                    <p:cond evt="onStopAudio" delay="0">
                      <p:tgtEl>
                        <p:sldTgt/>
                      </p:tgtEl>
                    </p:cond>
                  </p:endCondLst>
                </p:cTn>
                <p:tgtEl>
                  <p:spTgt spid="5"/>
                </p:tgtEl>
              </p:cMediaNode>
            </p:audio>
          </p:childTnLst>
        </p:cTn>
      </p:par>
    </p:tnLst>
    <p:bldLst>
      <p:bldP spid="2"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 Production of home</a:t>
            </a:r>
          </a:p>
        </p:txBody>
      </p:sp>
      <p:sp>
        <p:nvSpPr>
          <p:cNvPr id="3" name="Content Placeholder 2"/>
          <p:cNvSpPr>
            <a:spLocks noGrp="1"/>
          </p:cNvSpPr>
          <p:nvPr>
            <p:ph idx="1"/>
          </p:nvPr>
        </p:nvSpPr>
        <p:spPr/>
        <p:txBody>
          <a:bodyPr>
            <a:normAutofit fontScale="92500" lnSpcReduction="10000"/>
          </a:bodyPr>
          <a:lstStyle/>
          <a:p>
            <a:r>
              <a:rPr lang="en-US" dirty="0"/>
              <a:t>Home provides comfort, belonging, and identity</a:t>
            </a:r>
          </a:p>
          <a:p>
            <a:r>
              <a:rPr lang="en-US" dirty="0"/>
              <a:t>Home is always </a:t>
            </a:r>
            <a:r>
              <a:rPr lang="en-US" i="1" dirty="0"/>
              <a:t>in process </a:t>
            </a:r>
            <a:r>
              <a:rPr lang="en-US" dirty="0"/>
              <a:t>(never static), always being made and re-made, at multiple scales. </a:t>
            </a:r>
          </a:p>
          <a:p>
            <a:r>
              <a:rPr lang="en-US" dirty="0"/>
              <a:t>Home requires ongoing maintenance (both physical and emotional), or “production,” by individuals and institutions across geographic scales: residence, neighborhood, city, nation, planet</a:t>
            </a:r>
          </a:p>
          <a:p>
            <a:r>
              <a:rPr lang="en-US" dirty="0"/>
              <a:t>Students can grasp these connections and reflect on how home is produced in their own lives</a:t>
            </a:r>
          </a:p>
          <a:p>
            <a:endParaRPr lang="en-US" dirty="0"/>
          </a:p>
        </p:txBody>
      </p:sp>
    </p:spTree>
    <p:extLst>
      <p:ext uri="{BB962C8B-B14F-4D97-AF65-F5344CB8AC3E}">
        <p14:creationId xmlns:p14="http://schemas.microsoft.com/office/powerpoint/2010/main" val="153771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55000" lnSpcReduction="20000"/>
          </a:bodyPr>
          <a:lstStyle/>
          <a:p>
            <a:pPr marL="0" indent="0">
              <a:buNone/>
            </a:pPr>
            <a:r>
              <a:rPr lang="en-US" dirty="0"/>
              <a:t>Anderson, B. 1991. </a:t>
            </a:r>
            <a:r>
              <a:rPr lang="en-US" i="1" dirty="0"/>
              <a:t>Imagined communities: reflections on the origin and spread of nationalism</a:t>
            </a:r>
            <a:r>
              <a:rPr lang="en-US" dirty="0"/>
              <a:t>.</a:t>
            </a:r>
            <a:r>
              <a:rPr lang="en-US" i="1" dirty="0"/>
              <a:t> </a:t>
            </a:r>
            <a:r>
              <a:rPr lang="en-US" dirty="0"/>
              <a:t>London; New York: Verso.</a:t>
            </a:r>
            <a:endParaRPr lang="en-SG" dirty="0"/>
          </a:p>
          <a:p>
            <a:pPr marL="0" indent="0">
              <a:buNone/>
            </a:pPr>
            <a:r>
              <a:rPr lang="en-US" dirty="0" err="1"/>
              <a:t>Bachelard</a:t>
            </a:r>
            <a:r>
              <a:rPr lang="en-US" dirty="0"/>
              <a:t>, G. 1964. </a:t>
            </a:r>
            <a:r>
              <a:rPr lang="en-US" i="1" dirty="0"/>
              <a:t>The poetics of space</a:t>
            </a:r>
            <a:r>
              <a:rPr lang="en-US" dirty="0"/>
              <a:t>.</a:t>
            </a:r>
            <a:r>
              <a:rPr lang="en-US" i="1" dirty="0"/>
              <a:t> </a:t>
            </a:r>
            <a:r>
              <a:rPr lang="en-US" dirty="0"/>
              <a:t>New York,: Orion Press.</a:t>
            </a:r>
            <a:endParaRPr lang="en-SG" dirty="0"/>
          </a:p>
          <a:p>
            <a:pPr marL="0" indent="0">
              <a:buNone/>
            </a:pPr>
            <a:r>
              <a:rPr lang="en-US" dirty="0"/>
              <a:t>Blunt, A. &amp; R. M. Dowling. 2006. </a:t>
            </a:r>
            <a:r>
              <a:rPr lang="en-US" i="1" dirty="0"/>
              <a:t>Home</a:t>
            </a:r>
            <a:r>
              <a:rPr lang="en-US" dirty="0"/>
              <a:t>.</a:t>
            </a:r>
            <a:r>
              <a:rPr lang="en-US" i="1" dirty="0"/>
              <a:t> </a:t>
            </a:r>
            <a:r>
              <a:rPr lang="en-US" dirty="0"/>
              <a:t>New York NY: </a:t>
            </a:r>
            <a:r>
              <a:rPr lang="en-US" dirty="0" err="1"/>
              <a:t>Routledge</a:t>
            </a:r>
            <a:r>
              <a:rPr lang="en-US" dirty="0"/>
              <a:t>.</a:t>
            </a:r>
            <a:endParaRPr lang="en-SG" dirty="0"/>
          </a:p>
          <a:p>
            <a:pPr marL="0" indent="0">
              <a:buNone/>
            </a:pPr>
            <a:r>
              <a:rPr lang="en-US" dirty="0" err="1"/>
              <a:t>Chee</a:t>
            </a:r>
            <a:r>
              <a:rPr lang="en-US" dirty="0"/>
              <a:t>, L. 2017. </a:t>
            </a:r>
            <a:r>
              <a:rPr lang="en-US" dirty="0" err="1"/>
              <a:t>Unhousing</a:t>
            </a:r>
            <a:r>
              <a:rPr lang="en-US" dirty="0"/>
              <a:t> sexuality: Sexuality and singlehood in Singapore’s public housing. In </a:t>
            </a:r>
            <a:r>
              <a:rPr lang="en-US" i="1" dirty="0"/>
              <a:t>Sexualities at Home: Experience, Politics, Transgression, </a:t>
            </a:r>
            <a:r>
              <a:rPr lang="en-US" dirty="0"/>
              <a:t>eds. B. Carnell, R. </a:t>
            </a:r>
            <a:r>
              <a:rPr lang="en-US" dirty="0" err="1"/>
              <a:t>Scicliuna</a:t>
            </a:r>
            <a:r>
              <a:rPr lang="en-US" dirty="0"/>
              <a:t>, B. </a:t>
            </a:r>
            <a:r>
              <a:rPr lang="en-US" dirty="0" err="1"/>
              <a:t>Campkin</a:t>
            </a:r>
            <a:r>
              <a:rPr lang="en-US" dirty="0"/>
              <a:t> &amp; B. </a:t>
            </a:r>
            <a:r>
              <a:rPr lang="en-US" dirty="0" err="1"/>
              <a:t>Penner</a:t>
            </a:r>
            <a:r>
              <a:rPr lang="en-US" dirty="0"/>
              <a:t>, 35-51. London: Bloomsbury.</a:t>
            </a:r>
            <a:endParaRPr lang="en-SG" dirty="0"/>
          </a:p>
          <a:p>
            <a:pPr marL="0" indent="0">
              <a:buNone/>
            </a:pPr>
            <a:r>
              <a:rPr lang="en-US" dirty="0"/>
              <a:t>Chua, </a:t>
            </a:r>
            <a:r>
              <a:rPr lang="en-US" dirty="0" err="1"/>
              <a:t>Beng</a:t>
            </a:r>
            <a:r>
              <a:rPr lang="en-US" dirty="0"/>
              <a:t> </a:t>
            </a:r>
            <a:r>
              <a:rPr lang="en-US" dirty="0" err="1"/>
              <a:t>Huat</a:t>
            </a:r>
            <a:r>
              <a:rPr lang="en-US" dirty="0"/>
              <a:t>. 1995. </a:t>
            </a:r>
            <a:r>
              <a:rPr lang="en-US" i="1" dirty="0"/>
              <a:t>Communitarian ideology and democracy in Singapore</a:t>
            </a:r>
            <a:r>
              <a:rPr lang="en-US" dirty="0"/>
              <a:t>.</a:t>
            </a:r>
            <a:r>
              <a:rPr lang="en-US" i="1" dirty="0"/>
              <a:t> </a:t>
            </a:r>
            <a:r>
              <a:rPr lang="en-US" dirty="0"/>
              <a:t>London ; New York: </a:t>
            </a:r>
            <a:r>
              <a:rPr lang="en-US" dirty="0" err="1"/>
              <a:t>Routledge</a:t>
            </a:r>
            <a:r>
              <a:rPr lang="en-US" dirty="0"/>
              <a:t>.</a:t>
            </a:r>
            <a:endParaRPr lang="en-SG" dirty="0"/>
          </a:p>
          <a:p>
            <a:pPr marL="0" indent="0">
              <a:buNone/>
            </a:pPr>
            <a:r>
              <a:rPr lang="en-US" dirty="0"/>
              <a:t>hooks, b. 1990. </a:t>
            </a:r>
            <a:r>
              <a:rPr lang="en-US" i="1" dirty="0"/>
              <a:t>Yearning: race, gender, and cultural politics</a:t>
            </a:r>
            <a:r>
              <a:rPr lang="en-US" dirty="0"/>
              <a:t>.</a:t>
            </a:r>
            <a:r>
              <a:rPr lang="en-US" i="1" dirty="0"/>
              <a:t> </a:t>
            </a:r>
            <a:r>
              <a:rPr lang="en-US" dirty="0"/>
              <a:t>Boston, MA: South End Press.</a:t>
            </a:r>
            <a:endParaRPr lang="en-SG" dirty="0"/>
          </a:p>
          <a:p>
            <a:pPr marL="0" indent="0">
              <a:buNone/>
            </a:pPr>
            <a:r>
              <a:rPr lang="en-US" dirty="0" err="1"/>
              <a:t>Matanle</a:t>
            </a:r>
            <a:r>
              <a:rPr lang="en-US" dirty="0"/>
              <a:t>, P. &amp; Y. Sato (2010) Coming Soon to a City Near You! Learning to Live ‘Beyond Growth’ in Japan's Shrinking Regions. </a:t>
            </a:r>
            <a:r>
              <a:rPr lang="en-US" i="1" dirty="0"/>
              <a:t>Social Science Japan Journal,</a:t>
            </a:r>
            <a:r>
              <a:rPr lang="en-US" dirty="0"/>
              <a:t> 13</a:t>
            </a:r>
            <a:r>
              <a:rPr lang="en-US" b="1" dirty="0"/>
              <a:t>,</a:t>
            </a:r>
            <a:r>
              <a:rPr lang="en-US" dirty="0"/>
              <a:t> 187-210.</a:t>
            </a:r>
            <a:endParaRPr lang="en-SG" dirty="0"/>
          </a:p>
          <a:p>
            <a:pPr marL="0" indent="0">
              <a:buNone/>
            </a:pPr>
            <a:r>
              <a:rPr lang="en-US" dirty="0" err="1"/>
              <a:t>Selasi</a:t>
            </a:r>
            <a:r>
              <a:rPr lang="en-US" dirty="0"/>
              <a:t>, T. 2014. Don’t ask me where I’m from, ask where I’m a local. TED Talks.</a:t>
            </a:r>
            <a:endParaRPr lang="en-SG" dirty="0"/>
          </a:p>
          <a:p>
            <a:pPr marL="0" indent="0">
              <a:buNone/>
            </a:pPr>
            <a:r>
              <a:rPr lang="en-US" dirty="0"/>
              <a:t>Tuan, Y. F. (1971) Geography, phenomenology and the study of human nature. </a:t>
            </a:r>
            <a:r>
              <a:rPr lang="en-US" i="1" dirty="0"/>
              <a:t>Canadian Geographer,</a:t>
            </a:r>
            <a:r>
              <a:rPr lang="en-US" dirty="0"/>
              <a:t> 15</a:t>
            </a:r>
            <a:r>
              <a:rPr lang="en-US" b="1" dirty="0"/>
              <a:t>,</a:t>
            </a:r>
            <a:r>
              <a:rPr lang="en-US" dirty="0"/>
              <a:t> 181-92</a:t>
            </a:r>
            <a:r>
              <a:rPr lang="en-SG" dirty="0"/>
              <a:t> </a:t>
            </a:r>
            <a:endParaRPr lang="en-US" dirty="0"/>
          </a:p>
        </p:txBody>
      </p:sp>
    </p:spTree>
    <p:extLst>
      <p:ext uri="{BB962C8B-B14F-4D97-AF65-F5344CB8AC3E}">
        <p14:creationId xmlns:p14="http://schemas.microsoft.com/office/powerpoint/2010/main" val="1540269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1936</TotalTime>
  <Words>2527</Words>
  <Application>Microsoft Office PowerPoint</Application>
  <PresentationFormat>On-screen Show (4:3)</PresentationFormat>
  <Paragraphs>233</Paragraphs>
  <Slides>75</Slides>
  <Notes>3</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75</vt:i4>
      </vt:variant>
    </vt:vector>
  </HeadingPairs>
  <TitlesOfParts>
    <vt:vector size="84" baseType="lpstr">
      <vt:lpstr>MS Gothic</vt:lpstr>
      <vt:lpstr>ＭＳ Ｐゴシック</vt:lpstr>
      <vt:lpstr>Arial</vt:lpstr>
      <vt:lpstr>Calibri</vt:lpstr>
      <vt:lpstr>Goudy Old Style</vt:lpstr>
      <vt:lpstr>HG Mincho Light J;MS Mincho;HG</vt:lpstr>
      <vt:lpstr>ＭＳ Ｐ明朝</vt:lpstr>
      <vt:lpstr>StarSymbol</vt:lpstr>
      <vt:lpstr>Office Theme</vt:lpstr>
      <vt:lpstr>Geographies of Home:  producing home across scales in Japan and Singapore</vt:lpstr>
      <vt:lpstr>Outline</vt:lpstr>
      <vt:lpstr>PowerPoint Presentation</vt:lpstr>
      <vt:lpstr>PowerPoint Presentation</vt:lpstr>
      <vt:lpstr>What is Home?</vt:lpstr>
      <vt:lpstr>What is Home? </vt:lpstr>
      <vt:lpstr>What is Home?</vt:lpstr>
      <vt:lpstr>What is Home?</vt:lpstr>
      <vt:lpstr>What is Home?</vt:lpstr>
      <vt:lpstr>Questions</vt:lpstr>
      <vt:lpstr>What do they have in common?</vt:lpstr>
      <vt:lpstr>Production of home</vt:lpstr>
      <vt:lpstr>Producing home in Japan</vt:lpstr>
      <vt:lpstr>PowerPoint Presentation</vt:lpstr>
      <vt:lpstr>Common narratives about Japan</vt:lpstr>
      <vt:lpstr>Economic miracle</vt:lpstr>
      <vt:lpstr>Population debacle </vt:lpstr>
      <vt:lpstr>PowerPoint Presentation</vt:lpstr>
      <vt:lpstr>Cultural response</vt:lpstr>
      <vt:lpstr>PowerPoint Presentation</vt:lpstr>
      <vt:lpstr>PowerPoint Presentation</vt:lpstr>
      <vt:lpstr>PowerPoint Presentation</vt:lpstr>
      <vt:lpstr>PowerPoint Presentation</vt:lpstr>
      <vt:lpstr>Case of Kurokawa Onsen – mid-1980s+</vt:lpstr>
      <vt:lpstr>Producing “Japan’s hometown”</vt:lpstr>
      <vt:lpstr>Hot springs 1950s-80s</vt:lpstr>
      <vt:lpstr>Producing the inn as home away from home for guests</vt:lpstr>
      <vt:lpstr>PowerPoint Presentation</vt:lpstr>
      <vt:lpstr>Producing the inn as home away from home for guests</vt:lpstr>
      <vt:lpstr>Producing home through caring, embodied, gendered labor </vt:lpstr>
      <vt:lpstr>Today: Kurokawa’s continued success</vt:lpstr>
      <vt:lpstr>PowerPoint Presentation</vt:lpstr>
      <vt:lpstr>Discussion</vt:lpstr>
      <vt:lpstr>APHG themes</vt:lpstr>
      <vt:lpstr>Summary</vt:lpstr>
      <vt:lpstr>Producing home in Singapore</vt:lpstr>
      <vt:lpstr>PowerPoint Presentation</vt:lpstr>
      <vt:lpstr>Producing home in Singapore</vt:lpstr>
      <vt:lpstr>Home in SG?</vt:lpstr>
      <vt:lpstr>How does HDB produce home?</vt:lpstr>
      <vt:lpstr>“Town Centres”: transport hubs with retail shops (including malls)</vt:lpstr>
      <vt:lpstr>“Neighbourhoods”: housing blocks, parks and other amenities surrounding Town Centres</vt:lpstr>
      <vt:lpstr>PowerPoint Presentation</vt:lpstr>
      <vt:lpstr>HDB “homes”?</vt:lpstr>
      <vt:lpstr>How does HDB produce home?</vt:lpstr>
      <vt:lpstr>Visible reminder</vt:lpstr>
      <vt:lpstr>Case study: producing home in Pasir Ris</vt:lpstr>
      <vt:lpstr>Recent News</vt:lpstr>
      <vt:lpstr>Pasir Ris – Singapore’s hinterland</vt:lpstr>
      <vt:lpstr>Pasir Ris – Town Centre</vt:lpstr>
      <vt:lpstr>Pasir Ris – Town Centre</vt:lpstr>
      <vt:lpstr>Pasir Ris – Residential Blocks</vt:lpstr>
      <vt:lpstr>Pasir Ris – Singapore’s hinterland</vt:lpstr>
      <vt:lpstr>Pasir Ris – F&amp;B spaces</vt:lpstr>
      <vt:lpstr>Pasir Ris – Recreation Spaces</vt:lpstr>
      <vt:lpstr>Pasir Ris – Neighbourhood Parks</vt:lpstr>
      <vt:lpstr>Pasir Ris – social nodes </vt:lpstr>
      <vt:lpstr>Residents also produce home </vt:lpstr>
      <vt:lpstr>Different HDB homes</vt:lpstr>
      <vt:lpstr>PowerPoint Presentation</vt:lpstr>
      <vt:lpstr>PowerPoint Presentation</vt:lpstr>
      <vt:lpstr>Residents also produce home </vt:lpstr>
      <vt:lpstr>Use of void decks</vt:lpstr>
      <vt:lpstr>Use of void decks</vt:lpstr>
      <vt:lpstr>Use of corridors</vt:lpstr>
      <vt:lpstr>Discussion</vt:lpstr>
      <vt:lpstr>Summary</vt:lpstr>
      <vt:lpstr>Teaching the Production of Home</vt:lpstr>
      <vt:lpstr>1. Home in an object (individual) </vt:lpstr>
      <vt:lpstr>“Zam chia” (sewing machine)  by Tan-Min</vt:lpstr>
      <vt:lpstr>“Zam chia” (sewing machine)  by Tan-Min</vt:lpstr>
      <vt:lpstr>2. Home Fieldtrip (group)</vt:lpstr>
      <vt:lpstr>“HDB: an ideological tool,” by Reno Ho, Tang Hui Jun, Ryan Ang</vt:lpstr>
      <vt:lpstr>Conclusions: Production of home</vt:lpstr>
      <vt:lpstr>References</vt:lpstr>
    </vt:vector>
  </TitlesOfParts>
  <Company>National University of Singapore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“Numbers”: population problems</dc:title>
  <dc:creator>Chris McMorran</dc:creator>
  <cp:lastModifiedBy>Seth Dixon</cp:lastModifiedBy>
  <cp:revision>132</cp:revision>
  <dcterms:created xsi:type="dcterms:W3CDTF">2015-10-27T02:45:01Z</dcterms:created>
  <dcterms:modified xsi:type="dcterms:W3CDTF">2017-06-07T12:51:46Z</dcterms:modified>
</cp:coreProperties>
</file>