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303" r:id="rId2"/>
    <p:sldId id="256" r:id="rId3"/>
    <p:sldId id="257" r:id="rId4"/>
    <p:sldId id="258" r:id="rId5"/>
    <p:sldId id="271" r:id="rId6"/>
    <p:sldId id="272" r:id="rId7"/>
    <p:sldId id="273" r:id="rId8"/>
    <p:sldId id="259" r:id="rId9"/>
    <p:sldId id="260" r:id="rId10"/>
    <p:sldId id="261" r:id="rId11"/>
    <p:sldId id="305" r:id="rId12"/>
    <p:sldId id="276" r:id="rId13"/>
    <p:sldId id="275" r:id="rId14"/>
    <p:sldId id="304" r:id="rId15"/>
    <p:sldId id="268" r:id="rId16"/>
    <p:sldId id="295" r:id="rId17"/>
    <p:sldId id="262" r:id="rId18"/>
    <p:sldId id="263" r:id="rId19"/>
    <p:sldId id="264" r:id="rId20"/>
    <p:sldId id="265" r:id="rId21"/>
    <p:sldId id="266" r:id="rId22"/>
    <p:sldId id="267" r:id="rId23"/>
    <p:sldId id="269" r:id="rId24"/>
    <p:sldId id="270" r:id="rId25"/>
    <p:sldId id="279" r:id="rId26"/>
    <p:sldId id="280" r:id="rId27"/>
    <p:sldId id="281" r:id="rId28"/>
    <p:sldId id="282" r:id="rId29"/>
    <p:sldId id="283" r:id="rId30"/>
    <p:sldId id="296" r:id="rId31"/>
    <p:sldId id="300" r:id="rId32"/>
    <p:sldId id="301" r:id="rId33"/>
    <p:sldId id="284" r:id="rId34"/>
    <p:sldId id="306" r:id="rId35"/>
    <p:sldId id="307" r:id="rId36"/>
    <p:sldId id="308" r:id="rId37"/>
    <p:sldId id="312" r:id="rId38"/>
    <p:sldId id="290" r:id="rId39"/>
    <p:sldId id="294" r:id="rId40"/>
    <p:sldId id="291" r:id="rId41"/>
    <p:sldId id="310" r:id="rId42"/>
    <p:sldId id="311" r:id="rId43"/>
    <p:sldId id="289" r:id="rId44"/>
    <p:sldId id="277" r:id="rId45"/>
    <p:sldId id="278" r:id="rId46"/>
    <p:sldId id="288" r:id="rId47"/>
    <p:sldId id="309" r:id="rId48"/>
    <p:sldId id="287"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17" autoAdjust="0"/>
    <p:restoredTop sz="94660"/>
  </p:normalViewPr>
  <p:slideViewPr>
    <p:cSldViewPr>
      <p:cViewPr>
        <p:scale>
          <a:sx n="76" d="100"/>
          <a:sy n="76" d="100"/>
        </p:scale>
        <p:origin x="-336"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CF9A2A1-01D7-354E-960F-A3D26C09AE72}" type="datetimeFigureOut">
              <a:rPr lang="en-US" smtClean="0"/>
              <a:t>2/26/2014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D416E26-3775-4646-9662-16A2F6B2734A}" type="slidenum">
              <a:rPr lang="en-US" smtClean="0"/>
              <a:t>‹#›</a:t>
            </a:fld>
            <a:endParaRPr lang="en-US"/>
          </a:p>
        </p:txBody>
      </p:sp>
    </p:spTree>
    <p:extLst>
      <p:ext uri="{BB962C8B-B14F-4D97-AF65-F5344CB8AC3E}">
        <p14:creationId xmlns:p14="http://schemas.microsoft.com/office/powerpoint/2010/main" val="326373780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9C9EB8AA-4050-7945-928F-F4B2A0F62DD6}" type="slidenum">
              <a:rPr lang="en-US"/>
              <a:pPr eaLnBrk="1" hangingPunct="1"/>
              <a:t>1</a:t>
            </a:fld>
            <a:endParaRPr lang="en-US"/>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6386" name="Shape 76"/>
          <p:cNvSpPr>
            <a:spLocks noGrp="1" noRot="1" noChangeAspect="1" noTextEdit="1"/>
          </p:cNvSpPr>
          <p:nvPr>
            <p:ph type="sldImg" idx="2"/>
          </p:nvPr>
        </p:nvSpPr>
        <p:spPr>
          <a:noFill/>
          <a:ln>
            <a:headEnd/>
            <a:tailEnd/>
          </a:ln>
        </p:spPr>
      </p:sp>
      <p:sp>
        <p:nvSpPr>
          <p:cNvPr id="16387" name="Shape 77"/>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numCol="1" compatLnSpc="1">
            <a:prstTxWarp prst="textNoShape">
              <a:avLst/>
            </a:prstTxWarp>
          </a:bodyPr>
          <a:lstStyle/>
          <a:p>
            <a:pPr eaLnBrk="1" hangingPunct="1">
              <a:spcBef>
                <a:spcPct val="0"/>
              </a:spcBef>
            </a:pPr>
            <a:endParaRPr lang="en-US">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7410" name="Shape 82"/>
          <p:cNvSpPr>
            <a:spLocks noGrp="1" noRot="1" noChangeAspect="1" noTextEdit="1"/>
          </p:cNvSpPr>
          <p:nvPr>
            <p:ph type="sldImg" idx="2"/>
          </p:nvPr>
        </p:nvSpPr>
        <p:spPr>
          <a:noFill/>
          <a:ln>
            <a:headEnd/>
            <a:tailEnd/>
          </a:ln>
        </p:spPr>
      </p:sp>
      <p:sp>
        <p:nvSpPr>
          <p:cNvPr id="17411" name="Shape 8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numCol="1" compatLnSpc="1">
            <a:prstTxWarp prst="textNoShape">
              <a:avLst/>
            </a:prstTxWarp>
          </a:bodyPr>
          <a:lstStyle/>
          <a:p>
            <a:pPr eaLnBrk="1" hangingPunct="1">
              <a:spcBef>
                <a:spcPct val="0"/>
              </a:spcBef>
            </a:pPr>
            <a:endParaRPr lang="en-US">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rgbClr val="000000"/>
                </a:solidFill>
                <a:latin typeface="Arial" charset="0"/>
                <a:ea typeface="ＭＳ Ｐゴシック" charset="0"/>
                <a:cs typeface="ＭＳ Ｐゴシック" charset="0"/>
                <a:sym typeface="Arial" charset="0"/>
              </a:defRPr>
            </a:lvl1pPr>
            <a:lvl2pPr marL="742950" indent="-285750" eaLnBrk="0" hangingPunct="0">
              <a:defRPr sz="1400">
                <a:solidFill>
                  <a:srgbClr val="000000"/>
                </a:solidFill>
                <a:latin typeface="Arial" charset="0"/>
                <a:ea typeface="ＭＳ Ｐゴシック" charset="0"/>
                <a:sym typeface="Arial" charset="0"/>
              </a:defRPr>
            </a:lvl2pPr>
            <a:lvl3pPr marL="1143000" indent="-228600" eaLnBrk="0" hangingPunct="0">
              <a:defRPr sz="1400">
                <a:solidFill>
                  <a:srgbClr val="000000"/>
                </a:solidFill>
                <a:latin typeface="Arial" charset="0"/>
                <a:ea typeface="ＭＳ Ｐゴシック" charset="0"/>
                <a:sym typeface="Arial" charset="0"/>
              </a:defRPr>
            </a:lvl3pPr>
            <a:lvl4pPr marL="1600200" indent="-228600" eaLnBrk="0" hangingPunct="0">
              <a:defRPr sz="1400">
                <a:solidFill>
                  <a:srgbClr val="000000"/>
                </a:solidFill>
                <a:latin typeface="Arial" charset="0"/>
                <a:ea typeface="ＭＳ Ｐゴシック" charset="0"/>
                <a:sym typeface="Arial" charset="0"/>
              </a:defRPr>
            </a:lvl4pPr>
            <a:lvl5pPr marL="2057400" indent="-228600" eaLnBrk="0" hangingPunct="0">
              <a:defRPr sz="1400">
                <a:solidFill>
                  <a:srgbClr val="000000"/>
                </a:solidFill>
                <a:latin typeface="Arial" charset="0"/>
                <a:ea typeface="ＭＳ Ｐゴシック"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9pPr>
          </a:lstStyle>
          <a:p>
            <a:pPr eaLnBrk="1" hangingPunct="1"/>
            <a:fld id="{BF4747EA-62B7-5243-ABA1-7089746E24FC}" type="slidenum">
              <a:rPr lang="en-US"/>
              <a:pPr eaLnBrk="1" hangingPunct="1"/>
              <a:t>12</a:t>
            </a:fld>
            <a:endParaRPr lang="en-US"/>
          </a:p>
        </p:txBody>
      </p:sp>
      <p:sp>
        <p:nvSpPr>
          <p:cNvPr id="21507" name="Rectangle 2"/>
          <p:cNvSpPr>
            <a:spLocks noGrp="1" noRot="1" noChangeAspect="1" noChangeArrowheads="1" noTextEdit="1"/>
          </p:cNvSpPr>
          <p:nvPr>
            <p:ph type="sldImg"/>
          </p:nvPr>
        </p:nvSpPr>
        <p:spPr>
          <a:ln>
            <a:headEnd/>
            <a:tailEnd/>
          </a:ln>
        </p:spPr>
      </p:sp>
      <p:sp>
        <p:nvSpPr>
          <p:cNvPr id="215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numCol="1" compatLnSpc="1">
            <a:prstTxWarp prst="textNoShape">
              <a:avLst/>
            </a:prstTxWarp>
          </a:bodyPr>
          <a:lstStyle/>
          <a:p>
            <a:pPr eaLnBrk="1" hangingPunct="1"/>
            <a:endParaRPr lang="en-US">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rgbClr val="000000"/>
                </a:solidFill>
                <a:latin typeface="Arial" charset="0"/>
                <a:ea typeface="ＭＳ Ｐゴシック" charset="0"/>
                <a:cs typeface="ＭＳ Ｐゴシック" charset="0"/>
                <a:sym typeface="Arial" charset="0"/>
              </a:defRPr>
            </a:lvl1pPr>
            <a:lvl2pPr marL="742950" indent="-285750" eaLnBrk="0" hangingPunct="0">
              <a:defRPr sz="1400">
                <a:solidFill>
                  <a:srgbClr val="000000"/>
                </a:solidFill>
                <a:latin typeface="Arial" charset="0"/>
                <a:ea typeface="ＭＳ Ｐゴシック" charset="0"/>
                <a:sym typeface="Arial" charset="0"/>
              </a:defRPr>
            </a:lvl2pPr>
            <a:lvl3pPr marL="1143000" indent="-228600" eaLnBrk="0" hangingPunct="0">
              <a:defRPr sz="1400">
                <a:solidFill>
                  <a:srgbClr val="000000"/>
                </a:solidFill>
                <a:latin typeface="Arial" charset="0"/>
                <a:ea typeface="ＭＳ Ｐゴシック" charset="0"/>
                <a:sym typeface="Arial" charset="0"/>
              </a:defRPr>
            </a:lvl3pPr>
            <a:lvl4pPr marL="1600200" indent="-228600" eaLnBrk="0" hangingPunct="0">
              <a:defRPr sz="1400">
                <a:solidFill>
                  <a:srgbClr val="000000"/>
                </a:solidFill>
                <a:latin typeface="Arial" charset="0"/>
                <a:ea typeface="ＭＳ Ｐゴシック" charset="0"/>
                <a:sym typeface="Arial" charset="0"/>
              </a:defRPr>
            </a:lvl4pPr>
            <a:lvl5pPr marL="2057400" indent="-228600" eaLnBrk="0" hangingPunct="0">
              <a:defRPr sz="1400">
                <a:solidFill>
                  <a:srgbClr val="000000"/>
                </a:solidFill>
                <a:latin typeface="Arial" charset="0"/>
                <a:ea typeface="ＭＳ Ｐゴシック"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9pPr>
          </a:lstStyle>
          <a:p>
            <a:pPr eaLnBrk="1" hangingPunct="1"/>
            <a:fld id="{E4BBE2B3-A10D-CE4E-85D0-CE40624164C6}" type="slidenum">
              <a:rPr lang="en-US"/>
              <a:pPr eaLnBrk="1" hangingPunct="1"/>
              <a:t>13</a:t>
            </a:fld>
            <a:endParaRPr lang="en-US"/>
          </a:p>
        </p:txBody>
      </p:sp>
      <p:sp>
        <p:nvSpPr>
          <p:cNvPr id="22531" name="Rectangle 2"/>
          <p:cNvSpPr>
            <a:spLocks noGrp="1" noRot="1" noChangeAspect="1" noChangeArrowheads="1" noTextEdit="1"/>
          </p:cNvSpPr>
          <p:nvPr>
            <p:ph type="sldImg"/>
          </p:nvPr>
        </p:nvSpPr>
        <p:spPr>
          <a:ln>
            <a:headEnd/>
            <a:tailEnd/>
          </a:ln>
        </p:spPr>
      </p:sp>
      <p:sp>
        <p:nvSpPr>
          <p:cNvPr id="225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numCol="1" compatLnSpc="1">
            <a:prstTxWarp prst="textNoShape">
              <a:avLst/>
            </a:prstTxWarp>
          </a:bodyPr>
          <a:lstStyle/>
          <a:p>
            <a:pPr eaLnBrk="1" hangingPunct="1"/>
            <a:endParaRPr lang="en-US">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ED34C350-0F60-9E49-8612-16FFF903D770}" type="slidenum">
              <a:rPr lang="en-US"/>
              <a:pPr eaLnBrk="1" hangingPunct="1"/>
              <a:t>16</a:t>
            </a:fld>
            <a:endParaRPr lang="en-US"/>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2083AD7B-0DBC-C242-836C-35EE6733D29A}" type="slidenum">
              <a:rPr lang="en-US"/>
              <a:pPr eaLnBrk="1" hangingPunct="1"/>
              <a:t>30</a:t>
            </a:fld>
            <a:endParaRPr lang="en-US"/>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97A07F62-98A5-7147-9257-D7E96F19CD6A}" type="slidenum">
              <a:rPr lang="en-US"/>
              <a:pPr eaLnBrk="1" hangingPunct="1"/>
              <a:t>31</a:t>
            </a:fld>
            <a:endParaRPr lang="en-US"/>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18B7478D-18D3-2E4D-A708-CC72E6EB38C0}" type="slidenum">
              <a:rPr lang="en-US"/>
              <a:pPr eaLnBrk="1" hangingPunct="1"/>
              <a:t>32</a:t>
            </a:fld>
            <a:endParaRPr lang="en-US"/>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0125F46A-960A-4D4B-9A1F-D680ACC9CD5C}" type="slidenum">
              <a:rPr lang="en-US"/>
              <a:pPr eaLnBrk="1" hangingPunct="1"/>
              <a:t>38</a:t>
            </a:fld>
            <a:endParaRPr lang="en-US"/>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E62DF518-2FF8-8442-A106-3CC98EAF4BDE}" type="slidenum">
              <a:rPr lang="en-US"/>
              <a:pPr eaLnBrk="1" hangingPunct="1"/>
              <a:t>39</a:t>
            </a:fld>
            <a:endParaRPr lang="en-US"/>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ECCAE419-FF01-6841-87ED-669BC84EE770}" type="slidenum">
              <a:rPr lang="en-US"/>
              <a:pPr eaLnBrk="1" hangingPunct="1"/>
              <a:t>40</a:t>
            </a:fld>
            <a:endParaRPr lang="en-US"/>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rgbClr val="000000"/>
                </a:solidFill>
                <a:latin typeface="Arial" charset="0"/>
                <a:ea typeface="ＭＳ Ｐゴシック" charset="0"/>
                <a:cs typeface="ＭＳ Ｐゴシック" charset="0"/>
                <a:sym typeface="Arial" charset="0"/>
              </a:defRPr>
            </a:lvl1pPr>
            <a:lvl2pPr marL="742950" indent="-285750" eaLnBrk="0" hangingPunct="0">
              <a:defRPr sz="1400">
                <a:solidFill>
                  <a:srgbClr val="000000"/>
                </a:solidFill>
                <a:latin typeface="Arial" charset="0"/>
                <a:ea typeface="ＭＳ Ｐゴシック" charset="0"/>
                <a:sym typeface="Arial" charset="0"/>
              </a:defRPr>
            </a:lvl2pPr>
            <a:lvl3pPr marL="1143000" indent="-228600" eaLnBrk="0" hangingPunct="0">
              <a:defRPr sz="1400">
                <a:solidFill>
                  <a:srgbClr val="000000"/>
                </a:solidFill>
                <a:latin typeface="Arial" charset="0"/>
                <a:ea typeface="ＭＳ Ｐゴシック" charset="0"/>
                <a:sym typeface="Arial" charset="0"/>
              </a:defRPr>
            </a:lvl3pPr>
            <a:lvl4pPr marL="1600200" indent="-228600" eaLnBrk="0" hangingPunct="0">
              <a:defRPr sz="1400">
                <a:solidFill>
                  <a:srgbClr val="000000"/>
                </a:solidFill>
                <a:latin typeface="Arial" charset="0"/>
                <a:ea typeface="ＭＳ Ｐゴシック" charset="0"/>
                <a:sym typeface="Arial" charset="0"/>
              </a:defRPr>
            </a:lvl4pPr>
            <a:lvl5pPr marL="2057400" indent="-228600" eaLnBrk="0" hangingPunct="0">
              <a:defRPr sz="1400">
                <a:solidFill>
                  <a:srgbClr val="000000"/>
                </a:solidFill>
                <a:latin typeface="Arial" charset="0"/>
                <a:ea typeface="ＭＳ Ｐゴシック"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9pPr>
          </a:lstStyle>
          <a:p>
            <a:pPr eaLnBrk="1" hangingPunct="1"/>
            <a:fld id="{D51A07F8-6A75-9D4A-8314-F7A6AE8AC6C5}" type="slidenum">
              <a:rPr lang="en-US"/>
              <a:pPr eaLnBrk="1" hangingPunct="1"/>
              <a:t>44</a:t>
            </a:fld>
            <a:endParaRPr lang="en-US"/>
          </a:p>
        </p:txBody>
      </p:sp>
      <p:sp>
        <p:nvSpPr>
          <p:cNvPr id="23555" name="Rectangle 2"/>
          <p:cNvSpPr>
            <a:spLocks noGrp="1" noRot="1" noChangeAspect="1" noChangeArrowheads="1" noTextEdit="1"/>
          </p:cNvSpPr>
          <p:nvPr>
            <p:ph type="sldImg"/>
          </p:nvPr>
        </p:nvSpPr>
        <p:spPr>
          <a:ln>
            <a:headEnd/>
            <a:tailEnd/>
          </a:ln>
        </p:spPr>
      </p:sp>
      <p:sp>
        <p:nvSpPr>
          <p:cNvPr id="2355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numCol="1" compatLnSpc="1">
            <a:prstTxWarp prst="textNoShape">
              <a:avLst/>
            </a:prstTxWarp>
          </a:bodyPr>
          <a:lstStyle/>
          <a:p>
            <a:pPr eaLnBrk="1" hangingPunct="1"/>
            <a:endParaRPr lang="en-US">
              <a:latin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rgbClr val="000000"/>
                </a:solidFill>
                <a:latin typeface="Arial" charset="0"/>
                <a:ea typeface="ＭＳ Ｐゴシック" charset="0"/>
                <a:cs typeface="ＭＳ Ｐゴシック" charset="0"/>
                <a:sym typeface="Arial" charset="0"/>
              </a:defRPr>
            </a:lvl1pPr>
            <a:lvl2pPr marL="742950" indent="-285750" eaLnBrk="0" hangingPunct="0">
              <a:defRPr sz="1400">
                <a:solidFill>
                  <a:srgbClr val="000000"/>
                </a:solidFill>
                <a:latin typeface="Arial" charset="0"/>
                <a:ea typeface="ＭＳ Ｐゴシック" charset="0"/>
                <a:sym typeface="Arial" charset="0"/>
              </a:defRPr>
            </a:lvl2pPr>
            <a:lvl3pPr marL="1143000" indent="-228600" eaLnBrk="0" hangingPunct="0">
              <a:defRPr sz="1400">
                <a:solidFill>
                  <a:srgbClr val="000000"/>
                </a:solidFill>
                <a:latin typeface="Arial" charset="0"/>
                <a:ea typeface="ＭＳ Ｐゴシック" charset="0"/>
                <a:sym typeface="Arial" charset="0"/>
              </a:defRPr>
            </a:lvl3pPr>
            <a:lvl4pPr marL="1600200" indent="-228600" eaLnBrk="0" hangingPunct="0">
              <a:defRPr sz="1400">
                <a:solidFill>
                  <a:srgbClr val="000000"/>
                </a:solidFill>
                <a:latin typeface="Arial" charset="0"/>
                <a:ea typeface="ＭＳ Ｐゴシック" charset="0"/>
                <a:sym typeface="Arial" charset="0"/>
              </a:defRPr>
            </a:lvl4pPr>
            <a:lvl5pPr marL="2057400" indent="-228600" eaLnBrk="0" hangingPunct="0">
              <a:defRPr sz="1400">
                <a:solidFill>
                  <a:srgbClr val="000000"/>
                </a:solidFill>
                <a:latin typeface="Arial" charset="0"/>
                <a:ea typeface="ＭＳ Ｐゴシック"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9pPr>
          </a:lstStyle>
          <a:p>
            <a:pPr eaLnBrk="1" hangingPunct="1"/>
            <a:fld id="{4B600304-4535-2B4F-BECB-F53D513FB74C}" type="slidenum">
              <a:rPr lang="en-US"/>
              <a:pPr eaLnBrk="1" hangingPunct="1"/>
              <a:t>45</a:t>
            </a:fld>
            <a:endParaRPr lang="en-US"/>
          </a:p>
        </p:txBody>
      </p:sp>
      <p:sp>
        <p:nvSpPr>
          <p:cNvPr id="24579" name="Rectangle 2"/>
          <p:cNvSpPr>
            <a:spLocks noGrp="1" noRot="1" noChangeAspect="1" noChangeArrowheads="1" noTextEdit="1"/>
          </p:cNvSpPr>
          <p:nvPr>
            <p:ph type="sldImg"/>
          </p:nvPr>
        </p:nvSpPr>
        <p:spPr>
          <a:ln>
            <a:headEnd/>
            <a:tailEnd/>
          </a:ln>
        </p:spPr>
      </p:sp>
      <p:sp>
        <p:nvSpPr>
          <p:cNvPr id="245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numCol="1" compatLnSpc="1">
            <a:prstTxWarp prst="textNoShape">
              <a:avLst/>
            </a:prstTxWarp>
          </a:bodyPr>
          <a:lstStyle/>
          <a:p>
            <a:pPr eaLnBrk="1" hangingPunct="1"/>
            <a:endParaRPr lang="en-US">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E7CD7C7-D6FF-43E2-9B69-DB14E0C6821D}" type="datetimeFigureOut">
              <a:rPr lang="en-US" smtClean="0"/>
              <a:t>2/26/2014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044BE0-D3DC-45DA-897D-2A31311AC1B4}" type="slidenum">
              <a:rPr lang="en-US" smtClean="0"/>
              <a:t>‹#›</a:t>
            </a:fld>
            <a:endParaRPr lang="en-US"/>
          </a:p>
        </p:txBody>
      </p:sp>
    </p:spTree>
    <p:extLst>
      <p:ext uri="{BB962C8B-B14F-4D97-AF65-F5344CB8AC3E}">
        <p14:creationId xmlns:p14="http://schemas.microsoft.com/office/powerpoint/2010/main" val="856974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7CD7C7-D6FF-43E2-9B69-DB14E0C6821D}" type="datetimeFigureOut">
              <a:rPr lang="en-US" smtClean="0"/>
              <a:t>2/26/2014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044BE0-D3DC-45DA-897D-2A31311AC1B4}" type="slidenum">
              <a:rPr lang="en-US" smtClean="0"/>
              <a:t>‹#›</a:t>
            </a:fld>
            <a:endParaRPr lang="en-US"/>
          </a:p>
        </p:txBody>
      </p:sp>
    </p:spTree>
    <p:extLst>
      <p:ext uri="{BB962C8B-B14F-4D97-AF65-F5344CB8AC3E}">
        <p14:creationId xmlns:p14="http://schemas.microsoft.com/office/powerpoint/2010/main" val="993717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E7CD7C7-D6FF-43E2-9B69-DB14E0C6821D}" type="datetimeFigureOut">
              <a:rPr lang="en-US" smtClean="0"/>
              <a:t>2/26/2014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044BE0-D3DC-45DA-897D-2A31311AC1B4}" type="slidenum">
              <a:rPr lang="en-US" smtClean="0"/>
              <a:t>‹#›</a:t>
            </a:fld>
            <a:endParaRPr lang="en-US"/>
          </a:p>
        </p:txBody>
      </p:sp>
    </p:spTree>
    <p:extLst>
      <p:ext uri="{BB962C8B-B14F-4D97-AF65-F5344CB8AC3E}">
        <p14:creationId xmlns:p14="http://schemas.microsoft.com/office/powerpoint/2010/main" val="20015755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E7CD7C7-D6FF-43E2-9B69-DB14E0C6821D}" type="datetimeFigureOut">
              <a:rPr lang="en-US" smtClean="0"/>
              <a:t>2/26/2014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044BE0-D3DC-45DA-897D-2A31311AC1B4}" type="slidenum">
              <a:rPr lang="en-US" smtClean="0"/>
              <a:t>‹#›</a:t>
            </a:fld>
            <a:endParaRPr lang="en-US"/>
          </a:p>
        </p:txBody>
      </p:sp>
    </p:spTree>
    <p:extLst>
      <p:ext uri="{BB962C8B-B14F-4D97-AF65-F5344CB8AC3E}">
        <p14:creationId xmlns:p14="http://schemas.microsoft.com/office/powerpoint/2010/main" val="24298290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E7CD7C7-D6FF-43E2-9B69-DB14E0C6821D}" type="datetimeFigureOut">
              <a:rPr lang="en-US" smtClean="0"/>
              <a:t>2/26/2014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9044BE0-D3DC-45DA-897D-2A31311AC1B4}" type="slidenum">
              <a:rPr lang="en-US" smtClean="0"/>
              <a:t>‹#›</a:t>
            </a:fld>
            <a:endParaRPr lang="en-US"/>
          </a:p>
        </p:txBody>
      </p:sp>
    </p:spTree>
    <p:extLst>
      <p:ext uri="{BB962C8B-B14F-4D97-AF65-F5344CB8AC3E}">
        <p14:creationId xmlns:p14="http://schemas.microsoft.com/office/powerpoint/2010/main" val="37656201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E7CD7C7-D6FF-43E2-9B69-DB14E0C6821D}" type="datetimeFigureOut">
              <a:rPr lang="en-US" smtClean="0"/>
              <a:t>2/26/2014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9044BE0-D3DC-45DA-897D-2A31311AC1B4}" type="slidenum">
              <a:rPr lang="en-US" smtClean="0"/>
              <a:t>‹#›</a:t>
            </a:fld>
            <a:endParaRPr lang="en-US"/>
          </a:p>
        </p:txBody>
      </p:sp>
    </p:spTree>
    <p:extLst>
      <p:ext uri="{BB962C8B-B14F-4D97-AF65-F5344CB8AC3E}">
        <p14:creationId xmlns:p14="http://schemas.microsoft.com/office/powerpoint/2010/main" val="4277912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7CD7C7-D6FF-43E2-9B69-DB14E0C6821D}" type="datetimeFigureOut">
              <a:rPr lang="en-US" smtClean="0"/>
              <a:t>2/26/2014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9044BE0-D3DC-45DA-897D-2A31311AC1B4}" type="slidenum">
              <a:rPr lang="en-US" smtClean="0"/>
              <a:t>‹#›</a:t>
            </a:fld>
            <a:endParaRPr lang="en-US"/>
          </a:p>
        </p:txBody>
      </p:sp>
    </p:spTree>
    <p:extLst>
      <p:ext uri="{BB962C8B-B14F-4D97-AF65-F5344CB8AC3E}">
        <p14:creationId xmlns:p14="http://schemas.microsoft.com/office/powerpoint/2010/main" val="32930451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7CD7C7-D6FF-43E2-9B69-DB14E0C6821D}" type="datetimeFigureOut">
              <a:rPr lang="en-US" smtClean="0"/>
              <a:t>2/26/2014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044BE0-D3DC-45DA-897D-2A31311AC1B4}" type="slidenum">
              <a:rPr lang="en-US" smtClean="0"/>
              <a:t>‹#›</a:t>
            </a:fld>
            <a:endParaRPr lang="en-US"/>
          </a:p>
        </p:txBody>
      </p:sp>
    </p:spTree>
    <p:extLst>
      <p:ext uri="{BB962C8B-B14F-4D97-AF65-F5344CB8AC3E}">
        <p14:creationId xmlns:p14="http://schemas.microsoft.com/office/powerpoint/2010/main" val="879364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7CD7C7-D6FF-43E2-9B69-DB14E0C6821D}" type="datetimeFigureOut">
              <a:rPr lang="en-US" smtClean="0"/>
              <a:t>2/26/2014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044BE0-D3DC-45DA-897D-2A31311AC1B4}" type="slidenum">
              <a:rPr lang="en-US" smtClean="0"/>
              <a:t>‹#›</a:t>
            </a:fld>
            <a:endParaRPr lang="en-US"/>
          </a:p>
        </p:txBody>
      </p:sp>
    </p:spTree>
    <p:extLst>
      <p:ext uri="{BB962C8B-B14F-4D97-AF65-F5344CB8AC3E}">
        <p14:creationId xmlns:p14="http://schemas.microsoft.com/office/powerpoint/2010/main" val="27087705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7CD7C7-D6FF-43E2-9B69-DB14E0C6821D}" type="datetimeFigureOut">
              <a:rPr lang="en-US" smtClean="0"/>
              <a:t>2/26/2014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044BE0-D3DC-45DA-897D-2A31311AC1B4}" type="slidenum">
              <a:rPr lang="en-US" smtClean="0"/>
              <a:t>‹#›</a:t>
            </a:fld>
            <a:endParaRPr lang="en-US"/>
          </a:p>
        </p:txBody>
      </p:sp>
    </p:spTree>
    <p:extLst>
      <p:ext uri="{BB962C8B-B14F-4D97-AF65-F5344CB8AC3E}">
        <p14:creationId xmlns:p14="http://schemas.microsoft.com/office/powerpoint/2010/main" val="6828384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7CD7C7-D6FF-43E2-9B69-DB14E0C6821D}" type="datetimeFigureOut">
              <a:rPr lang="en-US" smtClean="0"/>
              <a:t>2/26/2014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044BE0-D3DC-45DA-897D-2A31311AC1B4}" type="slidenum">
              <a:rPr lang="en-US" smtClean="0"/>
              <a:t>‹#›</a:t>
            </a:fld>
            <a:endParaRPr lang="en-US"/>
          </a:p>
        </p:txBody>
      </p:sp>
    </p:spTree>
    <p:extLst>
      <p:ext uri="{BB962C8B-B14F-4D97-AF65-F5344CB8AC3E}">
        <p14:creationId xmlns:p14="http://schemas.microsoft.com/office/powerpoint/2010/main" val="13987842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1078A023-17EA-BC42-8A2B-1EFBE34BB41D}" type="slidenum">
              <a:rPr lang="en-US"/>
              <a:pPr/>
              <a:t>‹#›</a:t>
            </a:fld>
            <a:endParaRPr lang="en-US"/>
          </a:p>
        </p:txBody>
      </p:sp>
    </p:spTree>
    <p:extLst>
      <p:ext uri="{BB962C8B-B14F-4D97-AF65-F5344CB8AC3E}">
        <p14:creationId xmlns:p14="http://schemas.microsoft.com/office/powerpoint/2010/main" val="3735996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7CD7C7-D6FF-43E2-9B69-DB14E0C6821D}" type="datetimeFigureOut">
              <a:rPr lang="en-US" smtClean="0"/>
              <a:t>2/26/2014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044BE0-D3DC-45DA-897D-2A31311AC1B4}" type="slidenum">
              <a:rPr lang="en-US" smtClean="0"/>
              <a:t>‹#›</a:t>
            </a:fld>
            <a:endParaRPr lang="en-US"/>
          </a:p>
        </p:txBody>
      </p:sp>
    </p:spTree>
    <p:extLst>
      <p:ext uri="{BB962C8B-B14F-4D97-AF65-F5344CB8AC3E}">
        <p14:creationId xmlns:p14="http://schemas.microsoft.com/office/powerpoint/2010/main" val="2406084604"/>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a:spLocks noGrp="1" noChangeArrowheads="1"/>
          </p:cNvSpPr>
          <p:nvPr>
            <p:ph type="title"/>
          </p:nvPr>
        </p:nvSpPr>
        <p:spPr>
          <a:xfrm>
            <a:off x="457200" y="0"/>
            <a:ext cx="8229600" cy="838200"/>
          </a:xfrm>
        </p:spPr>
        <p:txBody>
          <a:bodyPr/>
          <a:lstStyle/>
          <a:p>
            <a:pPr eaLnBrk="1" hangingPunct="1"/>
            <a:r>
              <a:rPr lang="en-US" dirty="0" smtClean="0">
                <a:latin typeface="Arial" charset="0"/>
              </a:rPr>
              <a:t>Journal:</a:t>
            </a:r>
            <a:endParaRPr lang="en-US" dirty="0">
              <a:latin typeface="Arial" charset="0"/>
            </a:endParaRPr>
          </a:p>
        </p:txBody>
      </p:sp>
      <p:sp>
        <p:nvSpPr>
          <p:cNvPr id="4099" name="Rectangle 5"/>
          <p:cNvSpPr>
            <a:spLocks noGrp="1" noChangeArrowheads="1"/>
          </p:cNvSpPr>
          <p:nvPr>
            <p:ph type="body" sz="half" idx="1"/>
          </p:nvPr>
        </p:nvSpPr>
        <p:spPr>
          <a:xfrm>
            <a:off x="457200" y="914400"/>
            <a:ext cx="7848600" cy="838200"/>
          </a:xfrm>
        </p:spPr>
        <p:txBody>
          <a:bodyPr/>
          <a:lstStyle/>
          <a:p>
            <a:pPr eaLnBrk="1" hangingPunct="1"/>
            <a:r>
              <a:rPr lang="en-US" sz="2400" dirty="0">
                <a:latin typeface="Arial" charset="0"/>
              </a:rPr>
              <a:t>Complete the chart on technological inventions:</a:t>
            </a:r>
          </a:p>
          <a:p>
            <a:pPr eaLnBrk="1" hangingPunct="1"/>
            <a:endParaRPr lang="en-US" sz="2400" dirty="0">
              <a:latin typeface="Arial" charset="0"/>
            </a:endParaRPr>
          </a:p>
        </p:txBody>
      </p:sp>
      <p:graphicFrame>
        <p:nvGraphicFramePr>
          <p:cNvPr id="5152" name="Group 32"/>
          <p:cNvGraphicFramePr>
            <a:graphicFrameLocks noGrp="1"/>
          </p:cNvGraphicFramePr>
          <p:nvPr>
            <p:ph sz="half" idx="2"/>
          </p:nvPr>
        </p:nvGraphicFramePr>
        <p:xfrm>
          <a:off x="0" y="2133600"/>
          <a:ext cx="9144000" cy="4914900"/>
        </p:xfrm>
        <a:graphic>
          <a:graphicData uri="http://schemas.openxmlformats.org/drawingml/2006/table">
            <a:tbl>
              <a:tblPr/>
              <a:tblGrid>
                <a:gridCol w="3048000"/>
                <a:gridCol w="3048000"/>
                <a:gridCol w="3048000"/>
              </a:tblGrid>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Modern day invention: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What life was like before it: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What has changed because of it: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811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811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811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980472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8800" dirty="0" smtClean="0">
                <a:latin typeface="Times New Roman" pitchFamily="18" charset="0"/>
                <a:cs typeface="Times New Roman" pitchFamily="18" charset="0"/>
              </a:rPr>
              <a:t>The Industrial Revolution</a:t>
            </a:r>
            <a:endParaRPr lang="en-US" sz="8800" dirty="0">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3673678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a:solidFill>
            <a:schemeClr val="accent1">
              <a:lumMod val="75000"/>
            </a:schemeClr>
          </a:solidFill>
        </p:spPr>
        <p:txBody>
          <a:bodyPr/>
          <a:lstStyle/>
          <a:p>
            <a:r>
              <a:rPr lang="en-US" dirty="0" smtClean="0">
                <a:latin typeface="Times New Roman" pitchFamily="18" charset="0"/>
                <a:cs typeface="Times New Roman" pitchFamily="18" charset="0"/>
              </a:rPr>
              <a:t>Industrial Revolution</a:t>
            </a:r>
            <a:endParaRPr lang="en-US" dirty="0">
              <a:latin typeface="Times New Roman" pitchFamily="18" charset="0"/>
              <a:cs typeface="Times New Roman" pitchFamily="18" charset="0"/>
            </a:endParaRPr>
          </a:p>
        </p:txBody>
      </p:sp>
      <p:sp>
        <p:nvSpPr>
          <p:cNvPr id="3" name="Content Placeholder 2"/>
          <p:cNvSpPr>
            <a:spLocks noGrp="1"/>
          </p:cNvSpPr>
          <p:nvPr>
            <p:ph sz="half" idx="1"/>
          </p:nvPr>
        </p:nvSpPr>
        <p:spPr/>
        <p:txBody>
          <a:bodyPr/>
          <a:lstStyle/>
          <a:p>
            <a:r>
              <a:rPr lang="en-US" dirty="0" smtClean="0">
                <a:latin typeface="Times New Roman" pitchFamily="18" charset="0"/>
                <a:cs typeface="Times New Roman" pitchFamily="18" charset="0"/>
              </a:rPr>
              <a:t>The greatly increased output of machine-made goods that began in England in the mid 1700’s.</a:t>
            </a:r>
          </a:p>
          <a:p>
            <a:r>
              <a:rPr lang="en-US" dirty="0" smtClean="0">
                <a:latin typeface="Times New Roman" pitchFamily="18" charset="0"/>
                <a:cs typeface="Times New Roman" pitchFamily="18" charset="0"/>
              </a:rPr>
              <a:t>Prior to the Industrial Revolution, people made things by hand.</a:t>
            </a:r>
            <a:endParaRPr lang="en-US" dirty="0">
              <a:latin typeface="Times New Roman" pitchFamily="18" charset="0"/>
              <a:cs typeface="Times New Roman" pitchFamily="18" charset="0"/>
            </a:endParaRPr>
          </a:p>
        </p:txBody>
      </p:sp>
      <p:sp>
        <p:nvSpPr>
          <p:cNvPr id="4" name="Content Placeholder 3"/>
          <p:cNvSpPr>
            <a:spLocks noGrp="1"/>
          </p:cNvSpPr>
          <p:nvPr>
            <p:ph sz="half" idx="2"/>
          </p:nvPr>
        </p:nvSpPr>
        <p:spPr/>
        <p:txBody>
          <a:bodyPr/>
          <a:lstStyle/>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2119745"/>
            <a:ext cx="4540538" cy="3357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30593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1356" cy="1295400"/>
          </a:xfrm>
          <a:solidFill>
            <a:schemeClr val="accent1">
              <a:lumMod val="75000"/>
            </a:schemeClr>
          </a:solidFill>
        </p:spPr>
        <p:txBody>
          <a:bodyPr>
            <a:normAutofit fontScale="90000"/>
          </a:bodyPr>
          <a:lstStyle/>
          <a:p>
            <a:r>
              <a:rPr lang="en-US" u="sng" dirty="0" smtClean="0">
                <a:latin typeface="Times New Roman" pitchFamily="18" charset="0"/>
                <a:cs typeface="Times New Roman" pitchFamily="18" charset="0"/>
              </a:rPr>
              <a:t>What led to this Industrial Revolution</a:t>
            </a:r>
            <a:r>
              <a:rPr lang="en-US" dirty="0" smtClean="0">
                <a:latin typeface="Times New Roman" pitchFamily="18" charset="0"/>
                <a:cs typeface="Times New Roman" pitchFamily="18" charset="0"/>
              </a:rPr>
              <a:t>?</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Things became more scientific!</a:t>
            </a:r>
            <a:endParaRPr lang="en-US" dirty="0">
              <a:latin typeface="Times New Roman" pitchFamily="18" charset="0"/>
              <a:cs typeface="Times New Roman" pitchFamily="18" charset="0"/>
            </a:endParaRPr>
          </a:p>
        </p:txBody>
      </p:sp>
      <p:sp>
        <p:nvSpPr>
          <p:cNvPr id="3" name="Content Placeholder 2"/>
          <p:cNvSpPr>
            <a:spLocks noGrp="1"/>
          </p:cNvSpPr>
          <p:nvPr>
            <p:ph sz="half" idx="1"/>
          </p:nvPr>
        </p:nvSpPr>
        <p:spPr/>
        <p:txBody>
          <a:bodyPr>
            <a:normAutofit fontScale="92500" lnSpcReduction="10000"/>
          </a:bodyPr>
          <a:lstStyle/>
          <a:p>
            <a:r>
              <a:rPr lang="en-US" dirty="0" smtClean="0">
                <a:latin typeface="Times New Roman" pitchFamily="18" charset="0"/>
                <a:cs typeface="Times New Roman" pitchFamily="18" charset="0"/>
              </a:rPr>
              <a:t>New agricultural methods increased crop yields.  </a:t>
            </a:r>
          </a:p>
          <a:p>
            <a:r>
              <a:rPr lang="en-US" dirty="0" err="1" smtClean="0">
                <a:latin typeface="Times New Roman" pitchFamily="18" charset="0"/>
                <a:cs typeface="Times New Roman" pitchFamily="18" charset="0"/>
              </a:rPr>
              <a:t>Jethro</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Tull</a:t>
            </a:r>
            <a:r>
              <a:rPr lang="en-US" dirty="0" smtClean="0">
                <a:latin typeface="Times New Roman" pitchFamily="18" charset="0"/>
                <a:cs typeface="Times New Roman" pitchFamily="18" charset="0"/>
              </a:rPr>
              <a:t>:  Scattering seeds was wasteful.  Invented the seed drill in 1701.  Well spaced rows at specific depth.</a:t>
            </a:r>
          </a:p>
          <a:p>
            <a:r>
              <a:rPr lang="en-US" dirty="0" smtClean="0">
                <a:latin typeface="Times New Roman" pitchFamily="18" charset="0"/>
                <a:cs typeface="Times New Roman" pitchFamily="18" charset="0"/>
              </a:rPr>
              <a:t>Crop rotation</a:t>
            </a:r>
          </a:p>
          <a:p>
            <a:r>
              <a:rPr lang="en-US" dirty="0" smtClean="0">
                <a:latin typeface="Times New Roman" pitchFamily="18" charset="0"/>
                <a:cs typeface="Times New Roman" pitchFamily="18" charset="0"/>
              </a:rPr>
              <a:t>Improvements in livestock breeding (better animals)</a:t>
            </a:r>
            <a:endParaRPr lang="en-US" dirty="0">
              <a:latin typeface="Times New Roman" pitchFamily="18" charset="0"/>
              <a:cs typeface="Times New Roman" pitchFamily="18" charset="0"/>
            </a:endParaRPr>
          </a:p>
        </p:txBody>
      </p:sp>
      <p:sp>
        <p:nvSpPr>
          <p:cNvPr id="4" name="Content Placeholder 3"/>
          <p:cNvSpPr>
            <a:spLocks noGrp="1"/>
          </p:cNvSpPr>
          <p:nvPr>
            <p:ph sz="half" idx="2"/>
          </p:nvPr>
        </p:nvSpPr>
        <p:spPr/>
        <p:txBody>
          <a:bodyPr>
            <a:normAutofit fontScale="92500" lnSpcReduction="10000"/>
          </a:bodyPr>
          <a:lstStyle/>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6255" y="1600200"/>
            <a:ext cx="4288001" cy="1843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6255" y="3733799"/>
            <a:ext cx="4545101" cy="2214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305223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990600"/>
            <a:ext cx="8153400" cy="4525963"/>
          </a:xfrm>
        </p:spPr>
        <p:txBody>
          <a:bodyPr>
            <a:normAutofit fontScale="85000" lnSpcReduction="20000"/>
          </a:bodyPr>
          <a:lstStyle/>
          <a:p>
            <a:pPr>
              <a:lnSpc>
                <a:spcPct val="110000"/>
              </a:lnSpc>
              <a:buFontTx/>
              <a:buChar char="•"/>
            </a:pPr>
            <a:r>
              <a:rPr lang="en-US" sz="3700" dirty="0">
                <a:latin typeface="Times New Roman"/>
                <a:cs typeface="Times New Roman"/>
              </a:rPr>
              <a:t>The commercial revolution increased trade between Europe and the Middle East, Africa, India, and China, but they were skilled at manufacturing, so Europeans lost business</a:t>
            </a:r>
          </a:p>
          <a:p>
            <a:pPr lvl="1">
              <a:lnSpc>
                <a:spcPct val="110000"/>
              </a:lnSpc>
              <a:buFont typeface="Arial" charset="0"/>
              <a:buChar char="•"/>
            </a:pPr>
            <a:r>
              <a:rPr lang="en-US" sz="3500" i="1" dirty="0">
                <a:latin typeface="Times New Roman"/>
                <a:ea typeface="Arial" charset="0"/>
                <a:cs typeface="Times New Roman"/>
              </a:rPr>
              <a:t>Europe needed an advantage</a:t>
            </a:r>
            <a:r>
              <a:rPr lang="en-US" sz="3500" dirty="0">
                <a:latin typeface="Times New Roman"/>
                <a:ea typeface="Arial" charset="0"/>
                <a:cs typeface="Times New Roman"/>
              </a:rPr>
              <a:t> </a:t>
            </a:r>
            <a:r>
              <a:rPr lang="en-US" sz="3500" i="1" dirty="0">
                <a:latin typeface="Times New Roman"/>
                <a:ea typeface="Arial" charset="0"/>
                <a:cs typeface="Times New Roman"/>
              </a:rPr>
              <a:t>over them</a:t>
            </a:r>
          </a:p>
          <a:p>
            <a:pPr>
              <a:lnSpc>
                <a:spcPct val="110000"/>
              </a:lnSpc>
              <a:buFontTx/>
              <a:buChar char="•"/>
            </a:pPr>
            <a:r>
              <a:rPr lang="en-US" sz="3700" dirty="0">
                <a:latin typeface="Times New Roman"/>
                <a:cs typeface="Times New Roman"/>
              </a:rPr>
              <a:t>The </a:t>
            </a:r>
            <a:r>
              <a:rPr lang="en-US" sz="3700" b="1" dirty="0">
                <a:latin typeface="Times New Roman"/>
                <a:cs typeface="Times New Roman"/>
              </a:rPr>
              <a:t>Industrial Revolution</a:t>
            </a:r>
            <a:r>
              <a:rPr lang="en-US" sz="3700" dirty="0">
                <a:latin typeface="Times New Roman"/>
                <a:cs typeface="Times New Roman"/>
              </a:rPr>
              <a:t> in Europe changed the way they manufactured goods, from human labor to machines. This increased efficiency (more speed, less waste), so now Europe had an advantage over other places</a:t>
            </a:r>
          </a:p>
          <a:p>
            <a:endParaRPr lang="en-US" dirty="0"/>
          </a:p>
        </p:txBody>
      </p:sp>
    </p:spTree>
    <p:extLst>
      <p:ext uri="{BB962C8B-B14F-4D97-AF65-F5344CB8AC3E}">
        <p14:creationId xmlns:p14="http://schemas.microsoft.com/office/powerpoint/2010/main" val="31248556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hape 73"/>
          <p:cNvSpPr>
            <a:spLocks noChangeArrowheads="1"/>
          </p:cNvSpPr>
          <p:nvPr/>
        </p:nvSpPr>
        <p:spPr bwMode="auto">
          <a:xfrm>
            <a:off x="112713" y="1163638"/>
            <a:ext cx="8964612" cy="551815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cs typeface="ＭＳ Ｐゴシック" charset="0"/>
            </a:endParaRPr>
          </a:p>
        </p:txBody>
      </p:sp>
      <p:sp>
        <p:nvSpPr>
          <p:cNvPr id="5123" name="Shape 74"/>
          <p:cNvSpPr>
            <a:spLocks noChangeArrowheads="1"/>
          </p:cNvSpPr>
          <p:nvPr/>
        </p:nvSpPr>
        <p:spPr bwMode="auto">
          <a:xfrm>
            <a:off x="187325" y="212725"/>
            <a:ext cx="876935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spAutoFit/>
          </a:bodyPr>
          <a:lstStyle/>
          <a:p>
            <a:r>
              <a:rPr lang="en-US" sz="4800">
                <a:latin typeface="Times New Roman"/>
                <a:cs typeface="Times New Roman"/>
              </a:rPr>
              <a:t>Before the Industrial Revolution</a:t>
            </a:r>
          </a:p>
        </p:txBody>
      </p:sp>
    </p:spTree>
    <p:extLst>
      <p:ext uri="{BB962C8B-B14F-4D97-AF65-F5344CB8AC3E}">
        <p14:creationId xmlns:p14="http://schemas.microsoft.com/office/powerpoint/2010/main" val="3478504257"/>
      </p:ext>
    </p:extLst>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hape 79"/>
          <p:cNvSpPr>
            <a:spLocks noChangeArrowheads="1"/>
          </p:cNvSpPr>
          <p:nvPr/>
        </p:nvSpPr>
        <p:spPr bwMode="auto">
          <a:xfrm>
            <a:off x="279400" y="1033463"/>
            <a:ext cx="8585200" cy="5724525"/>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cs typeface="ＭＳ Ｐゴシック" charset="0"/>
            </a:endParaRPr>
          </a:p>
        </p:txBody>
      </p:sp>
      <p:sp>
        <p:nvSpPr>
          <p:cNvPr id="6147" name="Shape 80"/>
          <p:cNvSpPr>
            <a:spLocks noChangeArrowheads="1"/>
          </p:cNvSpPr>
          <p:nvPr/>
        </p:nvSpPr>
        <p:spPr bwMode="auto">
          <a:xfrm>
            <a:off x="169863" y="133350"/>
            <a:ext cx="8804275" cy="923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spAutoFit/>
          </a:bodyPr>
          <a:lstStyle/>
          <a:p>
            <a:r>
              <a:rPr lang="en-US" sz="4800" dirty="0">
                <a:latin typeface="Times New Roman"/>
                <a:cs typeface="Times New Roman"/>
              </a:rPr>
              <a:t>During the Industrial Revolution</a:t>
            </a:r>
          </a:p>
        </p:txBody>
      </p:sp>
    </p:spTree>
    <p:extLst>
      <p:ext uri="{BB962C8B-B14F-4D97-AF65-F5344CB8AC3E}">
        <p14:creationId xmlns:p14="http://schemas.microsoft.com/office/powerpoint/2010/main" val="2691460450"/>
      </p:ext>
    </p:extLst>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71600"/>
          </a:xfrm>
          <a:solidFill>
            <a:schemeClr val="accent1">
              <a:lumMod val="75000"/>
            </a:schemeClr>
          </a:solidFill>
        </p:spPr>
        <p:txBody>
          <a:bodyPr>
            <a:normAutofit fontScale="90000"/>
          </a:bodyPr>
          <a:lstStyle/>
          <a:p>
            <a:r>
              <a:rPr lang="en-US" dirty="0" smtClean="0">
                <a:latin typeface="Times New Roman" pitchFamily="18" charset="0"/>
                <a:cs typeface="Times New Roman" pitchFamily="18" charset="0"/>
              </a:rPr>
              <a:t>Why did the Industrial Revolution Begin in England?</a:t>
            </a:r>
            <a:endParaRPr lang="en-US" dirty="0">
              <a:latin typeface="Times New Roman" pitchFamily="18" charset="0"/>
              <a:cs typeface="Times New Roman" pitchFamily="18" charset="0"/>
            </a:endParaRPr>
          </a:p>
        </p:txBody>
      </p:sp>
      <p:sp>
        <p:nvSpPr>
          <p:cNvPr id="3" name="Content Placeholder 2"/>
          <p:cNvSpPr>
            <a:spLocks noGrp="1"/>
          </p:cNvSpPr>
          <p:nvPr>
            <p:ph sz="half" idx="1"/>
          </p:nvPr>
        </p:nvSpPr>
        <p:spPr/>
        <p:txBody>
          <a:bodyPr>
            <a:normAutofit fontScale="85000" lnSpcReduction="20000"/>
          </a:bodyPr>
          <a:lstStyle/>
          <a:p>
            <a:r>
              <a:rPr lang="en-US" dirty="0" smtClean="0">
                <a:latin typeface="Times New Roman" pitchFamily="18" charset="0"/>
                <a:cs typeface="Times New Roman" pitchFamily="18" charset="0"/>
              </a:rPr>
              <a:t>Large population of workers due in part to the enclosure movement</a:t>
            </a:r>
          </a:p>
          <a:p>
            <a:r>
              <a:rPr lang="en-US" dirty="0" smtClean="0">
                <a:latin typeface="Times New Roman" pitchFamily="18" charset="0"/>
                <a:cs typeface="Times New Roman" pitchFamily="18" charset="0"/>
              </a:rPr>
              <a:t>Extensive natural resources:</a:t>
            </a:r>
          </a:p>
          <a:p>
            <a:pPr lvl="1"/>
            <a:r>
              <a:rPr lang="en-US" dirty="0" smtClean="0">
                <a:latin typeface="Times New Roman" pitchFamily="18" charset="0"/>
                <a:cs typeface="Times New Roman" pitchFamily="18" charset="0"/>
              </a:rPr>
              <a:t>Water power and coal to fuel machines</a:t>
            </a:r>
          </a:p>
          <a:p>
            <a:pPr lvl="1"/>
            <a:r>
              <a:rPr lang="en-US" dirty="0" smtClean="0">
                <a:latin typeface="Times New Roman" pitchFamily="18" charset="0"/>
                <a:cs typeface="Times New Roman" pitchFamily="18" charset="0"/>
              </a:rPr>
              <a:t>Iron ore to construct machines</a:t>
            </a:r>
          </a:p>
          <a:p>
            <a:pPr lvl="1"/>
            <a:r>
              <a:rPr lang="en-US" dirty="0" smtClean="0">
                <a:latin typeface="Times New Roman" pitchFamily="18" charset="0"/>
                <a:cs typeface="Times New Roman" pitchFamily="18" charset="0"/>
              </a:rPr>
              <a:t>Rivers for inland transportation.</a:t>
            </a:r>
          </a:p>
          <a:p>
            <a:pPr lvl="1"/>
            <a:r>
              <a:rPr lang="en-US" dirty="0" smtClean="0">
                <a:latin typeface="Times New Roman" pitchFamily="18" charset="0"/>
                <a:cs typeface="Times New Roman" pitchFamily="18" charset="0"/>
              </a:rPr>
              <a:t>Harbors for merchant ships</a:t>
            </a:r>
          </a:p>
          <a:p>
            <a:pPr lvl="1"/>
            <a:r>
              <a:rPr lang="en-US" dirty="0" smtClean="0">
                <a:latin typeface="Times New Roman" pitchFamily="18" charset="0"/>
                <a:cs typeface="Times New Roman" pitchFamily="18" charset="0"/>
              </a:rPr>
              <a:t>Growing banking system – gave loans to new businesses.</a:t>
            </a:r>
          </a:p>
          <a:p>
            <a:pPr lvl="1"/>
            <a:r>
              <a:rPr lang="en-US" dirty="0" smtClean="0">
                <a:latin typeface="Times New Roman" pitchFamily="18" charset="0"/>
                <a:cs typeface="Times New Roman" pitchFamily="18" charset="0"/>
              </a:rPr>
              <a:t>Political stability</a:t>
            </a:r>
          </a:p>
          <a:p>
            <a:pPr lvl="1"/>
            <a:r>
              <a:rPr lang="en-US" dirty="0" smtClean="0">
                <a:latin typeface="Times New Roman" pitchFamily="18" charset="0"/>
                <a:cs typeface="Times New Roman" pitchFamily="18" charset="0"/>
              </a:rPr>
              <a:t>Natural resources from colonies to make goods</a:t>
            </a:r>
            <a:endParaRPr lang="en-US" dirty="0">
              <a:latin typeface="Times New Roman" pitchFamily="18" charset="0"/>
              <a:cs typeface="Times New Roman" pitchFamily="18" charset="0"/>
            </a:endParaRPr>
          </a:p>
        </p:txBody>
      </p:sp>
      <p:sp>
        <p:nvSpPr>
          <p:cNvPr id="4" name="Content Placeholder 3"/>
          <p:cNvSpPr>
            <a:spLocks noGrp="1"/>
          </p:cNvSpPr>
          <p:nvPr>
            <p:ph sz="half" idx="2"/>
          </p:nvPr>
        </p:nvSpPr>
        <p:spPr/>
        <p:txBody>
          <a:bodyPr>
            <a:normAutofit fontScale="85000" lnSpcReduction="20000"/>
          </a:bodyPr>
          <a:lstStyle/>
          <a:p>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1524000"/>
            <a:ext cx="3386137" cy="4978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412317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71600"/>
          </a:xfrm>
          <a:solidFill>
            <a:schemeClr val="accent1">
              <a:lumMod val="75000"/>
            </a:schemeClr>
          </a:solidFill>
        </p:spPr>
        <p:txBody>
          <a:bodyPr>
            <a:normAutofit fontScale="90000"/>
          </a:bodyPr>
          <a:lstStyle/>
          <a:p>
            <a:r>
              <a:rPr lang="en-US" dirty="0" smtClean="0">
                <a:latin typeface="Times New Roman" pitchFamily="18" charset="0"/>
                <a:cs typeface="Times New Roman" pitchFamily="18" charset="0"/>
              </a:rPr>
              <a:t>Britain had all the Factors of Production:</a:t>
            </a:r>
            <a:endParaRPr lang="en-US" dirty="0">
              <a:latin typeface="Times New Roman" pitchFamily="18" charset="0"/>
              <a:cs typeface="Times New Roman" pitchFamily="18" charset="0"/>
            </a:endParaRPr>
          </a:p>
        </p:txBody>
      </p:sp>
      <p:sp>
        <p:nvSpPr>
          <p:cNvPr id="3" name="Content Placeholder 2"/>
          <p:cNvSpPr>
            <a:spLocks noGrp="1"/>
          </p:cNvSpPr>
          <p:nvPr>
            <p:ph sz="half" idx="1"/>
          </p:nvPr>
        </p:nvSpPr>
        <p:spPr/>
        <p:txBody>
          <a:bodyPr/>
          <a:lstStyle/>
          <a:p>
            <a:r>
              <a:rPr lang="en-US" u="sng" dirty="0" smtClean="0">
                <a:latin typeface="Times New Roman" pitchFamily="18" charset="0"/>
                <a:cs typeface="Times New Roman" pitchFamily="18" charset="0"/>
              </a:rPr>
              <a:t>Factors of Production:  </a:t>
            </a:r>
            <a:r>
              <a:rPr lang="en-US" dirty="0" smtClean="0">
                <a:latin typeface="Times New Roman" pitchFamily="18" charset="0"/>
                <a:cs typeface="Times New Roman" pitchFamily="18" charset="0"/>
              </a:rPr>
              <a:t>The resources needed to produce goods and services that the Industrial Revolution required.</a:t>
            </a:r>
          </a:p>
          <a:p>
            <a:pPr lvl="1"/>
            <a:r>
              <a:rPr lang="en-US" dirty="0" smtClean="0">
                <a:latin typeface="Times New Roman" pitchFamily="18" charset="0"/>
                <a:cs typeface="Times New Roman" pitchFamily="18" charset="0"/>
              </a:rPr>
              <a:t>Land</a:t>
            </a:r>
          </a:p>
          <a:p>
            <a:pPr lvl="1"/>
            <a:r>
              <a:rPr lang="en-US" dirty="0" smtClean="0">
                <a:latin typeface="Times New Roman" pitchFamily="18" charset="0"/>
                <a:cs typeface="Times New Roman" pitchFamily="18" charset="0"/>
              </a:rPr>
              <a:t>Labor</a:t>
            </a:r>
          </a:p>
          <a:p>
            <a:pPr lvl="1"/>
            <a:r>
              <a:rPr lang="en-US" dirty="0" smtClean="0">
                <a:latin typeface="Times New Roman" pitchFamily="18" charset="0"/>
                <a:cs typeface="Times New Roman" pitchFamily="18" charset="0"/>
              </a:rPr>
              <a:t>Capital (wealth)</a:t>
            </a:r>
            <a:endParaRPr lang="en-US" dirty="0">
              <a:latin typeface="Times New Roman" pitchFamily="18" charset="0"/>
              <a:cs typeface="Times New Roman" pitchFamily="18" charset="0"/>
            </a:endParaRPr>
          </a:p>
        </p:txBody>
      </p:sp>
      <p:sp>
        <p:nvSpPr>
          <p:cNvPr id="4" name="Content Placeholder 3"/>
          <p:cNvSpPr>
            <a:spLocks noGrp="1"/>
          </p:cNvSpPr>
          <p:nvPr>
            <p:ph sz="half" idx="2"/>
          </p:nvPr>
        </p:nvSpPr>
        <p:spPr/>
        <p:txBody>
          <a:bodyPr/>
          <a:lstStyle/>
          <a:p>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2533650"/>
            <a:ext cx="4097482" cy="307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32592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a:solidFill>
            <a:schemeClr val="accent1">
              <a:lumMod val="75000"/>
            </a:schemeClr>
          </a:solidFill>
        </p:spPr>
        <p:txBody>
          <a:bodyPr>
            <a:normAutofit fontScale="90000"/>
          </a:bodyPr>
          <a:lstStyle/>
          <a:p>
            <a:r>
              <a:rPr lang="en-US" dirty="0" smtClean="0">
                <a:latin typeface="Times New Roman" panose="02020603050405020304" pitchFamily="18" charset="0"/>
                <a:cs typeface="Times New Roman" panose="02020603050405020304" pitchFamily="18" charset="0"/>
              </a:rPr>
              <a:t>Inventions Spur Industrialization: </a:t>
            </a:r>
            <a:br>
              <a:rPr lang="en-US" dirty="0" smtClean="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Textile Industry</a:t>
            </a:r>
            <a:endParaRPr lang="en-US" dirty="0">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sz="half" idx="2"/>
          </p:nvPr>
        </p:nvSpPr>
        <p:spPr/>
        <p:txBody>
          <a:bodyPr/>
          <a:lstStyle/>
          <a:p>
            <a:endParaRPr lang="en-US" dirty="0"/>
          </a:p>
        </p:txBody>
      </p:sp>
      <p:sp>
        <p:nvSpPr>
          <p:cNvPr id="6" name="Rounded Rectangle 5"/>
          <p:cNvSpPr/>
          <p:nvPr/>
        </p:nvSpPr>
        <p:spPr>
          <a:xfrm>
            <a:off x="1352266" y="1524000"/>
            <a:ext cx="2438400" cy="1219200"/>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Times New Roman" pitchFamily="18" charset="0"/>
                <a:cs typeface="Times New Roman" pitchFamily="18" charset="0"/>
              </a:rPr>
              <a:t>1.  </a:t>
            </a:r>
            <a:r>
              <a:rPr lang="en-US" u="sng" dirty="0" smtClean="0">
                <a:latin typeface="Times New Roman" pitchFamily="18" charset="0"/>
                <a:cs typeface="Times New Roman" pitchFamily="18" charset="0"/>
              </a:rPr>
              <a:t>1733</a:t>
            </a:r>
            <a:r>
              <a:rPr lang="en-US" dirty="0" smtClean="0">
                <a:latin typeface="Times New Roman" pitchFamily="18" charset="0"/>
                <a:cs typeface="Times New Roman" pitchFamily="18" charset="0"/>
              </a:rPr>
              <a:t> – shuttle on wheels.  Doubled the work a weaver could do in a day.</a:t>
            </a:r>
            <a:endParaRPr lang="en-US" dirty="0">
              <a:latin typeface="Times New Roman" pitchFamily="18" charset="0"/>
              <a:cs typeface="Times New Roman" pitchFamily="18" charset="0"/>
            </a:endParaRPr>
          </a:p>
        </p:txBody>
      </p:sp>
      <p:sp>
        <p:nvSpPr>
          <p:cNvPr id="7" name="Rounded Rectangle 6"/>
          <p:cNvSpPr/>
          <p:nvPr/>
        </p:nvSpPr>
        <p:spPr>
          <a:xfrm>
            <a:off x="1371600" y="3070746"/>
            <a:ext cx="2438400" cy="1371600"/>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Times New Roman" pitchFamily="18" charset="0"/>
                <a:cs typeface="Times New Roman" pitchFamily="18" charset="0"/>
              </a:rPr>
              <a:t>2.  </a:t>
            </a:r>
            <a:r>
              <a:rPr lang="en-US" u="sng" dirty="0" smtClean="0">
                <a:latin typeface="Times New Roman" pitchFamily="18" charset="0"/>
                <a:cs typeface="Times New Roman" pitchFamily="18" charset="0"/>
              </a:rPr>
              <a:t>1764</a:t>
            </a:r>
            <a:r>
              <a:rPr lang="en-US" dirty="0" smtClean="0">
                <a:latin typeface="Times New Roman" pitchFamily="18" charset="0"/>
                <a:cs typeface="Times New Roman" pitchFamily="18" charset="0"/>
              </a:rPr>
              <a:t> – Spinning Jenny spinning wheel.  One spinner could work on 8 threads.</a:t>
            </a:r>
            <a:endParaRPr lang="en-US" dirty="0">
              <a:latin typeface="Times New Roman" pitchFamily="18" charset="0"/>
              <a:cs typeface="Times New Roman" pitchFamily="18" charset="0"/>
            </a:endParaRPr>
          </a:p>
        </p:txBody>
      </p:sp>
      <p:sp>
        <p:nvSpPr>
          <p:cNvPr id="8" name="Rounded Rectangle 7"/>
          <p:cNvSpPr/>
          <p:nvPr/>
        </p:nvSpPr>
        <p:spPr>
          <a:xfrm>
            <a:off x="1371600" y="4800600"/>
            <a:ext cx="2438400" cy="1524000"/>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Times New Roman" pitchFamily="18" charset="0"/>
                <a:cs typeface="Times New Roman" pitchFamily="18" charset="0"/>
              </a:rPr>
              <a:t>3.  </a:t>
            </a:r>
            <a:r>
              <a:rPr lang="en-US" u="sng" dirty="0" smtClean="0">
                <a:latin typeface="Times New Roman" pitchFamily="18" charset="0"/>
                <a:cs typeface="Times New Roman" pitchFamily="18" charset="0"/>
              </a:rPr>
              <a:t>1769</a:t>
            </a:r>
            <a:r>
              <a:rPr lang="en-US" dirty="0" smtClean="0">
                <a:latin typeface="Times New Roman" pitchFamily="18" charset="0"/>
                <a:cs typeface="Times New Roman" pitchFamily="18" charset="0"/>
              </a:rPr>
              <a:t> – Water frame.  Used water to power spinning wheels.</a:t>
            </a:r>
            <a:endParaRPr lang="en-US" dirty="0">
              <a:latin typeface="Times New Roman" pitchFamily="18" charset="0"/>
              <a:cs typeface="Times New Roman" pitchFamily="18" charset="0"/>
            </a:endParaRPr>
          </a:p>
        </p:txBody>
      </p:sp>
      <p:sp>
        <p:nvSpPr>
          <p:cNvPr id="9" name="Rounded Rectangle 8"/>
          <p:cNvSpPr/>
          <p:nvPr/>
        </p:nvSpPr>
        <p:spPr>
          <a:xfrm>
            <a:off x="5410200" y="1524000"/>
            <a:ext cx="2438400" cy="1219200"/>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Times New Roman" pitchFamily="18" charset="0"/>
                <a:cs typeface="Times New Roman" pitchFamily="18" charset="0"/>
              </a:rPr>
              <a:t>4.  </a:t>
            </a:r>
            <a:r>
              <a:rPr lang="en-US" u="sng" dirty="0" smtClean="0">
                <a:latin typeface="Times New Roman" pitchFamily="18" charset="0"/>
                <a:cs typeface="Times New Roman" pitchFamily="18" charset="0"/>
              </a:rPr>
              <a:t>1779</a:t>
            </a:r>
            <a:r>
              <a:rPr lang="en-US" dirty="0" smtClean="0">
                <a:latin typeface="Times New Roman" pitchFamily="18" charset="0"/>
                <a:cs typeface="Times New Roman" pitchFamily="18" charset="0"/>
              </a:rPr>
              <a:t> – Spinning mule.  Made thread stronger and more consistent.</a:t>
            </a:r>
            <a:endParaRPr lang="en-US" dirty="0">
              <a:latin typeface="Times New Roman" pitchFamily="18" charset="0"/>
              <a:cs typeface="Times New Roman" pitchFamily="18" charset="0"/>
            </a:endParaRPr>
          </a:p>
        </p:txBody>
      </p:sp>
      <p:sp>
        <p:nvSpPr>
          <p:cNvPr id="10" name="Rounded Rectangle 9"/>
          <p:cNvSpPr/>
          <p:nvPr/>
        </p:nvSpPr>
        <p:spPr>
          <a:xfrm>
            <a:off x="5410200" y="3048000"/>
            <a:ext cx="2514600" cy="1219200"/>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Times New Roman" pitchFamily="18" charset="0"/>
                <a:cs typeface="Times New Roman" pitchFamily="18" charset="0"/>
              </a:rPr>
              <a:t>5.  1</a:t>
            </a:r>
            <a:r>
              <a:rPr lang="en-US" u="sng" dirty="0" smtClean="0">
                <a:latin typeface="Times New Roman" pitchFamily="18" charset="0"/>
                <a:cs typeface="Times New Roman" pitchFamily="18" charset="0"/>
              </a:rPr>
              <a:t>787</a:t>
            </a:r>
            <a:r>
              <a:rPr lang="en-US" dirty="0" smtClean="0">
                <a:latin typeface="Times New Roman" pitchFamily="18" charset="0"/>
                <a:cs typeface="Times New Roman" pitchFamily="18" charset="0"/>
              </a:rPr>
              <a:t> – Power loom.  Sped up weaving</a:t>
            </a:r>
            <a:r>
              <a:rPr lang="en-US" dirty="0" smtClean="0"/>
              <a:t>.</a:t>
            </a:r>
            <a:endParaRPr lang="en-US" dirty="0"/>
          </a:p>
        </p:txBody>
      </p:sp>
      <p:sp>
        <p:nvSpPr>
          <p:cNvPr id="11" name="Rounded Rectangle 10"/>
          <p:cNvSpPr/>
          <p:nvPr/>
        </p:nvSpPr>
        <p:spPr>
          <a:xfrm>
            <a:off x="5410200" y="4617493"/>
            <a:ext cx="2590800" cy="1371600"/>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Times New Roman" pitchFamily="18" charset="0"/>
                <a:cs typeface="Times New Roman" pitchFamily="18" charset="0"/>
              </a:rPr>
              <a:t>6.  </a:t>
            </a:r>
            <a:r>
              <a:rPr lang="en-US" u="sng" dirty="0" smtClean="0">
                <a:latin typeface="Times New Roman" pitchFamily="18" charset="0"/>
                <a:cs typeface="Times New Roman" pitchFamily="18" charset="0"/>
              </a:rPr>
              <a:t>1793 </a:t>
            </a:r>
            <a:r>
              <a:rPr lang="en-US" dirty="0" smtClean="0">
                <a:latin typeface="Times New Roman" pitchFamily="18" charset="0"/>
                <a:cs typeface="Times New Roman" pitchFamily="18" charset="0"/>
              </a:rPr>
              <a:t>– Cotton Gin.  Multiplied the amount of cotton that could be cleaned.</a:t>
            </a:r>
            <a:endParaRPr lang="en-US" dirty="0">
              <a:latin typeface="Times New Roman" pitchFamily="18" charset="0"/>
              <a:cs typeface="Times New Roman" pitchFamily="18" charset="0"/>
            </a:endParaRPr>
          </a:p>
        </p:txBody>
      </p:sp>
      <p:cxnSp>
        <p:nvCxnSpPr>
          <p:cNvPr id="13" name="Straight Arrow Connector 12"/>
          <p:cNvCxnSpPr>
            <a:stCxn id="6" idx="2"/>
          </p:cNvCxnSpPr>
          <p:nvPr/>
        </p:nvCxnSpPr>
        <p:spPr>
          <a:xfrm>
            <a:off x="2571466" y="2743200"/>
            <a:ext cx="0" cy="304800"/>
          </a:xfrm>
          <a:prstGeom prst="straightConnector1">
            <a:avLst/>
          </a:prstGeom>
          <a:ln w="50800">
            <a:solidFill>
              <a:srgbClr val="FFFF00"/>
            </a:solidFill>
            <a:tailEnd type="arrow"/>
          </a:ln>
        </p:spPr>
        <p:style>
          <a:lnRef idx="1">
            <a:schemeClr val="accent1"/>
          </a:lnRef>
          <a:fillRef idx="0">
            <a:schemeClr val="accent1"/>
          </a:fillRef>
          <a:effectRef idx="0">
            <a:schemeClr val="accent1"/>
          </a:effectRef>
          <a:fontRef idx="minor">
            <a:schemeClr val="tx1"/>
          </a:fontRef>
        </p:style>
      </p:cxnSp>
      <p:pic>
        <p:nvPicPr>
          <p:cNvPr id="1027" name="Picture 3"/>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2351991" y="4442346"/>
            <a:ext cx="438950" cy="524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9531" y="2743200"/>
            <a:ext cx="439737" cy="589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9531" y="4267201"/>
            <a:ext cx="439737" cy="61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5" name="Elbow Connector 14"/>
          <p:cNvCxnSpPr>
            <a:stCxn id="8" idx="3"/>
          </p:cNvCxnSpPr>
          <p:nvPr/>
        </p:nvCxnSpPr>
        <p:spPr>
          <a:xfrm flipV="1">
            <a:off x="3810000" y="1524000"/>
            <a:ext cx="685800" cy="4038600"/>
          </a:xfrm>
          <a:prstGeom prst="bentConnector2">
            <a:avLst/>
          </a:prstGeom>
          <a:ln w="508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4495800" y="1524000"/>
            <a:ext cx="990600" cy="0"/>
          </a:xfrm>
          <a:prstGeom prst="straightConnector1">
            <a:avLst/>
          </a:prstGeom>
          <a:ln w="5080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44270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a:cs typeface="Times New Roman"/>
              </a:rPr>
              <a:t>Discuss!</a:t>
            </a:r>
            <a:endParaRPr lang="en-US" dirty="0">
              <a:latin typeface="Times New Roman"/>
              <a:cs typeface="Times New Roman"/>
            </a:endParaRPr>
          </a:p>
        </p:txBody>
      </p:sp>
      <p:sp>
        <p:nvSpPr>
          <p:cNvPr id="3" name="Content Placeholder 2"/>
          <p:cNvSpPr>
            <a:spLocks noGrp="1"/>
          </p:cNvSpPr>
          <p:nvPr>
            <p:ph sz="half" idx="1"/>
          </p:nvPr>
        </p:nvSpPr>
        <p:spPr>
          <a:xfrm>
            <a:off x="457200" y="1600200"/>
            <a:ext cx="8229600" cy="4525963"/>
          </a:xfrm>
        </p:spPr>
        <p:txBody>
          <a:bodyPr/>
          <a:lstStyle/>
          <a:p>
            <a:r>
              <a:rPr lang="en-US" sz="4000" dirty="0" smtClean="0">
                <a:latin typeface="Times New Roman"/>
                <a:cs typeface="Times New Roman"/>
              </a:rPr>
              <a:t>What does the progression of the textile industry show us about industrialization?</a:t>
            </a:r>
          </a:p>
          <a:p>
            <a:endParaRPr lang="en-US" dirty="0">
              <a:latin typeface="Times New Roman"/>
              <a:cs typeface="Times New Roman"/>
            </a:endParaRPr>
          </a:p>
        </p:txBody>
      </p:sp>
    </p:spTree>
    <p:extLst>
      <p:ext uri="{BB962C8B-B14F-4D97-AF65-F5344CB8AC3E}">
        <p14:creationId xmlns:p14="http://schemas.microsoft.com/office/powerpoint/2010/main" val="33475578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85800" y="0"/>
            <a:ext cx="7772400" cy="928688"/>
          </a:xfrm>
        </p:spPr>
        <p:txBody>
          <a:bodyPr/>
          <a:lstStyle/>
          <a:p>
            <a:pPr algn="ctr" eaLnBrk="1" hangingPunct="1"/>
            <a:r>
              <a:rPr lang="en-US" sz="4800" u="sng" dirty="0">
                <a:latin typeface="Times New Roman"/>
                <a:cs typeface="Times New Roman"/>
              </a:rPr>
              <a:t>Capitalism</a:t>
            </a:r>
          </a:p>
        </p:txBody>
      </p:sp>
      <p:sp>
        <p:nvSpPr>
          <p:cNvPr id="10243" name="Rectangle 3"/>
          <p:cNvSpPr>
            <a:spLocks noGrp="1" noChangeArrowheads="1"/>
          </p:cNvSpPr>
          <p:nvPr>
            <p:ph type="body" idx="1"/>
          </p:nvPr>
        </p:nvSpPr>
        <p:spPr>
          <a:xfrm>
            <a:off x="0" y="928688"/>
            <a:ext cx="9144000" cy="5929312"/>
          </a:xfrm>
        </p:spPr>
        <p:txBody>
          <a:bodyPr>
            <a:normAutofit lnSpcReduction="10000"/>
          </a:bodyPr>
          <a:lstStyle/>
          <a:p>
            <a:pPr eaLnBrk="1" hangingPunct="1">
              <a:buFontTx/>
              <a:buChar char="•"/>
            </a:pPr>
            <a:endParaRPr lang="en-US" sz="3800" dirty="0" smtClean="0">
              <a:latin typeface="Times New Roman"/>
              <a:cs typeface="Times New Roman"/>
            </a:endParaRPr>
          </a:p>
          <a:p>
            <a:pPr eaLnBrk="1" hangingPunct="1">
              <a:buFontTx/>
              <a:buChar char="•"/>
            </a:pPr>
            <a:r>
              <a:rPr lang="en-US" sz="3800" dirty="0" smtClean="0">
                <a:latin typeface="Times New Roman"/>
                <a:cs typeface="Times New Roman"/>
              </a:rPr>
              <a:t>An </a:t>
            </a:r>
            <a:r>
              <a:rPr lang="en-US" sz="3800" dirty="0">
                <a:latin typeface="Times New Roman"/>
                <a:cs typeface="Times New Roman"/>
              </a:rPr>
              <a:t>economic system based on the f</a:t>
            </a:r>
            <a:r>
              <a:rPr lang="en-US" sz="3800" b="1" dirty="0">
                <a:latin typeface="Times New Roman"/>
                <a:cs typeface="Times New Roman"/>
              </a:rPr>
              <a:t>ree-market: </a:t>
            </a:r>
            <a:r>
              <a:rPr lang="en-US" sz="3800" dirty="0">
                <a:latin typeface="Times New Roman"/>
                <a:cs typeface="Times New Roman"/>
              </a:rPr>
              <a:t>people and businesses must be free to buy and sell what they want, however they want it</a:t>
            </a:r>
          </a:p>
          <a:p>
            <a:pPr eaLnBrk="1" hangingPunct="1">
              <a:buFontTx/>
              <a:buChar char="•"/>
            </a:pPr>
            <a:r>
              <a:rPr lang="en-US" sz="3800" dirty="0">
                <a:latin typeface="Times New Roman"/>
                <a:cs typeface="Times New Roman"/>
              </a:rPr>
              <a:t>People are allowed to own </a:t>
            </a:r>
            <a:r>
              <a:rPr lang="en-US" sz="3800" b="1" dirty="0">
                <a:latin typeface="Times New Roman"/>
                <a:cs typeface="Times New Roman"/>
              </a:rPr>
              <a:t>private property</a:t>
            </a:r>
            <a:r>
              <a:rPr lang="en-US" sz="3800" dirty="0">
                <a:latin typeface="Times New Roman"/>
                <a:cs typeface="Times New Roman"/>
              </a:rPr>
              <a:t> – however much they want</a:t>
            </a:r>
          </a:p>
          <a:p>
            <a:pPr eaLnBrk="1" hangingPunct="1">
              <a:buFontTx/>
              <a:buChar char="•"/>
            </a:pPr>
            <a:r>
              <a:rPr lang="en-US" sz="3800" b="1" dirty="0">
                <a:latin typeface="Times New Roman"/>
                <a:cs typeface="Times New Roman"/>
              </a:rPr>
              <a:t>Prices</a:t>
            </a:r>
            <a:r>
              <a:rPr lang="en-US" sz="3800" dirty="0">
                <a:latin typeface="Times New Roman"/>
                <a:cs typeface="Times New Roman"/>
              </a:rPr>
              <a:t> are determined by how much supply there is of a product and how much people demand to buy it</a:t>
            </a:r>
          </a:p>
          <a:p>
            <a:pPr eaLnBrk="1" hangingPunct="1">
              <a:buFontTx/>
              <a:buChar char="•"/>
            </a:pPr>
            <a:endParaRPr lang="en-US" dirty="0">
              <a:latin typeface="Arial" charset="0"/>
              <a:cs typeface="Arial" charset="0"/>
            </a:endParaRPr>
          </a:p>
        </p:txBody>
      </p:sp>
    </p:spTree>
    <p:extLst>
      <p:ext uri="{BB962C8B-B14F-4D97-AF65-F5344CB8AC3E}">
        <p14:creationId xmlns:p14="http://schemas.microsoft.com/office/powerpoint/2010/main" val="8702441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85800" y="0"/>
            <a:ext cx="7772400" cy="817563"/>
          </a:xfrm>
        </p:spPr>
        <p:txBody>
          <a:bodyPr/>
          <a:lstStyle/>
          <a:p>
            <a:pPr algn="ctr" eaLnBrk="1" hangingPunct="1"/>
            <a:r>
              <a:rPr lang="en-US" sz="4400" u="sng" dirty="0">
                <a:latin typeface="Times New Roman"/>
                <a:cs typeface="Times New Roman"/>
              </a:rPr>
              <a:t>Adam Smith</a:t>
            </a:r>
          </a:p>
        </p:txBody>
      </p:sp>
      <p:sp>
        <p:nvSpPr>
          <p:cNvPr id="11267" name="Rectangle 3"/>
          <p:cNvSpPr>
            <a:spLocks noGrp="1" noChangeArrowheads="1"/>
          </p:cNvSpPr>
          <p:nvPr>
            <p:ph type="body" idx="1"/>
          </p:nvPr>
        </p:nvSpPr>
        <p:spPr>
          <a:xfrm>
            <a:off x="0" y="990600"/>
            <a:ext cx="9144000" cy="5638800"/>
          </a:xfrm>
        </p:spPr>
        <p:txBody>
          <a:bodyPr>
            <a:normAutofit fontScale="92500"/>
          </a:bodyPr>
          <a:lstStyle/>
          <a:p>
            <a:pPr eaLnBrk="1" hangingPunct="1">
              <a:buFontTx/>
              <a:buChar char="•"/>
            </a:pPr>
            <a:endParaRPr lang="en-US" sz="4000" dirty="0" smtClean="0">
              <a:latin typeface="Times New Roman"/>
              <a:cs typeface="Times New Roman"/>
            </a:endParaRPr>
          </a:p>
          <a:p>
            <a:pPr eaLnBrk="1" hangingPunct="1">
              <a:buFontTx/>
              <a:buChar char="•"/>
            </a:pPr>
            <a:r>
              <a:rPr lang="en-US" sz="4000" dirty="0" smtClean="0">
                <a:latin typeface="Times New Roman"/>
                <a:cs typeface="Times New Roman"/>
              </a:rPr>
              <a:t>An </a:t>
            </a:r>
            <a:r>
              <a:rPr lang="en-US" sz="4000" dirty="0">
                <a:latin typeface="Times New Roman"/>
                <a:cs typeface="Times New Roman"/>
              </a:rPr>
              <a:t>English philosopher </a:t>
            </a:r>
          </a:p>
          <a:p>
            <a:pPr eaLnBrk="1" hangingPunct="1">
              <a:buFontTx/>
              <a:buChar char="•"/>
            </a:pPr>
            <a:r>
              <a:rPr lang="en-US" sz="4000" dirty="0">
                <a:latin typeface="Times New Roman"/>
                <a:cs typeface="Times New Roman"/>
              </a:rPr>
              <a:t>Developed the theory of </a:t>
            </a:r>
            <a:r>
              <a:rPr lang="ja-JP" altLang="en-US" sz="4000" b="1" dirty="0">
                <a:latin typeface="Times New Roman"/>
                <a:cs typeface="Times New Roman"/>
              </a:rPr>
              <a:t>“</a:t>
            </a:r>
            <a:r>
              <a:rPr lang="en-US" altLang="ja-JP" sz="4000" b="1" dirty="0">
                <a:latin typeface="Times New Roman"/>
                <a:cs typeface="Times New Roman"/>
              </a:rPr>
              <a:t>laissez faire</a:t>
            </a:r>
            <a:r>
              <a:rPr lang="ja-JP" altLang="en-US" sz="4000" b="1" dirty="0">
                <a:latin typeface="Times New Roman"/>
                <a:cs typeface="Times New Roman"/>
              </a:rPr>
              <a:t>”</a:t>
            </a:r>
            <a:r>
              <a:rPr lang="en-US" altLang="ja-JP" sz="4000" b="1" dirty="0">
                <a:latin typeface="Times New Roman"/>
                <a:cs typeface="Times New Roman"/>
              </a:rPr>
              <a:t> </a:t>
            </a:r>
            <a:r>
              <a:rPr lang="en-US" altLang="ja-JP" sz="4000" dirty="0">
                <a:latin typeface="Times New Roman"/>
                <a:cs typeface="Times New Roman"/>
              </a:rPr>
              <a:t>which means that a capitalist economy should not be ruled by the government </a:t>
            </a:r>
          </a:p>
          <a:p>
            <a:pPr eaLnBrk="1" hangingPunct="1">
              <a:buFontTx/>
              <a:buChar char="•"/>
            </a:pPr>
            <a:r>
              <a:rPr lang="en-US" sz="4000" dirty="0">
                <a:latin typeface="Times New Roman"/>
                <a:cs typeface="Times New Roman"/>
              </a:rPr>
              <a:t>Instead, every person and business should be allowed to buy and sell whatever they want, get whatever job they want, and their self-interest will make the economy grow.</a:t>
            </a:r>
          </a:p>
        </p:txBody>
      </p:sp>
    </p:spTree>
    <p:extLst>
      <p:ext uri="{BB962C8B-B14F-4D97-AF65-F5344CB8AC3E}">
        <p14:creationId xmlns:p14="http://schemas.microsoft.com/office/powerpoint/2010/main" val="2751088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a:cs typeface="Times New Roman"/>
              </a:rPr>
              <a:t>Discuss!</a:t>
            </a:r>
            <a:endParaRPr lang="en-US" dirty="0">
              <a:latin typeface="Times New Roman"/>
              <a:cs typeface="Times New Roman"/>
            </a:endParaRPr>
          </a:p>
        </p:txBody>
      </p:sp>
      <p:sp>
        <p:nvSpPr>
          <p:cNvPr id="3" name="Content Placeholder 2"/>
          <p:cNvSpPr>
            <a:spLocks noGrp="1"/>
          </p:cNvSpPr>
          <p:nvPr>
            <p:ph idx="1"/>
          </p:nvPr>
        </p:nvSpPr>
        <p:spPr/>
        <p:txBody>
          <a:bodyPr>
            <a:normAutofit/>
          </a:bodyPr>
          <a:lstStyle/>
          <a:p>
            <a:r>
              <a:rPr lang="en-US" sz="4000" dirty="0" smtClean="0">
                <a:latin typeface="Times New Roman"/>
                <a:cs typeface="Times New Roman"/>
              </a:rPr>
              <a:t>What is good about capitalism/ laissez faire?</a:t>
            </a:r>
          </a:p>
          <a:p>
            <a:r>
              <a:rPr lang="en-US" sz="4000" dirty="0" smtClean="0">
                <a:latin typeface="Times New Roman"/>
                <a:cs typeface="Times New Roman"/>
              </a:rPr>
              <a:t>What is not so good ?</a:t>
            </a:r>
          </a:p>
          <a:p>
            <a:r>
              <a:rPr lang="en-US" sz="4000" dirty="0" smtClean="0">
                <a:latin typeface="Times New Roman"/>
                <a:cs typeface="Times New Roman"/>
              </a:rPr>
              <a:t>How do you think these ideas spurred on industrialization? </a:t>
            </a:r>
            <a:endParaRPr lang="en-US" sz="4000" dirty="0">
              <a:latin typeface="Times New Roman"/>
              <a:cs typeface="Times New Roman"/>
            </a:endParaRPr>
          </a:p>
        </p:txBody>
      </p:sp>
    </p:spTree>
    <p:extLst>
      <p:ext uri="{BB962C8B-B14F-4D97-AF65-F5344CB8AC3E}">
        <p14:creationId xmlns:p14="http://schemas.microsoft.com/office/powerpoint/2010/main" val="3960720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a:solidFill>
            <a:schemeClr val="accent1">
              <a:lumMod val="75000"/>
            </a:schemeClr>
          </a:solidFill>
        </p:spPr>
        <p:txBody>
          <a:bodyPr/>
          <a:lstStyle/>
          <a:p>
            <a:r>
              <a:rPr lang="en-US" dirty="0" smtClean="0">
                <a:latin typeface="Times New Roman" pitchFamily="18" charset="0"/>
                <a:cs typeface="Times New Roman" pitchFamily="18" charset="0"/>
              </a:rPr>
              <a:t>Factories</a:t>
            </a:r>
            <a:endParaRPr lang="en-US" dirty="0">
              <a:latin typeface="Times New Roman" pitchFamily="18" charset="0"/>
              <a:cs typeface="Times New Roman" pitchFamily="18" charset="0"/>
            </a:endParaRPr>
          </a:p>
        </p:txBody>
      </p:sp>
      <p:sp>
        <p:nvSpPr>
          <p:cNvPr id="3" name="Content Placeholder 2"/>
          <p:cNvSpPr>
            <a:spLocks noGrp="1"/>
          </p:cNvSpPr>
          <p:nvPr>
            <p:ph sz="half" idx="1"/>
          </p:nvPr>
        </p:nvSpPr>
        <p:spPr>
          <a:xfrm>
            <a:off x="457200" y="1295400"/>
            <a:ext cx="4038600" cy="5334000"/>
          </a:xfrm>
        </p:spPr>
        <p:txBody>
          <a:bodyPr>
            <a:normAutofit fontScale="92500" lnSpcReduction="10000"/>
          </a:bodyPr>
          <a:lstStyle/>
          <a:p>
            <a:r>
              <a:rPr lang="en-US" dirty="0" smtClean="0">
                <a:latin typeface="Times New Roman" pitchFamily="18" charset="0"/>
                <a:cs typeface="Times New Roman" pitchFamily="18" charset="0"/>
              </a:rPr>
              <a:t>Water frame, the spinning mule, and the power loom were bulky and expensive machines.</a:t>
            </a:r>
          </a:p>
          <a:p>
            <a:r>
              <a:rPr lang="en-US" dirty="0" smtClean="0">
                <a:latin typeface="Times New Roman" pitchFamily="18" charset="0"/>
                <a:cs typeface="Times New Roman" pitchFamily="18" charset="0"/>
              </a:rPr>
              <a:t>They took the work of spinning and weaving out of the house.</a:t>
            </a:r>
          </a:p>
          <a:p>
            <a:r>
              <a:rPr lang="en-US" dirty="0" smtClean="0">
                <a:latin typeface="Times New Roman" pitchFamily="18" charset="0"/>
                <a:cs typeface="Times New Roman" pitchFamily="18" charset="0"/>
              </a:rPr>
              <a:t>Wealthy textile merchants set up the machines in large buildings called </a:t>
            </a:r>
            <a:r>
              <a:rPr lang="en-US" u="sng" dirty="0" smtClean="0">
                <a:latin typeface="Times New Roman" pitchFamily="18" charset="0"/>
                <a:cs typeface="Times New Roman" pitchFamily="18" charset="0"/>
              </a:rPr>
              <a:t>factories.</a:t>
            </a:r>
          </a:p>
          <a:p>
            <a:r>
              <a:rPr lang="en-US" dirty="0" smtClean="0">
                <a:latin typeface="Times New Roman" pitchFamily="18" charset="0"/>
                <a:cs typeface="Times New Roman" pitchFamily="18" charset="0"/>
              </a:rPr>
              <a:t>First factories were built near rivers because they needed water power.</a:t>
            </a:r>
            <a:endParaRPr lang="en-US" dirty="0">
              <a:latin typeface="Times New Roman" pitchFamily="18" charset="0"/>
              <a:cs typeface="Times New Roman" pitchFamily="18" charset="0"/>
            </a:endParaRPr>
          </a:p>
        </p:txBody>
      </p:sp>
      <p:sp>
        <p:nvSpPr>
          <p:cNvPr id="4" name="Content Placeholder 3"/>
          <p:cNvSpPr>
            <a:spLocks noGrp="1"/>
          </p:cNvSpPr>
          <p:nvPr>
            <p:ph sz="half" idx="2"/>
          </p:nvPr>
        </p:nvSpPr>
        <p:spPr/>
        <p:txBody>
          <a:bodyPr>
            <a:normAutofit fontScale="92500" lnSpcReduction="10000"/>
          </a:bodyPr>
          <a:lstStyle/>
          <a:p>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4343400"/>
            <a:ext cx="3381375" cy="2381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1" y="1524000"/>
            <a:ext cx="3910013" cy="2709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71979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5" descr="brass_foundry_1914_470_300_470x3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54063"/>
            <a:ext cx="8763000" cy="559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01119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2863" cy="1219200"/>
          </a:xfrm>
          <a:solidFill>
            <a:schemeClr val="accent1">
              <a:lumMod val="75000"/>
            </a:schemeClr>
          </a:solidFill>
        </p:spPr>
        <p:txBody>
          <a:bodyPr>
            <a:normAutofit/>
          </a:bodyPr>
          <a:lstStyle/>
          <a:p>
            <a:r>
              <a:rPr lang="en-US" dirty="0" smtClean="0">
                <a:latin typeface="Times New Roman" pitchFamily="18" charset="0"/>
                <a:cs typeface="Times New Roman" pitchFamily="18" charset="0"/>
              </a:rPr>
              <a:t>Advancements in Transportation</a:t>
            </a:r>
            <a:endParaRPr lang="en-US" dirty="0"/>
          </a:p>
        </p:txBody>
      </p:sp>
      <p:sp>
        <p:nvSpPr>
          <p:cNvPr id="3" name="Content Placeholder 2"/>
          <p:cNvSpPr>
            <a:spLocks noGrp="1"/>
          </p:cNvSpPr>
          <p:nvPr>
            <p:ph sz="half" idx="1"/>
          </p:nvPr>
        </p:nvSpPr>
        <p:spPr/>
        <p:txBody>
          <a:bodyPr/>
          <a:lstStyle/>
          <a:p>
            <a:pPr marL="0" indent="0">
              <a:buNone/>
            </a:pPr>
            <a:endParaRPr lang="en-US" dirty="0">
              <a:latin typeface="Times New Roman" pitchFamily="18" charset="0"/>
              <a:cs typeface="Times New Roman" pitchFamily="18" charset="0"/>
            </a:endParaRPr>
          </a:p>
        </p:txBody>
      </p:sp>
      <p:sp>
        <p:nvSpPr>
          <p:cNvPr id="4" name="Content Placeholder 3"/>
          <p:cNvSpPr>
            <a:spLocks noGrp="1"/>
          </p:cNvSpPr>
          <p:nvPr>
            <p:ph sz="half" idx="2"/>
          </p:nvPr>
        </p:nvSpPr>
        <p:spPr/>
        <p:txBody>
          <a:bodyPr/>
          <a:lstStyle/>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447800"/>
            <a:ext cx="6824443" cy="4768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066618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9067800" cy="1143000"/>
          </a:xfrm>
          <a:solidFill>
            <a:schemeClr val="accent1">
              <a:lumMod val="75000"/>
            </a:schemeClr>
          </a:solidFill>
        </p:spPr>
        <p:txBody>
          <a:bodyPr/>
          <a:lstStyle/>
          <a:p>
            <a:r>
              <a:rPr lang="en-US" dirty="0" smtClean="0">
                <a:latin typeface="Times New Roman" pitchFamily="18" charset="0"/>
                <a:cs typeface="Times New Roman" pitchFamily="18" charset="0"/>
              </a:rPr>
              <a:t>Watt’s Steam Engine</a:t>
            </a:r>
            <a:endParaRPr lang="en-US" dirty="0">
              <a:latin typeface="Times New Roman" pitchFamily="18" charset="0"/>
              <a:cs typeface="Times New Roman" pitchFamily="18" charset="0"/>
            </a:endParaRPr>
          </a:p>
        </p:txBody>
      </p:sp>
      <p:sp>
        <p:nvSpPr>
          <p:cNvPr id="3" name="Content Placeholder 2"/>
          <p:cNvSpPr>
            <a:spLocks noGrp="1"/>
          </p:cNvSpPr>
          <p:nvPr>
            <p:ph sz="half" idx="1"/>
          </p:nvPr>
        </p:nvSpPr>
        <p:spPr/>
        <p:txBody>
          <a:bodyPr>
            <a:normAutofit fontScale="92500" lnSpcReduction="10000"/>
          </a:bodyPr>
          <a:lstStyle/>
          <a:p>
            <a:r>
              <a:rPr lang="en-US" dirty="0" smtClean="0">
                <a:latin typeface="Times New Roman" pitchFamily="18" charset="0"/>
                <a:cs typeface="Times New Roman" pitchFamily="18" charset="0"/>
              </a:rPr>
              <a:t>James Watt</a:t>
            </a:r>
          </a:p>
          <a:p>
            <a:r>
              <a:rPr lang="en-US" dirty="0" smtClean="0">
                <a:latin typeface="Times New Roman" pitchFamily="18" charset="0"/>
                <a:cs typeface="Times New Roman" pitchFamily="18" charset="0"/>
              </a:rPr>
              <a:t>1765</a:t>
            </a:r>
          </a:p>
          <a:p>
            <a:r>
              <a:rPr lang="en-US" dirty="0" smtClean="0">
                <a:latin typeface="Times New Roman" pitchFamily="18" charset="0"/>
                <a:cs typeface="Times New Roman" pitchFamily="18" charset="0"/>
              </a:rPr>
              <a:t>Worked for 2 years to find a way to make a steam engine work faster and more efficiently.</a:t>
            </a:r>
            <a:endParaRPr lang="en-US" dirty="0">
              <a:latin typeface="Times New Roman" pitchFamily="18" charset="0"/>
              <a:cs typeface="Times New Roman" pitchFamily="18" charset="0"/>
            </a:endParaRPr>
          </a:p>
          <a:p>
            <a:r>
              <a:rPr lang="en-US" dirty="0" smtClean="0">
                <a:latin typeface="Times New Roman" pitchFamily="18" charset="0"/>
                <a:cs typeface="Times New Roman" pitchFamily="18" charset="0"/>
              </a:rPr>
              <a:t>In 1774 he joined with a businessman named Matthew </a:t>
            </a:r>
            <a:r>
              <a:rPr lang="en-US" dirty="0" err="1" smtClean="0">
                <a:latin typeface="Times New Roman" pitchFamily="18" charset="0"/>
                <a:cs typeface="Times New Roman" pitchFamily="18" charset="0"/>
              </a:rPr>
              <a:t>Boulton</a:t>
            </a:r>
            <a:r>
              <a:rPr lang="en-US" dirty="0" smtClean="0">
                <a:latin typeface="Times New Roman" pitchFamily="18" charset="0"/>
                <a:cs typeface="Times New Roman" pitchFamily="18" charset="0"/>
              </a:rPr>
              <a:t> who paid him a salary to build a better engine.</a:t>
            </a:r>
          </a:p>
        </p:txBody>
      </p:sp>
      <p:sp>
        <p:nvSpPr>
          <p:cNvPr id="4" name="Content Placeholder 3"/>
          <p:cNvSpPr>
            <a:spLocks noGrp="1"/>
          </p:cNvSpPr>
          <p:nvPr>
            <p:ph sz="half" idx="2"/>
          </p:nvPr>
        </p:nvSpPr>
        <p:spPr/>
        <p:txBody>
          <a:bodyPr>
            <a:normAutofit fontScale="92500" lnSpcReduction="10000"/>
          </a:bodyPr>
          <a:lstStyle/>
          <a:p>
            <a:r>
              <a:rPr lang="en-US" u="sng" dirty="0" smtClean="0"/>
              <a:t>VOCAB WORD:</a:t>
            </a:r>
          </a:p>
          <a:p>
            <a:pPr lvl="1"/>
            <a:r>
              <a:rPr lang="en-US" b="1" dirty="0" smtClean="0"/>
              <a:t>Entrepreneur</a:t>
            </a:r>
          </a:p>
          <a:p>
            <a:pPr lvl="2"/>
            <a:r>
              <a:rPr lang="en-US" dirty="0" smtClean="0"/>
              <a:t>A person who organizes, manages, and takes on the risks of a business.</a:t>
            </a:r>
          </a:p>
        </p:txBody>
      </p:sp>
      <p:sp>
        <p:nvSpPr>
          <p:cNvPr id="5" name="Oval Callout 4"/>
          <p:cNvSpPr/>
          <p:nvPr/>
        </p:nvSpPr>
        <p:spPr>
          <a:xfrm>
            <a:off x="4419600" y="762000"/>
            <a:ext cx="4572000" cy="2971800"/>
          </a:xfrm>
          <a:prstGeom prst="wedgeEllipseCallout">
            <a:avLst/>
          </a:prstGeom>
          <a:solidFill>
            <a:schemeClr val="accent3">
              <a:lumMod val="60000"/>
              <a:lumOff val="40000"/>
              <a:alpha val="4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557431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a:solidFill>
            <a:schemeClr val="accent1">
              <a:lumMod val="75000"/>
            </a:schemeClr>
          </a:solidFill>
        </p:spPr>
        <p:txBody>
          <a:bodyPr/>
          <a:lstStyle/>
          <a:p>
            <a:r>
              <a:rPr lang="en-US" dirty="0" smtClean="0">
                <a:latin typeface="Times New Roman" pitchFamily="18" charset="0"/>
                <a:cs typeface="Times New Roman" pitchFamily="18" charset="0"/>
              </a:rPr>
              <a:t>Water Transportation</a:t>
            </a:r>
            <a:endParaRPr lang="en-US" dirty="0">
              <a:latin typeface="Times New Roman" pitchFamily="18" charset="0"/>
              <a:cs typeface="Times New Roman" pitchFamily="18" charset="0"/>
            </a:endParaRPr>
          </a:p>
        </p:txBody>
      </p:sp>
      <p:sp>
        <p:nvSpPr>
          <p:cNvPr id="3" name="Content Placeholder 2"/>
          <p:cNvSpPr>
            <a:spLocks noGrp="1"/>
          </p:cNvSpPr>
          <p:nvPr>
            <p:ph sz="half" idx="1"/>
          </p:nvPr>
        </p:nvSpPr>
        <p:spPr/>
        <p:txBody>
          <a:bodyPr/>
          <a:lstStyle/>
          <a:p>
            <a:r>
              <a:rPr lang="en-US" u="sng" dirty="0" smtClean="0">
                <a:latin typeface="Times New Roman" pitchFamily="18" charset="0"/>
                <a:cs typeface="Times New Roman" pitchFamily="18" charset="0"/>
              </a:rPr>
              <a:t>Robert Fulton – </a:t>
            </a:r>
            <a:r>
              <a:rPr lang="en-US" dirty="0" smtClean="0">
                <a:latin typeface="Times New Roman" pitchFamily="18" charset="0"/>
                <a:cs typeface="Times New Roman" pitchFamily="18" charset="0"/>
              </a:rPr>
              <a:t>Ordered  a steam engine from Watt and used it to create a steam boat.</a:t>
            </a:r>
          </a:p>
          <a:p>
            <a:pPr marL="0" indent="0">
              <a:buNone/>
            </a:pP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Made a boat called the </a:t>
            </a:r>
            <a:r>
              <a:rPr lang="en-US" i="1" dirty="0" smtClean="0">
                <a:latin typeface="Times New Roman" pitchFamily="18" charset="0"/>
                <a:cs typeface="Times New Roman" pitchFamily="18" charset="0"/>
              </a:rPr>
              <a:t>Clermont</a:t>
            </a:r>
            <a:r>
              <a:rPr lang="en-US" dirty="0" smtClean="0">
                <a:latin typeface="Times New Roman" pitchFamily="18" charset="0"/>
                <a:cs typeface="Times New Roman" pitchFamily="18" charset="0"/>
              </a:rPr>
              <a:t>, which made its first successful trip down the Hudson River </a:t>
            </a:r>
            <a:endParaRPr lang="en-US" dirty="0">
              <a:latin typeface="Times New Roman" pitchFamily="18" charset="0"/>
              <a:cs typeface="Times New Roman" pitchFamily="18" charset="0"/>
            </a:endParaRPr>
          </a:p>
        </p:txBody>
      </p:sp>
      <p:sp>
        <p:nvSpPr>
          <p:cNvPr id="4" name="Content Placeholder 3"/>
          <p:cNvSpPr>
            <a:spLocks noGrp="1"/>
          </p:cNvSpPr>
          <p:nvPr>
            <p:ph sz="half" idx="2"/>
          </p:nvPr>
        </p:nvSpPr>
        <p:spPr/>
        <p:txBody>
          <a:bodyPr/>
          <a:lstStyle/>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2072986"/>
            <a:ext cx="3790950" cy="278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59137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a:solidFill>
            <a:schemeClr val="accent1">
              <a:lumMod val="75000"/>
            </a:schemeClr>
          </a:solidFill>
        </p:spPr>
        <p:txBody>
          <a:bodyPr/>
          <a:lstStyle/>
          <a:p>
            <a:r>
              <a:rPr lang="en-US" dirty="0" smtClean="0">
                <a:latin typeface="Times New Roman" pitchFamily="18" charset="0"/>
                <a:cs typeface="Times New Roman" pitchFamily="18" charset="0"/>
              </a:rPr>
              <a:t>Canals in England</a:t>
            </a:r>
            <a:endParaRPr lang="en-US" dirty="0">
              <a:latin typeface="Times New Roman" pitchFamily="18" charset="0"/>
              <a:cs typeface="Times New Roman" pitchFamily="18" charset="0"/>
            </a:endParaRPr>
          </a:p>
        </p:txBody>
      </p:sp>
      <p:sp>
        <p:nvSpPr>
          <p:cNvPr id="3" name="Content Placeholder 2"/>
          <p:cNvSpPr>
            <a:spLocks noGrp="1"/>
          </p:cNvSpPr>
          <p:nvPr>
            <p:ph sz="half" idx="1"/>
          </p:nvPr>
        </p:nvSpPr>
        <p:spPr/>
        <p:txBody>
          <a:bodyPr/>
          <a:lstStyle/>
          <a:p>
            <a:r>
              <a:rPr lang="en-US" dirty="0" smtClean="0"/>
              <a:t>Created a network of canals (human-made waterways)</a:t>
            </a:r>
          </a:p>
          <a:p>
            <a:r>
              <a:rPr lang="en-US" dirty="0" smtClean="0"/>
              <a:t>Made it much easier and less expensive to transport goods and raw materials.</a:t>
            </a:r>
          </a:p>
          <a:p>
            <a:pPr marL="0" indent="0">
              <a:buNone/>
            </a:pPr>
            <a:endParaRPr lang="en-US" dirty="0" smtClean="0"/>
          </a:p>
        </p:txBody>
      </p:sp>
      <p:sp>
        <p:nvSpPr>
          <p:cNvPr id="4" name="Content Placeholder 3"/>
          <p:cNvSpPr>
            <a:spLocks noGrp="1"/>
          </p:cNvSpPr>
          <p:nvPr>
            <p:ph sz="half" idx="2"/>
          </p:nvPr>
        </p:nvSpPr>
        <p:spPr/>
        <p:txBody>
          <a:bodyPr/>
          <a:lstStyle/>
          <a:p>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1295400"/>
            <a:ext cx="3962400" cy="53788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869814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a:solidFill>
            <a:schemeClr val="accent1">
              <a:lumMod val="75000"/>
            </a:schemeClr>
          </a:solidFill>
        </p:spPr>
        <p:txBody>
          <a:bodyPr/>
          <a:lstStyle/>
          <a:p>
            <a:r>
              <a:rPr lang="en-US" dirty="0" smtClean="0">
                <a:latin typeface="Times New Roman" pitchFamily="18" charset="0"/>
                <a:cs typeface="Times New Roman" pitchFamily="18" charset="0"/>
              </a:rPr>
              <a:t>Road Transportation</a:t>
            </a:r>
            <a:endParaRPr lang="en-US" dirty="0">
              <a:latin typeface="Times New Roman" pitchFamily="18" charset="0"/>
              <a:cs typeface="Times New Roman" pitchFamily="18" charset="0"/>
            </a:endParaRPr>
          </a:p>
        </p:txBody>
      </p:sp>
      <p:sp>
        <p:nvSpPr>
          <p:cNvPr id="3" name="Content Placeholder 2"/>
          <p:cNvSpPr>
            <a:spLocks noGrp="1"/>
          </p:cNvSpPr>
          <p:nvPr>
            <p:ph sz="half" idx="1"/>
          </p:nvPr>
        </p:nvSpPr>
        <p:spPr>
          <a:xfrm>
            <a:off x="457200" y="1600200"/>
            <a:ext cx="4038600" cy="4876800"/>
          </a:xfrm>
        </p:spPr>
        <p:txBody>
          <a:bodyPr>
            <a:normAutofit fontScale="85000" lnSpcReduction="10000"/>
          </a:bodyPr>
          <a:lstStyle/>
          <a:p>
            <a:r>
              <a:rPr lang="en-US" b="1" u="sng" dirty="0" smtClean="0">
                <a:latin typeface="Times New Roman" pitchFamily="18" charset="0"/>
                <a:cs typeface="Times New Roman" pitchFamily="18" charset="0"/>
              </a:rPr>
              <a:t>John </a:t>
            </a:r>
            <a:r>
              <a:rPr lang="en-US" b="1" u="sng" dirty="0" err="1" smtClean="0">
                <a:latin typeface="Times New Roman" pitchFamily="18" charset="0"/>
                <a:cs typeface="Times New Roman" pitchFamily="18" charset="0"/>
              </a:rPr>
              <a:t>McAdam</a:t>
            </a:r>
            <a:r>
              <a:rPr lang="en-US" b="1" u="sng" dirty="0" smtClean="0">
                <a:latin typeface="Times New Roman" pitchFamily="18" charset="0"/>
                <a:cs typeface="Times New Roman" pitchFamily="18" charset="0"/>
              </a:rPr>
              <a:t> – </a:t>
            </a:r>
            <a:r>
              <a:rPr lang="en-US" dirty="0" smtClean="0">
                <a:latin typeface="Times New Roman" pitchFamily="18" charset="0"/>
                <a:cs typeface="Times New Roman" pitchFamily="18" charset="0"/>
              </a:rPr>
              <a:t>equipped road beds with a </a:t>
            </a:r>
            <a:r>
              <a:rPr lang="en-US" u="sng" dirty="0" smtClean="0">
                <a:latin typeface="Times New Roman" pitchFamily="18" charset="0"/>
                <a:cs typeface="Times New Roman" pitchFamily="18" charset="0"/>
              </a:rPr>
              <a:t>layer of large stones for drainage.  </a:t>
            </a:r>
          </a:p>
          <a:p>
            <a:r>
              <a:rPr lang="en-US" dirty="0" smtClean="0">
                <a:latin typeface="Times New Roman" pitchFamily="18" charset="0"/>
                <a:cs typeface="Times New Roman" pitchFamily="18" charset="0"/>
              </a:rPr>
              <a:t>On top he put a </a:t>
            </a:r>
            <a:r>
              <a:rPr lang="en-US" u="sng" dirty="0" smtClean="0">
                <a:latin typeface="Times New Roman" pitchFamily="18" charset="0"/>
                <a:cs typeface="Times New Roman" pitchFamily="18" charset="0"/>
              </a:rPr>
              <a:t>layer of crushed rock.</a:t>
            </a:r>
          </a:p>
          <a:p>
            <a:r>
              <a:rPr lang="en-US" dirty="0" smtClean="0">
                <a:latin typeface="Times New Roman" pitchFamily="18" charset="0"/>
                <a:cs typeface="Times New Roman" pitchFamily="18" charset="0"/>
              </a:rPr>
              <a:t>Even in the rain, heavy wagons could now travel without sinking in the mud!</a:t>
            </a:r>
          </a:p>
          <a:p>
            <a:r>
              <a:rPr lang="en-US" dirty="0" smtClean="0">
                <a:latin typeface="Times New Roman" pitchFamily="18" charset="0"/>
                <a:cs typeface="Times New Roman" pitchFamily="18" charset="0"/>
              </a:rPr>
              <a:t>Private investors then formed companies that made roads and operated them for profit.  Called “turnpikes”</a:t>
            </a:r>
            <a:endParaRPr lang="en-US" dirty="0">
              <a:latin typeface="Times New Roman" pitchFamily="18" charset="0"/>
              <a:cs typeface="Times New Roman" pitchFamily="18" charset="0"/>
            </a:endParaRPr>
          </a:p>
        </p:txBody>
      </p:sp>
      <p:sp>
        <p:nvSpPr>
          <p:cNvPr id="4" name="Content Placeholder 3"/>
          <p:cNvSpPr>
            <a:spLocks noGrp="1"/>
          </p:cNvSpPr>
          <p:nvPr>
            <p:ph sz="half" idx="2"/>
          </p:nvPr>
        </p:nvSpPr>
        <p:spPr/>
        <p:txBody>
          <a:bodyPr>
            <a:normAutofit fontScale="85000" lnSpcReduction="10000"/>
          </a:bodyPr>
          <a:lstStyle/>
          <a:p>
            <a:endParaRPr lang="en-US" dirty="0"/>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5534" y="1348855"/>
            <a:ext cx="2712507" cy="2514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6158" y="3886200"/>
            <a:ext cx="3851260" cy="28847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64178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a:solidFill>
            <a:schemeClr val="accent1">
              <a:lumMod val="75000"/>
            </a:schemeClr>
          </a:solidFill>
        </p:spPr>
        <p:txBody>
          <a:bodyPr/>
          <a:lstStyle/>
          <a:p>
            <a:r>
              <a:rPr lang="en-US" dirty="0" smtClean="0">
                <a:latin typeface="Times New Roman" panose="02020603050405020304" pitchFamily="18" charset="0"/>
                <a:cs typeface="Times New Roman" panose="02020603050405020304" pitchFamily="18" charset="0"/>
              </a:rPr>
              <a:t>Railway Age Begins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p:txBody>
          <a:bodyPr>
            <a:normAutofit fontScale="92500" lnSpcReduction="10000"/>
          </a:bodyPr>
          <a:lstStyle/>
          <a:p>
            <a:r>
              <a:rPr lang="en-US" dirty="0" smtClean="0">
                <a:latin typeface="Times New Roman" panose="02020603050405020304" pitchFamily="18" charset="0"/>
                <a:cs typeface="Times New Roman" panose="02020603050405020304" pitchFamily="18" charset="0"/>
              </a:rPr>
              <a:t>Steam engine on wheels!</a:t>
            </a:r>
          </a:p>
          <a:p>
            <a:r>
              <a:rPr lang="en-US" dirty="0" smtClean="0">
                <a:latin typeface="Times New Roman" panose="02020603050405020304" pitchFamily="18" charset="0"/>
                <a:cs typeface="Times New Roman" panose="02020603050405020304" pitchFamily="18" charset="0"/>
              </a:rPr>
              <a:t>1804 </a:t>
            </a:r>
          </a:p>
          <a:p>
            <a:r>
              <a:rPr lang="en-US" dirty="0" smtClean="0">
                <a:latin typeface="Times New Roman" panose="02020603050405020304" pitchFamily="18" charset="0"/>
                <a:cs typeface="Times New Roman" panose="02020603050405020304" pitchFamily="18" charset="0"/>
              </a:rPr>
              <a:t>Richard Trevithick – Engineer</a:t>
            </a:r>
          </a:p>
          <a:p>
            <a:r>
              <a:rPr lang="en-US" dirty="0" smtClean="0">
                <a:latin typeface="Times New Roman" panose="02020603050405020304" pitchFamily="18" charset="0"/>
                <a:cs typeface="Times New Roman" panose="02020603050405020304" pitchFamily="18" charset="0"/>
              </a:rPr>
              <a:t>First to create and hauled 10 tons of iron nearly10 miles on a track with a steam-driven locomotive.</a:t>
            </a:r>
          </a:p>
          <a:p>
            <a:r>
              <a:rPr lang="en-US" dirty="0" smtClean="0">
                <a:latin typeface="Times New Roman" panose="02020603050405020304" pitchFamily="18" charset="0"/>
                <a:cs typeface="Times New Roman" panose="02020603050405020304" pitchFamily="18" charset="0"/>
              </a:rPr>
              <a:t>Many British Engineers built improved versions of Trevithick’s locomotive.</a:t>
            </a:r>
            <a:endParaRPr lang="en-US" dirty="0">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sz="half" idx="2"/>
          </p:nvPr>
        </p:nvSpPr>
        <p:spPr/>
        <p:txBody>
          <a:bodyPr>
            <a:normAutofit fontScale="92500" lnSpcReduction="10000"/>
          </a:bodyPr>
          <a:lstStyle/>
          <a:p>
            <a:endParaRPr lang="en-U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2057400"/>
            <a:ext cx="3989802" cy="35633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608980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a:solidFill>
            <a:schemeClr val="accent1">
              <a:lumMod val="75000"/>
            </a:schemeClr>
          </a:solidFill>
        </p:spPr>
        <p:txBody>
          <a:bodyPr/>
          <a:lstStyle/>
          <a:p>
            <a:r>
              <a:rPr lang="en-US" dirty="0" smtClean="0">
                <a:latin typeface="Times New Roman" panose="02020603050405020304" pitchFamily="18" charset="0"/>
                <a:cs typeface="Times New Roman" panose="02020603050405020304" pitchFamily="18" charset="0"/>
              </a:rPr>
              <a:t>First Railroads Emerge</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p:txBody>
          <a:bodyPr/>
          <a:lstStyle/>
          <a:p>
            <a:r>
              <a:rPr lang="en-US" dirty="0" smtClean="0">
                <a:latin typeface="Times New Roman" panose="02020603050405020304" pitchFamily="18" charset="0"/>
                <a:cs typeface="Times New Roman" panose="02020603050405020304" pitchFamily="18" charset="0"/>
              </a:rPr>
              <a:t>1.  1825 - 27 mile line from Yorkshire coal fields to the Port of Stockton. </a:t>
            </a:r>
          </a:p>
          <a:p>
            <a:r>
              <a:rPr lang="en-US" dirty="0" smtClean="0">
                <a:latin typeface="Times New Roman" panose="02020603050405020304" pitchFamily="18" charset="0"/>
                <a:cs typeface="Times New Roman" panose="02020603050405020304" pitchFamily="18" charset="0"/>
              </a:rPr>
              <a:t>2.  1829 – Railway connected the Port of Liverpool with the city of Manchester.</a:t>
            </a:r>
            <a:endParaRPr lang="en-US" dirty="0">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sz="half" idx="2"/>
          </p:nvPr>
        </p:nvSpPr>
        <p:spPr/>
        <p:txBody>
          <a:bodyPr/>
          <a:lstStyle/>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400" y="2133600"/>
            <a:ext cx="4744932" cy="31575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882256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a:solidFill>
            <a:schemeClr val="accent1">
              <a:lumMod val="75000"/>
            </a:schemeClr>
          </a:solidFill>
        </p:spPr>
        <p:txBody>
          <a:bodyPr>
            <a:normAutofit/>
          </a:bodyPr>
          <a:lstStyle/>
          <a:p>
            <a:r>
              <a:rPr lang="en-US" dirty="0" smtClean="0">
                <a:latin typeface="Times New Roman" panose="02020603050405020304" pitchFamily="18" charset="0"/>
                <a:cs typeface="Times New Roman" panose="02020603050405020304" pitchFamily="18" charset="0"/>
              </a:rPr>
              <a:t>Effects of the Locomotive</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p:txBody>
          <a:bodyPr>
            <a:normAutofit fontScale="85000" lnSpcReduction="20000"/>
          </a:bodyPr>
          <a:lstStyle/>
          <a:p>
            <a:r>
              <a:rPr lang="en-US" dirty="0" smtClean="0">
                <a:latin typeface="Times New Roman" panose="02020603050405020304" pitchFamily="18" charset="0"/>
                <a:cs typeface="Times New Roman" panose="02020603050405020304" pitchFamily="18" charset="0"/>
              </a:rPr>
              <a:t>1.  Spurred Economic Growth – cheaper to transport goods</a:t>
            </a:r>
          </a:p>
          <a:p>
            <a:r>
              <a:rPr lang="en-US" dirty="0" smtClean="0">
                <a:latin typeface="Times New Roman" panose="02020603050405020304" pitchFamily="18" charset="0"/>
                <a:cs typeface="Times New Roman" panose="02020603050405020304" pitchFamily="18" charset="0"/>
              </a:rPr>
              <a:t>2.  Railroad boom created thousands of jobs.  (Railroad workers and miners)</a:t>
            </a:r>
          </a:p>
          <a:p>
            <a:r>
              <a:rPr lang="en-US" dirty="0" smtClean="0">
                <a:latin typeface="Times New Roman" panose="02020603050405020304" pitchFamily="18" charset="0"/>
                <a:cs typeface="Times New Roman" panose="02020603050405020304" pitchFamily="18" charset="0"/>
              </a:rPr>
              <a:t>3.  Boosted agricultural and fishing industries – they could transport their goods to distant cities.</a:t>
            </a:r>
          </a:p>
          <a:p>
            <a:r>
              <a:rPr lang="en-US" dirty="0" smtClean="0">
                <a:latin typeface="Times New Roman" panose="02020603050405020304" pitchFamily="18" charset="0"/>
                <a:cs typeface="Times New Roman" panose="02020603050405020304" pitchFamily="18" charset="0"/>
              </a:rPr>
              <a:t>4.  Made travel easier – encouraged people to take jobs further away from home.  </a:t>
            </a:r>
            <a:endParaRPr lang="en-US" dirty="0">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sz="half" idx="2"/>
          </p:nvPr>
        </p:nvSpPr>
        <p:spPr/>
        <p:txBody>
          <a:bodyPr>
            <a:normAutofit fontScale="85000" lnSpcReduction="20000"/>
          </a:bodyPr>
          <a:lstStyle/>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905000"/>
            <a:ext cx="4191000" cy="33878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583804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95400"/>
          </a:xfrm>
          <a:solidFill>
            <a:schemeClr val="accent1">
              <a:lumMod val="75000"/>
            </a:schemeClr>
          </a:solidFill>
        </p:spPr>
        <p:txBody>
          <a:bodyPr/>
          <a:lstStyle/>
          <a:p>
            <a:r>
              <a:rPr lang="en-US" dirty="0" smtClean="0">
                <a:latin typeface="Times New Roman" pitchFamily="18" charset="0"/>
                <a:cs typeface="Times New Roman" pitchFamily="18" charset="0"/>
              </a:rPr>
              <a:t>Industrialization Changes Life</a:t>
            </a:r>
            <a:endParaRPr lang="en-US" dirty="0">
              <a:latin typeface="Times New Roman" pitchFamily="18" charset="0"/>
              <a:cs typeface="Times New Roman" pitchFamily="18" charset="0"/>
            </a:endParaRPr>
          </a:p>
        </p:txBody>
      </p:sp>
      <p:sp>
        <p:nvSpPr>
          <p:cNvPr id="3" name="Content Placeholder 2"/>
          <p:cNvSpPr>
            <a:spLocks noGrp="1"/>
          </p:cNvSpPr>
          <p:nvPr>
            <p:ph sz="half" idx="1"/>
          </p:nvPr>
        </p:nvSpPr>
        <p:spPr/>
        <p:txBody>
          <a:bodyPr/>
          <a:lstStyle/>
          <a:p>
            <a:r>
              <a:rPr lang="en-US" dirty="0" smtClean="0">
                <a:latin typeface="Times New Roman" pitchFamily="18" charset="0"/>
                <a:cs typeface="Times New Roman" pitchFamily="18" charset="0"/>
              </a:rPr>
              <a:t>People could earn higher wages in factories than on farms.</a:t>
            </a:r>
          </a:p>
          <a:p>
            <a:r>
              <a:rPr lang="en-US" dirty="0" smtClean="0">
                <a:latin typeface="Times New Roman" pitchFamily="18" charset="0"/>
                <a:cs typeface="Times New Roman" pitchFamily="18" charset="0"/>
              </a:rPr>
              <a:t>More money helped people heat homes, eat well and wear nicer clothing.</a:t>
            </a:r>
          </a:p>
          <a:p>
            <a:r>
              <a:rPr lang="en-US" dirty="0" smtClean="0">
                <a:latin typeface="Times New Roman" pitchFamily="18" charset="0"/>
                <a:cs typeface="Times New Roman" pitchFamily="18" charset="0"/>
              </a:rPr>
              <a:t>Cities swelled with waves of job seekers.</a:t>
            </a:r>
            <a:endParaRPr lang="en-US" dirty="0">
              <a:latin typeface="Times New Roman" pitchFamily="18" charset="0"/>
              <a:cs typeface="Times New Roman" pitchFamily="18" charset="0"/>
            </a:endParaRPr>
          </a:p>
        </p:txBody>
      </p:sp>
      <p:sp>
        <p:nvSpPr>
          <p:cNvPr id="4" name="Content Placeholder 3"/>
          <p:cNvSpPr>
            <a:spLocks noGrp="1"/>
          </p:cNvSpPr>
          <p:nvPr>
            <p:ph sz="half" idx="2"/>
          </p:nvPr>
        </p:nvSpPr>
        <p:spPr/>
        <p:txBody>
          <a:bodyPr/>
          <a:lstStyle/>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400" y="1369856"/>
            <a:ext cx="4572000" cy="16304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757553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a:solidFill>
            <a:schemeClr val="accent1">
              <a:lumMod val="75000"/>
            </a:schemeClr>
          </a:solidFill>
        </p:spPr>
        <p:txBody>
          <a:bodyPr/>
          <a:lstStyle/>
          <a:p>
            <a:r>
              <a:rPr lang="en-US" dirty="0" smtClean="0">
                <a:latin typeface="Times New Roman" pitchFamily="18" charset="0"/>
                <a:cs typeface="Times New Roman" pitchFamily="18" charset="0"/>
              </a:rPr>
              <a:t>Industrial Cities Rise</a:t>
            </a:r>
            <a:endParaRPr lang="en-US" dirty="0">
              <a:latin typeface="Times New Roman" pitchFamily="18" charset="0"/>
              <a:cs typeface="Times New Roman" pitchFamily="18" charset="0"/>
            </a:endParaRPr>
          </a:p>
        </p:txBody>
      </p:sp>
      <p:sp>
        <p:nvSpPr>
          <p:cNvPr id="3" name="Content Placeholder 2"/>
          <p:cNvSpPr>
            <a:spLocks noGrp="1"/>
          </p:cNvSpPr>
          <p:nvPr>
            <p:ph sz="half" idx="1"/>
          </p:nvPr>
        </p:nvSpPr>
        <p:spPr/>
        <p:txBody>
          <a:bodyPr>
            <a:normAutofit lnSpcReduction="10000"/>
          </a:bodyPr>
          <a:lstStyle/>
          <a:p>
            <a:r>
              <a:rPr lang="en-US" dirty="0" smtClean="0">
                <a:latin typeface="Times New Roman" pitchFamily="18" charset="0"/>
                <a:cs typeface="Times New Roman" pitchFamily="18" charset="0"/>
              </a:rPr>
              <a:t>Manufacturing of goods was concentrated in a central location.</a:t>
            </a:r>
          </a:p>
          <a:p>
            <a:r>
              <a:rPr lang="en-US" dirty="0" smtClean="0">
                <a:latin typeface="Times New Roman" pitchFamily="18" charset="0"/>
                <a:cs typeface="Times New Roman" pitchFamily="18" charset="0"/>
              </a:rPr>
              <a:t>Population in cities more than doubled, some even quadrupled. </a:t>
            </a:r>
          </a:p>
          <a:p>
            <a:r>
              <a:rPr lang="en-US" dirty="0" smtClean="0">
                <a:latin typeface="Times New Roman" pitchFamily="18" charset="0"/>
                <a:cs typeface="Times New Roman" pitchFamily="18" charset="0"/>
              </a:rPr>
              <a:t>Period was known as </a:t>
            </a:r>
            <a:r>
              <a:rPr lang="en-US" u="sng" dirty="0" smtClean="0">
                <a:latin typeface="Times New Roman" pitchFamily="18" charset="0"/>
                <a:cs typeface="Times New Roman" pitchFamily="18" charset="0"/>
              </a:rPr>
              <a:t>Urbanization</a:t>
            </a:r>
            <a:r>
              <a:rPr lang="en-US" dirty="0" smtClean="0">
                <a:latin typeface="Times New Roman" pitchFamily="18" charset="0"/>
                <a:cs typeface="Times New Roman" pitchFamily="18" charset="0"/>
              </a:rPr>
              <a:t> – City building and the movement of people to cities.</a:t>
            </a:r>
          </a:p>
          <a:p>
            <a:endParaRPr lang="en-US" dirty="0"/>
          </a:p>
        </p:txBody>
      </p:sp>
      <p:sp>
        <p:nvSpPr>
          <p:cNvPr id="4" name="Content Placeholder 3"/>
          <p:cNvSpPr>
            <a:spLocks noGrp="1"/>
          </p:cNvSpPr>
          <p:nvPr>
            <p:ph sz="half" idx="2"/>
          </p:nvPr>
        </p:nvSpPr>
        <p:spPr/>
        <p:txBody>
          <a:bodyPr>
            <a:normAutofit lnSpcReduction="10000"/>
          </a:bodyPr>
          <a:lstStyle/>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955554"/>
            <a:ext cx="4343400" cy="33147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751727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a:solidFill>
            <a:srgbClr val="376092"/>
          </a:solidFill>
        </p:spPr>
        <p:txBody>
          <a:bodyPr/>
          <a:lstStyle/>
          <a:p>
            <a:r>
              <a:rPr lang="en-US" dirty="0" smtClean="0">
                <a:latin typeface="Times New Roman" pitchFamily="18" charset="0"/>
                <a:cs typeface="Times New Roman" pitchFamily="18" charset="0"/>
              </a:rPr>
              <a:t>Where did cities develop?</a:t>
            </a:r>
            <a:endParaRPr lang="en-US" dirty="0">
              <a:latin typeface="Times New Roman" pitchFamily="18" charset="0"/>
              <a:cs typeface="Times New Roman" pitchFamily="18" charset="0"/>
            </a:endParaRPr>
          </a:p>
        </p:txBody>
      </p:sp>
      <p:sp>
        <p:nvSpPr>
          <p:cNvPr id="3" name="Content Placeholder 2"/>
          <p:cNvSpPr>
            <a:spLocks noGrp="1"/>
          </p:cNvSpPr>
          <p:nvPr>
            <p:ph sz="half" idx="1"/>
          </p:nvPr>
        </p:nvSpPr>
        <p:spPr/>
        <p:txBody>
          <a:bodyPr/>
          <a:lstStyle/>
          <a:p>
            <a:r>
              <a:rPr lang="en-US" dirty="0" smtClean="0">
                <a:latin typeface="Times New Roman" pitchFamily="18" charset="0"/>
                <a:cs typeface="Times New Roman" pitchFamily="18" charset="0"/>
              </a:rPr>
              <a:t>Cities developed around factories.</a:t>
            </a:r>
          </a:p>
          <a:p>
            <a:r>
              <a:rPr lang="en-US" dirty="0" smtClean="0">
                <a:latin typeface="Times New Roman" pitchFamily="18" charset="0"/>
                <a:cs typeface="Times New Roman" pitchFamily="18" charset="0"/>
              </a:rPr>
              <a:t>Factories developed in clusters.</a:t>
            </a:r>
          </a:p>
          <a:p>
            <a:r>
              <a:rPr lang="en-US" dirty="0" smtClean="0">
                <a:latin typeface="Times New Roman" pitchFamily="18" charset="0"/>
                <a:cs typeface="Times New Roman" pitchFamily="18" charset="0"/>
              </a:rPr>
              <a:t>Entrepreneurs built them near sources of energy (water, coal mines)</a:t>
            </a:r>
            <a:endParaRPr lang="en-US" dirty="0">
              <a:latin typeface="Times New Roman" pitchFamily="18" charset="0"/>
              <a:cs typeface="Times New Roman" pitchFamily="18" charset="0"/>
            </a:endParaRPr>
          </a:p>
        </p:txBody>
      </p:sp>
      <p:sp>
        <p:nvSpPr>
          <p:cNvPr id="4" name="Content Placeholder 3"/>
          <p:cNvSpPr>
            <a:spLocks noGrp="1"/>
          </p:cNvSpPr>
          <p:nvPr>
            <p:ph sz="half" idx="2"/>
          </p:nvPr>
        </p:nvSpPr>
        <p:spPr/>
        <p:txBody>
          <a:bodyPr/>
          <a:lstStyle/>
          <a:p>
            <a:endParaRPr lang="en-US"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2209800"/>
            <a:ext cx="4419600" cy="29978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60374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a:solidFill>
            <a:srgbClr val="376092"/>
          </a:solidFill>
        </p:spPr>
        <p:txBody>
          <a:bodyPr/>
          <a:lstStyle/>
          <a:p>
            <a:r>
              <a:rPr lang="en-US" dirty="0" smtClean="0">
                <a:latin typeface="Times New Roman" pitchFamily="18" charset="0"/>
                <a:cs typeface="Times New Roman" pitchFamily="18" charset="0"/>
              </a:rPr>
              <a:t>Cities Grow Too Fast</a:t>
            </a:r>
            <a:endParaRPr lang="en-US" dirty="0">
              <a:latin typeface="Times New Roman" pitchFamily="18" charset="0"/>
              <a:cs typeface="Times New Roman" pitchFamily="18" charset="0"/>
            </a:endParaRPr>
          </a:p>
        </p:txBody>
      </p:sp>
      <p:sp>
        <p:nvSpPr>
          <p:cNvPr id="3" name="Content Placeholder 2"/>
          <p:cNvSpPr>
            <a:spLocks noGrp="1"/>
          </p:cNvSpPr>
          <p:nvPr>
            <p:ph sz="half" idx="1"/>
          </p:nvPr>
        </p:nvSpPr>
        <p:spPr/>
        <p:txBody>
          <a:bodyPr>
            <a:normAutofit lnSpcReduction="10000"/>
          </a:bodyPr>
          <a:lstStyle/>
          <a:p>
            <a:r>
              <a:rPr lang="en-US" dirty="0" smtClean="0">
                <a:latin typeface="Times New Roman" pitchFamily="18" charset="0"/>
                <a:cs typeface="Times New Roman" pitchFamily="18" charset="0"/>
              </a:rPr>
              <a:t>Cities had no development plans, sanitary codes or building codes.</a:t>
            </a:r>
          </a:p>
          <a:p>
            <a:r>
              <a:rPr lang="en-US" dirty="0" smtClean="0">
                <a:latin typeface="Times New Roman" pitchFamily="18" charset="0"/>
                <a:cs typeface="Times New Roman" pitchFamily="18" charset="0"/>
              </a:rPr>
              <a:t>People lacked adequate housing, education or police protection.</a:t>
            </a:r>
          </a:p>
          <a:p>
            <a:r>
              <a:rPr lang="en-US" dirty="0" smtClean="0">
                <a:latin typeface="Times New Roman" pitchFamily="18" charset="0"/>
                <a:cs typeface="Times New Roman" pitchFamily="18" charset="0"/>
              </a:rPr>
              <a:t>Unpaved streets had no drains – garbage collected in heaps on them.</a:t>
            </a:r>
            <a:endParaRPr lang="en-US" dirty="0">
              <a:latin typeface="Times New Roman" pitchFamily="18" charset="0"/>
              <a:cs typeface="Times New Roman" pitchFamily="18" charset="0"/>
            </a:endParaRPr>
          </a:p>
        </p:txBody>
      </p:sp>
      <p:sp>
        <p:nvSpPr>
          <p:cNvPr id="4" name="Content Placeholder 3"/>
          <p:cNvSpPr>
            <a:spLocks noGrp="1"/>
          </p:cNvSpPr>
          <p:nvPr>
            <p:ph sz="half" idx="2"/>
          </p:nvPr>
        </p:nvSpPr>
        <p:spPr/>
        <p:txBody>
          <a:bodyPr>
            <a:normAutofit lnSpcReduction="10000"/>
          </a:bodyPr>
          <a:lstStyle/>
          <a:p>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447800"/>
            <a:ext cx="4310727" cy="46561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324816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a:solidFill>
            <a:srgbClr val="376092"/>
          </a:solidFill>
        </p:spPr>
        <p:txBody>
          <a:bodyPr/>
          <a:lstStyle/>
          <a:p>
            <a:r>
              <a:rPr lang="en-US" dirty="0" smtClean="0">
                <a:latin typeface="Times New Roman" pitchFamily="18" charset="0"/>
                <a:cs typeface="Times New Roman" pitchFamily="18" charset="0"/>
              </a:rPr>
              <a:t>Living Conditions</a:t>
            </a:r>
            <a:endParaRPr lang="en-US" dirty="0">
              <a:latin typeface="Times New Roman" pitchFamily="18" charset="0"/>
              <a:cs typeface="Times New Roman" pitchFamily="18" charset="0"/>
            </a:endParaRPr>
          </a:p>
        </p:txBody>
      </p:sp>
      <p:sp>
        <p:nvSpPr>
          <p:cNvPr id="3" name="Content Placeholder 2"/>
          <p:cNvSpPr>
            <a:spLocks noGrp="1"/>
          </p:cNvSpPr>
          <p:nvPr>
            <p:ph sz="half" idx="1"/>
          </p:nvPr>
        </p:nvSpPr>
        <p:spPr/>
        <p:txBody>
          <a:bodyPr>
            <a:normAutofit fontScale="92500" lnSpcReduction="10000"/>
          </a:bodyPr>
          <a:lstStyle/>
          <a:p>
            <a:r>
              <a:rPr lang="en-US" dirty="0" smtClean="0">
                <a:latin typeface="Times New Roman" pitchFamily="18" charset="0"/>
                <a:cs typeface="Times New Roman" pitchFamily="18" charset="0"/>
              </a:rPr>
              <a:t>Factory workers lived in dark, dirty shelters.</a:t>
            </a:r>
          </a:p>
          <a:p>
            <a:r>
              <a:rPr lang="en-US" dirty="0" smtClean="0">
                <a:latin typeface="Times New Roman" pitchFamily="18" charset="0"/>
                <a:cs typeface="Times New Roman" pitchFamily="18" charset="0"/>
              </a:rPr>
              <a:t>Whole families crowded into one bedroom.</a:t>
            </a:r>
          </a:p>
          <a:p>
            <a:r>
              <a:rPr lang="en-US" dirty="0" smtClean="0">
                <a:latin typeface="Times New Roman" pitchFamily="18" charset="0"/>
                <a:cs typeface="Times New Roman" pitchFamily="18" charset="0"/>
              </a:rPr>
              <a:t>Sickness spread.</a:t>
            </a:r>
          </a:p>
          <a:p>
            <a:r>
              <a:rPr lang="en-US" dirty="0" smtClean="0">
                <a:latin typeface="Times New Roman" pitchFamily="18" charset="0"/>
                <a:cs typeface="Times New Roman" pitchFamily="18" charset="0"/>
              </a:rPr>
              <a:t>Cholera swept through slums.</a:t>
            </a:r>
          </a:p>
          <a:p>
            <a:r>
              <a:rPr lang="en-US" dirty="0" smtClean="0">
                <a:latin typeface="Times New Roman" pitchFamily="18" charset="0"/>
                <a:cs typeface="Times New Roman" pitchFamily="18" charset="0"/>
              </a:rPr>
              <a:t>1842 – Lifespan for working class people in city = 17 years.  In rural areas = 38 years.</a:t>
            </a:r>
            <a:endParaRPr lang="en-US" dirty="0">
              <a:latin typeface="Times New Roman" pitchFamily="18" charset="0"/>
              <a:cs typeface="Times New Roman" pitchFamily="18" charset="0"/>
            </a:endParaRPr>
          </a:p>
        </p:txBody>
      </p:sp>
      <p:sp>
        <p:nvSpPr>
          <p:cNvPr id="4" name="Content Placeholder 3"/>
          <p:cNvSpPr>
            <a:spLocks noGrp="1"/>
          </p:cNvSpPr>
          <p:nvPr>
            <p:ph sz="half" idx="2"/>
          </p:nvPr>
        </p:nvSpPr>
        <p:spPr/>
        <p:txBody>
          <a:bodyPr>
            <a:normAutofit fontScale="92500" lnSpcReduction="10000"/>
          </a:bodyPr>
          <a:lstStyle/>
          <a:p>
            <a:endParaRPr lang="en-US" dirty="0"/>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400" y="1905000"/>
            <a:ext cx="4549814" cy="3444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152724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5" descr="industrial_rev_hous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49238"/>
            <a:ext cx="8305800" cy="641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47316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5" descr="andreas-feininger-dilapidated-golden-flats-tenement-slum-hous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400050"/>
            <a:ext cx="8077200" cy="605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16898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5" descr="image_1_slum_housing_at_charlotte_lane_central_area_of_glasgow_january_194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6638" y="228600"/>
            <a:ext cx="4379912" cy="662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92892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a:solidFill>
            <a:srgbClr val="376092"/>
          </a:solidFill>
        </p:spPr>
        <p:txBody>
          <a:bodyPr/>
          <a:lstStyle/>
          <a:p>
            <a:r>
              <a:rPr lang="en-US" dirty="0" smtClean="0">
                <a:latin typeface="Times New Roman" pitchFamily="18" charset="0"/>
                <a:cs typeface="Times New Roman" pitchFamily="18" charset="0"/>
              </a:rPr>
              <a:t>Working Conditions</a:t>
            </a:r>
            <a:endParaRPr lang="en-US" dirty="0">
              <a:latin typeface="Times New Roman" pitchFamily="18" charset="0"/>
              <a:cs typeface="Times New Roman" pitchFamily="18" charset="0"/>
            </a:endParaRPr>
          </a:p>
        </p:txBody>
      </p:sp>
      <p:sp>
        <p:nvSpPr>
          <p:cNvPr id="3" name="Content Placeholder 2"/>
          <p:cNvSpPr>
            <a:spLocks noGrp="1"/>
          </p:cNvSpPr>
          <p:nvPr>
            <p:ph sz="half" idx="1"/>
          </p:nvPr>
        </p:nvSpPr>
        <p:spPr>
          <a:xfrm>
            <a:off x="457200" y="1371600"/>
            <a:ext cx="4038600" cy="5105400"/>
          </a:xfrm>
        </p:spPr>
        <p:txBody>
          <a:bodyPr>
            <a:normAutofit fontScale="92500" lnSpcReduction="20000"/>
          </a:bodyPr>
          <a:lstStyle/>
          <a:p>
            <a:r>
              <a:rPr lang="en-US" dirty="0" smtClean="0">
                <a:latin typeface="Times New Roman" pitchFamily="18" charset="0"/>
                <a:cs typeface="Times New Roman" pitchFamily="18" charset="0"/>
              </a:rPr>
              <a:t>14-16 hour shifts</a:t>
            </a:r>
          </a:p>
          <a:p>
            <a:r>
              <a:rPr lang="en-US" dirty="0" smtClean="0">
                <a:latin typeface="Times New Roman" pitchFamily="18" charset="0"/>
                <a:cs typeface="Times New Roman" pitchFamily="18" charset="0"/>
              </a:rPr>
              <a:t>6 days per week</a:t>
            </a:r>
          </a:p>
          <a:p>
            <a:r>
              <a:rPr lang="en-US" dirty="0" smtClean="0">
                <a:latin typeface="Times New Roman" pitchFamily="18" charset="0"/>
                <a:cs typeface="Times New Roman" pitchFamily="18" charset="0"/>
              </a:rPr>
              <a:t>Factories not well lit</a:t>
            </a:r>
          </a:p>
          <a:p>
            <a:r>
              <a:rPr lang="en-US" dirty="0" smtClean="0">
                <a:latin typeface="Times New Roman" pitchFamily="18" charset="0"/>
                <a:cs typeface="Times New Roman" pitchFamily="18" charset="0"/>
              </a:rPr>
              <a:t>Machines injured workers</a:t>
            </a:r>
          </a:p>
          <a:p>
            <a:r>
              <a:rPr lang="en-US" dirty="0" smtClean="0">
                <a:latin typeface="Times New Roman" pitchFamily="18" charset="0"/>
                <a:cs typeface="Times New Roman" pitchFamily="18" charset="0"/>
              </a:rPr>
              <a:t>Injured workers get no help from government.</a:t>
            </a:r>
          </a:p>
          <a:p>
            <a:r>
              <a:rPr lang="en-US" dirty="0" smtClean="0">
                <a:latin typeface="Times New Roman" pitchFamily="18" charset="0"/>
                <a:cs typeface="Times New Roman" pitchFamily="18" charset="0"/>
              </a:rPr>
              <a:t>Coal mines – most dangerous.</a:t>
            </a:r>
          </a:p>
          <a:p>
            <a:pPr lvl="1"/>
            <a:r>
              <a:rPr lang="en-US" dirty="0" smtClean="0">
                <a:latin typeface="Times New Roman" pitchFamily="18" charset="0"/>
                <a:cs typeface="Times New Roman" pitchFamily="18" charset="0"/>
              </a:rPr>
              <a:t>Frequent accidents</a:t>
            </a:r>
          </a:p>
          <a:p>
            <a:pPr lvl="1"/>
            <a:r>
              <a:rPr lang="en-US" dirty="0" smtClean="0">
                <a:latin typeface="Times New Roman" pitchFamily="18" charset="0"/>
                <a:cs typeface="Times New Roman" pitchFamily="18" charset="0"/>
              </a:rPr>
              <a:t>Damp</a:t>
            </a:r>
          </a:p>
          <a:p>
            <a:pPr lvl="1"/>
            <a:r>
              <a:rPr lang="en-US" dirty="0" smtClean="0">
                <a:latin typeface="Times New Roman" pitchFamily="18" charset="0"/>
                <a:cs typeface="Times New Roman" pitchFamily="18" charset="0"/>
              </a:rPr>
              <a:t>Shorter lifespan</a:t>
            </a:r>
          </a:p>
          <a:p>
            <a:pPr lvl="1"/>
            <a:r>
              <a:rPr lang="en-US" dirty="0" smtClean="0">
                <a:latin typeface="Times New Roman" pitchFamily="18" charset="0"/>
                <a:cs typeface="Times New Roman" pitchFamily="18" charset="0"/>
              </a:rPr>
              <a:t>Women and children took jobs because they were cheaper labor.</a:t>
            </a:r>
            <a:endParaRPr lang="en-US" dirty="0">
              <a:latin typeface="Times New Roman" pitchFamily="18" charset="0"/>
              <a:cs typeface="Times New Roman" pitchFamily="18" charset="0"/>
            </a:endParaRPr>
          </a:p>
        </p:txBody>
      </p:sp>
      <p:sp>
        <p:nvSpPr>
          <p:cNvPr id="4" name="Content Placeholder 3"/>
          <p:cNvSpPr>
            <a:spLocks noGrp="1"/>
          </p:cNvSpPr>
          <p:nvPr>
            <p:ph sz="half" idx="2"/>
          </p:nvPr>
        </p:nvSpPr>
        <p:spPr/>
        <p:txBody>
          <a:bodyPr>
            <a:normAutofit fontScale="92500" lnSpcReduction="20000"/>
          </a:bodyPr>
          <a:lstStyle/>
          <a:p>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3972029"/>
            <a:ext cx="4377125" cy="26590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8130" y="883170"/>
            <a:ext cx="3192463" cy="3063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567480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sz="half" idx="1"/>
          </p:nvPr>
        </p:nvPicPr>
        <p:blipFill>
          <a:blip r:embed="rId2"/>
          <a:srcRect l="6323" r="6323"/>
          <a:stretch>
            <a:fillRect/>
          </a:stretch>
        </p:blipFill>
        <p:spPr>
          <a:xfrm>
            <a:off x="1676400" y="228600"/>
            <a:ext cx="5410200" cy="6063083"/>
          </a:xfrm>
        </p:spPr>
      </p:pic>
    </p:spTree>
    <p:extLst>
      <p:ext uri="{BB962C8B-B14F-4D97-AF65-F5344CB8AC3E}">
        <p14:creationId xmlns:p14="http://schemas.microsoft.com/office/powerpoint/2010/main" val="32804124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762000" y="431800"/>
            <a:ext cx="7620000" cy="5981700"/>
          </a:xfrm>
          <a:prstGeom prst="rect">
            <a:avLst/>
          </a:prstGeom>
        </p:spPr>
      </p:pic>
    </p:spTree>
    <p:extLst>
      <p:ext uri="{BB962C8B-B14F-4D97-AF65-F5344CB8AC3E}">
        <p14:creationId xmlns:p14="http://schemas.microsoft.com/office/powerpoint/2010/main" val="15563896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5" name="Content Placeholder 4"/>
          <p:cNvPicPr>
            <a:picLocks noGrp="1" noChangeAspect="1"/>
          </p:cNvPicPr>
          <p:nvPr>
            <p:ph sz="half" idx="1"/>
          </p:nvPr>
        </p:nvPicPr>
        <p:blipFill>
          <a:blip r:embed="rId2"/>
          <a:srcRect l="4272" r="4272"/>
          <a:stretch>
            <a:fillRect/>
          </a:stretch>
        </p:blipFill>
        <p:spPr>
          <a:xfrm>
            <a:off x="1752600" y="15181"/>
            <a:ext cx="6019800" cy="6746247"/>
          </a:xfrm>
        </p:spPr>
      </p:pic>
    </p:spTree>
    <p:extLst>
      <p:ext uri="{BB962C8B-B14F-4D97-AF65-F5344CB8AC3E}">
        <p14:creationId xmlns:p14="http://schemas.microsoft.com/office/powerpoint/2010/main" val="26280495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a:cs typeface="Times New Roman"/>
              </a:rPr>
              <a:t>Child Labor</a:t>
            </a:r>
            <a:endParaRPr lang="en-US" dirty="0">
              <a:latin typeface="Times New Roman"/>
              <a:cs typeface="Times New Roman"/>
            </a:endParaRPr>
          </a:p>
        </p:txBody>
      </p:sp>
      <p:sp>
        <p:nvSpPr>
          <p:cNvPr id="3" name="Content Placeholder 2"/>
          <p:cNvSpPr>
            <a:spLocks noGrp="1"/>
          </p:cNvSpPr>
          <p:nvPr>
            <p:ph sz="half" idx="1"/>
          </p:nvPr>
        </p:nvSpPr>
        <p:spPr>
          <a:xfrm>
            <a:off x="304800" y="1371600"/>
            <a:ext cx="8534400" cy="5029201"/>
          </a:xfrm>
        </p:spPr>
        <p:txBody>
          <a:bodyPr>
            <a:normAutofit/>
          </a:bodyPr>
          <a:lstStyle/>
          <a:p>
            <a:r>
              <a:rPr lang="en-US" sz="2400" dirty="0">
                <a:latin typeface="Times New Roman"/>
                <a:cs typeface="Times New Roman"/>
              </a:rPr>
              <a:t>Once the first rural textile mills were built (1769) and child apprentices were hired as primary workers, the connotation of “child labor” began to change. Charles Dickens called these places of work the “dark satanic mills” and E. P. Thompson described them as “places of sexual license, foul language, cruelty, violent accidents, and alien manners” (1966, 307)</a:t>
            </a:r>
            <a:r>
              <a:rPr lang="en-US" sz="2400" dirty="0" smtClean="0">
                <a:latin typeface="Times New Roman"/>
                <a:cs typeface="Times New Roman"/>
              </a:rPr>
              <a:t>.</a:t>
            </a:r>
          </a:p>
          <a:p>
            <a:r>
              <a:rPr lang="en-US" sz="2400" dirty="0" smtClean="0">
                <a:latin typeface="Times New Roman"/>
                <a:cs typeface="Times New Roman"/>
              </a:rPr>
              <a:t>In 1861, it is estimated that…</a:t>
            </a:r>
          </a:p>
          <a:p>
            <a:pPr marL="0" indent="0">
              <a:buNone/>
            </a:pPr>
            <a:r>
              <a:rPr lang="en-US" sz="2400" dirty="0">
                <a:latin typeface="Times New Roman"/>
                <a:cs typeface="Times New Roman"/>
              </a:rPr>
              <a:t>	</a:t>
            </a:r>
            <a:r>
              <a:rPr lang="en-US" sz="2400" dirty="0" smtClean="0">
                <a:latin typeface="Times New Roman"/>
                <a:cs typeface="Times New Roman"/>
              </a:rPr>
              <a:t>- 12% of all individuals working in the mining industry were</a:t>
            </a:r>
          </a:p>
          <a:p>
            <a:pPr marL="0" indent="0">
              <a:buNone/>
            </a:pPr>
            <a:r>
              <a:rPr lang="en-US" sz="2400" dirty="0">
                <a:latin typeface="Times New Roman"/>
                <a:cs typeface="Times New Roman"/>
              </a:rPr>
              <a:t>	</a:t>
            </a:r>
            <a:r>
              <a:rPr lang="en-US" sz="2400" dirty="0" smtClean="0">
                <a:latin typeface="Times New Roman"/>
                <a:cs typeface="Times New Roman"/>
              </a:rPr>
              <a:t>	under the age of 15</a:t>
            </a:r>
          </a:p>
          <a:p>
            <a:pPr marL="0" indent="0">
              <a:buNone/>
            </a:pPr>
            <a:r>
              <a:rPr lang="en-US" sz="2400" dirty="0">
                <a:latin typeface="Times New Roman"/>
                <a:cs typeface="Times New Roman"/>
              </a:rPr>
              <a:t>	</a:t>
            </a:r>
            <a:r>
              <a:rPr lang="en-US" sz="2400" dirty="0" smtClean="0">
                <a:latin typeface="Times New Roman"/>
                <a:cs typeface="Times New Roman"/>
              </a:rPr>
              <a:t>- 19% of all individuals working in the textile industry were </a:t>
            </a:r>
          </a:p>
          <a:p>
            <a:pPr marL="0" indent="0">
              <a:buNone/>
            </a:pPr>
            <a:r>
              <a:rPr lang="en-US" sz="2400" dirty="0">
                <a:latin typeface="Times New Roman"/>
                <a:cs typeface="Times New Roman"/>
              </a:rPr>
              <a:t>	</a:t>
            </a:r>
            <a:r>
              <a:rPr lang="en-US" sz="2400" dirty="0" smtClean="0">
                <a:latin typeface="Times New Roman"/>
                <a:cs typeface="Times New Roman"/>
              </a:rPr>
              <a:t>	under the age of 15</a:t>
            </a:r>
            <a:endParaRPr lang="en-US" sz="2400" dirty="0">
              <a:latin typeface="Times New Roman"/>
              <a:cs typeface="Times New Roman"/>
            </a:endParaRPr>
          </a:p>
        </p:txBody>
      </p:sp>
    </p:spTree>
    <p:extLst>
      <p:ext uri="{BB962C8B-B14F-4D97-AF65-F5344CB8AC3E}">
        <p14:creationId xmlns:p14="http://schemas.microsoft.com/office/powerpoint/2010/main" val="14377983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5" descr="child-labo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465138"/>
            <a:ext cx="8534400" cy="603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57876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5" descr="Pauper apprentice: Children were often sold to masters as it meant their parents had one fewer month to fe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776288"/>
            <a:ext cx="8153400" cy="506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91030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5" descr="childlabou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1063" y="0"/>
            <a:ext cx="56975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03474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a:solidFill>
            <a:srgbClr val="376092"/>
          </a:solidFill>
        </p:spPr>
        <p:txBody>
          <a:bodyPr/>
          <a:lstStyle/>
          <a:p>
            <a:r>
              <a:rPr lang="en-US" dirty="0">
                <a:latin typeface="Times New Roman" pitchFamily="18" charset="0"/>
                <a:cs typeface="Times New Roman" pitchFamily="18" charset="0"/>
              </a:rPr>
              <a:t>Social Tension</a:t>
            </a:r>
            <a:endParaRPr lang="en-US" dirty="0"/>
          </a:p>
        </p:txBody>
      </p:sp>
      <p:sp>
        <p:nvSpPr>
          <p:cNvPr id="3" name="Content Placeholder 2"/>
          <p:cNvSpPr>
            <a:spLocks noGrp="1"/>
          </p:cNvSpPr>
          <p:nvPr>
            <p:ph sz="half" idx="1"/>
          </p:nvPr>
        </p:nvSpPr>
        <p:spPr/>
        <p:txBody>
          <a:bodyPr>
            <a:normAutofit fontScale="92500" lnSpcReduction="20000"/>
          </a:bodyPr>
          <a:lstStyle/>
          <a:p>
            <a:r>
              <a:rPr lang="en-US" b="1" u="sng" dirty="0">
                <a:latin typeface="Times New Roman" pitchFamily="18" charset="0"/>
                <a:cs typeface="Times New Roman" pitchFamily="18" charset="0"/>
              </a:rPr>
              <a:t>Upper Class- </a:t>
            </a:r>
            <a:r>
              <a:rPr lang="en-US" dirty="0">
                <a:latin typeface="Times New Roman" pitchFamily="18" charset="0"/>
                <a:cs typeface="Times New Roman" pitchFamily="18" charset="0"/>
              </a:rPr>
              <a:t>Former land owning aristocrats looked down on men who had made their wealth in the “vulgar” business.</a:t>
            </a:r>
          </a:p>
          <a:p>
            <a:r>
              <a:rPr lang="en-US" b="1" u="sng" dirty="0">
                <a:latin typeface="Times New Roman" pitchFamily="18" charset="0"/>
                <a:cs typeface="Times New Roman" pitchFamily="18" charset="0"/>
              </a:rPr>
              <a:t>Upper Middle Class- </a:t>
            </a:r>
            <a:r>
              <a:rPr lang="en-US" dirty="0">
                <a:latin typeface="Times New Roman" pitchFamily="18" charset="0"/>
                <a:cs typeface="Times New Roman" pitchFamily="18" charset="0"/>
              </a:rPr>
              <a:t>doctors, lawyers, government workers, factory managers.</a:t>
            </a:r>
          </a:p>
          <a:p>
            <a:r>
              <a:rPr lang="en-US" b="1" u="sng" dirty="0">
                <a:latin typeface="Times New Roman" pitchFamily="18" charset="0"/>
                <a:cs typeface="Times New Roman" pitchFamily="18" charset="0"/>
              </a:rPr>
              <a:t>Lower Middle Class- </a:t>
            </a:r>
            <a:r>
              <a:rPr lang="en-US" dirty="0">
                <a:latin typeface="Times New Roman" pitchFamily="18" charset="0"/>
                <a:cs typeface="Times New Roman" pitchFamily="18" charset="0"/>
              </a:rPr>
              <a:t>Factory overseers, skilled </a:t>
            </a:r>
            <a:r>
              <a:rPr lang="en-US" dirty="0" smtClean="0">
                <a:latin typeface="Times New Roman" pitchFamily="18" charset="0"/>
                <a:cs typeface="Times New Roman" pitchFamily="18" charset="0"/>
              </a:rPr>
              <a:t>workers.</a:t>
            </a:r>
            <a:endParaRPr lang="en-US" dirty="0">
              <a:latin typeface="Times New Roman" pitchFamily="18" charset="0"/>
              <a:cs typeface="Times New Roman" pitchFamily="18" charset="0"/>
            </a:endParaRPr>
          </a:p>
          <a:p>
            <a:endParaRPr lang="en-US" dirty="0"/>
          </a:p>
        </p:txBody>
      </p:sp>
      <p:pic>
        <p:nvPicPr>
          <p:cNvPr id="3074"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48200" y="1905000"/>
            <a:ext cx="4038600" cy="33873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389070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a:solidFill>
            <a:srgbClr val="376092"/>
          </a:solidFill>
        </p:spPr>
        <p:txBody>
          <a:bodyPr/>
          <a:lstStyle/>
          <a:p>
            <a:r>
              <a:rPr lang="en-US" dirty="0">
                <a:latin typeface="Times New Roman" pitchFamily="18" charset="0"/>
                <a:cs typeface="Times New Roman" pitchFamily="18" charset="0"/>
              </a:rPr>
              <a:t>Working Class</a:t>
            </a:r>
            <a:endParaRPr lang="en-US" dirty="0"/>
          </a:p>
        </p:txBody>
      </p:sp>
      <p:sp>
        <p:nvSpPr>
          <p:cNvPr id="3" name="Content Placeholder 2"/>
          <p:cNvSpPr>
            <a:spLocks noGrp="1"/>
          </p:cNvSpPr>
          <p:nvPr>
            <p:ph sz="half" idx="1"/>
          </p:nvPr>
        </p:nvSpPr>
        <p:spPr/>
        <p:txBody>
          <a:bodyPr/>
          <a:lstStyle/>
          <a:p>
            <a:r>
              <a:rPr lang="en-US" dirty="0">
                <a:latin typeface="Times New Roman" pitchFamily="18" charset="0"/>
                <a:cs typeface="Times New Roman" pitchFamily="18" charset="0"/>
              </a:rPr>
              <a:t>Machines were taking jobs away from people. </a:t>
            </a:r>
          </a:p>
          <a:p>
            <a:r>
              <a:rPr lang="en-US" dirty="0">
                <a:latin typeface="Times New Roman" pitchFamily="18" charset="0"/>
                <a:cs typeface="Times New Roman" pitchFamily="18" charset="0"/>
              </a:rPr>
              <a:t>The Luddites- a radical group of workers who destroyed factory machinery and rioted in response to the poor living and working conditions. </a:t>
            </a:r>
          </a:p>
          <a:p>
            <a:endParaRPr lang="en-US" dirty="0"/>
          </a:p>
        </p:txBody>
      </p:sp>
      <p:pic>
        <p:nvPicPr>
          <p:cNvPr id="2050"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48200" y="2133600"/>
            <a:ext cx="4038600" cy="2677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07482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7620000" cy="4525963"/>
          </a:xfrm>
        </p:spPr>
        <p:txBody>
          <a:bodyPr>
            <a:normAutofit/>
          </a:bodyPr>
          <a:lstStyle/>
          <a:p>
            <a:pPr marL="0" indent="0" algn="ctr">
              <a:buNone/>
            </a:pPr>
            <a:r>
              <a:rPr lang="en-US" sz="4800" dirty="0">
                <a:latin typeface="Times New Roman"/>
                <a:cs typeface="Times New Roman"/>
              </a:rPr>
              <a:t>Child labor, poor living and working conditions, and tension between the classes! Oh my! How can all these problems be fixed? </a:t>
            </a:r>
            <a:endParaRPr lang="en-US" sz="4800" dirty="0"/>
          </a:p>
        </p:txBody>
      </p:sp>
      <p:sp>
        <p:nvSpPr>
          <p:cNvPr id="5" name="Title 4"/>
          <p:cNvSpPr>
            <a:spLocks noGrp="1"/>
          </p:cNvSpPr>
          <p:nvPr>
            <p:ph type="title"/>
          </p:nvPr>
        </p:nvSpPr>
        <p:spPr/>
        <p:txBody>
          <a:bodyPr/>
          <a:lstStyle/>
          <a:p>
            <a:endParaRPr lang="en-US"/>
          </a:p>
        </p:txBody>
      </p:sp>
    </p:spTree>
    <p:extLst>
      <p:ext uri="{BB962C8B-B14F-4D97-AF65-F5344CB8AC3E}">
        <p14:creationId xmlns:p14="http://schemas.microsoft.com/office/powerpoint/2010/main" val="18076928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0" y="0"/>
            <a:ext cx="9144000" cy="914400"/>
          </a:xfrm>
        </p:spPr>
        <p:txBody>
          <a:bodyPr>
            <a:normAutofit fontScale="90000"/>
          </a:bodyPr>
          <a:lstStyle/>
          <a:p>
            <a:pPr algn="ctr" eaLnBrk="1" hangingPunct="1"/>
            <a:r>
              <a:rPr lang="en-US" sz="5400" u="sng" dirty="0">
                <a:latin typeface="Times New Roman"/>
                <a:cs typeface="Times New Roman"/>
              </a:rPr>
              <a:t>Karl Marx and Frederic Engels</a:t>
            </a:r>
          </a:p>
        </p:txBody>
      </p:sp>
      <p:sp>
        <p:nvSpPr>
          <p:cNvPr id="12291" name="Rectangle 3"/>
          <p:cNvSpPr>
            <a:spLocks noGrp="1" noChangeArrowheads="1"/>
          </p:cNvSpPr>
          <p:nvPr>
            <p:ph type="body" idx="1"/>
          </p:nvPr>
        </p:nvSpPr>
        <p:spPr>
          <a:xfrm>
            <a:off x="0" y="914400"/>
            <a:ext cx="9144000" cy="5791200"/>
          </a:xfrm>
        </p:spPr>
        <p:txBody>
          <a:bodyPr/>
          <a:lstStyle/>
          <a:p>
            <a:pPr eaLnBrk="1" hangingPunct="1">
              <a:buFontTx/>
              <a:buChar char="•"/>
            </a:pPr>
            <a:endParaRPr lang="en-US" sz="3600" dirty="0" smtClean="0">
              <a:latin typeface="Times New Roman"/>
              <a:cs typeface="Times New Roman"/>
            </a:endParaRPr>
          </a:p>
          <a:p>
            <a:pPr eaLnBrk="1" hangingPunct="1">
              <a:buFontTx/>
              <a:buChar char="•"/>
            </a:pPr>
            <a:r>
              <a:rPr lang="en-US" sz="3600" dirty="0" smtClean="0">
                <a:latin typeface="Times New Roman"/>
                <a:cs typeface="Times New Roman"/>
              </a:rPr>
              <a:t>German </a:t>
            </a:r>
            <a:r>
              <a:rPr lang="en-US" sz="3600" dirty="0">
                <a:latin typeface="Times New Roman"/>
                <a:cs typeface="Times New Roman"/>
              </a:rPr>
              <a:t>philosophers</a:t>
            </a:r>
          </a:p>
          <a:p>
            <a:pPr eaLnBrk="1" hangingPunct="1">
              <a:buFontTx/>
              <a:buChar char="•"/>
            </a:pPr>
            <a:r>
              <a:rPr lang="en-US" sz="3600" dirty="0">
                <a:latin typeface="Times New Roman"/>
                <a:cs typeface="Times New Roman"/>
              </a:rPr>
              <a:t>Recognized that all human history was a struggle between the rich (the haves) and the poor (the have </a:t>
            </a:r>
            <a:r>
              <a:rPr lang="en-US" sz="3600" dirty="0" err="1">
                <a:latin typeface="Times New Roman"/>
                <a:cs typeface="Times New Roman"/>
              </a:rPr>
              <a:t>nots</a:t>
            </a:r>
            <a:r>
              <a:rPr lang="en-US" sz="3600" dirty="0">
                <a:latin typeface="Times New Roman"/>
                <a:cs typeface="Times New Roman"/>
              </a:rPr>
              <a:t>)</a:t>
            </a:r>
          </a:p>
          <a:p>
            <a:pPr eaLnBrk="1" hangingPunct="1">
              <a:buFontTx/>
              <a:buChar char="•"/>
            </a:pPr>
            <a:r>
              <a:rPr lang="en-US" sz="3600" dirty="0">
                <a:latin typeface="Times New Roman"/>
                <a:cs typeface="Times New Roman"/>
              </a:rPr>
              <a:t>They saw that the rich (the bourgeoisie) were more successful if they exploited and harmed the workers (the proletariat).</a:t>
            </a:r>
          </a:p>
          <a:p>
            <a:pPr eaLnBrk="1" hangingPunct="1"/>
            <a:endParaRPr lang="en-US" dirty="0">
              <a:latin typeface="Arial" charset="0"/>
              <a:cs typeface="Arial" charset="0"/>
            </a:endParaRPr>
          </a:p>
        </p:txBody>
      </p:sp>
    </p:spTree>
    <p:extLst>
      <p:ext uri="{BB962C8B-B14F-4D97-AF65-F5344CB8AC3E}">
        <p14:creationId xmlns:p14="http://schemas.microsoft.com/office/powerpoint/2010/main" val="56886942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85800" y="0"/>
            <a:ext cx="7772400" cy="844550"/>
          </a:xfrm>
        </p:spPr>
        <p:txBody>
          <a:bodyPr/>
          <a:lstStyle/>
          <a:p>
            <a:pPr algn="ctr" eaLnBrk="1" hangingPunct="1"/>
            <a:r>
              <a:rPr lang="en-US" sz="4300" u="sng" dirty="0">
                <a:latin typeface="Times New Roman"/>
                <a:cs typeface="Times New Roman"/>
              </a:rPr>
              <a:t>Marx and Engels</a:t>
            </a:r>
            <a:r>
              <a:rPr lang="ja-JP" altLang="en-US" sz="4300" u="sng" dirty="0">
                <a:latin typeface="Times New Roman"/>
                <a:cs typeface="Times New Roman"/>
              </a:rPr>
              <a:t>‘</a:t>
            </a:r>
            <a:r>
              <a:rPr lang="en-US" altLang="ja-JP" sz="4300" u="sng" dirty="0">
                <a:latin typeface="Times New Roman"/>
                <a:cs typeface="Times New Roman"/>
              </a:rPr>
              <a:t> Solution</a:t>
            </a:r>
            <a:endParaRPr lang="en-US" sz="4300" u="sng" dirty="0">
              <a:latin typeface="Times New Roman"/>
              <a:cs typeface="Times New Roman"/>
            </a:endParaRPr>
          </a:p>
        </p:txBody>
      </p:sp>
      <p:sp>
        <p:nvSpPr>
          <p:cNvPr id="13315" name="Rectangle 3"/>
          <p:cNvSpPr>
            <a:spLocks noGrp="1" noChangeArrowheads="1"/>
          </p:cNvSpPr>
          <p:nvPr>
            <p:ph type="body" idx="1"/>
          </p:nvPr>
        </p:nvSpPr>
        <p:spPr>
          <a:xfrm>
            <a:off x="0" y="650875"/>
            <a:ext cx="9144000" cy="6207125"/>
          </a:xfrm>
        </p:spPr>
        <p:txBody>
          <a:bodyPr/>
          <a:lstStyle/>
          <a:p>
            <a:pPr eaLnBrk="1" hangingPunct="1"/>
            <a:endParaRPr lang="en-US" altLang="ja-JP" b="1" dirty="0">
              <a:latin typeface="Times New Roman"/>
              <a:cs typeface="Times New Roman"/>
            </a:endParaRPr>
          </a:p>
          <a:p>
            <a:pPr eaLnBrk="1" hangingPunct="1"/>
            <a:r>
              <a:rPr lang="en-US" altLang="ja-JP" b="1" dirty="0" smtClean="0">
                <a:latin typeface="Times New Roman"/>
                <a:cs typeface="Times New Roman"/>
              </a:rPr>
              <a:t>1</a:t>
            </a:r>
            <a:r>
              <a:rPr lang="en-US" altLang="ja-JP" b="1" dirty="0">
                <a:latin typeface="Times New Roman"/>
                <a:cs typeface="Times New Roman"/>
              </a:rPr>
              <a:t>) Socialism: </a:t>
            </a:r>
            <a:r>
              <a:rPr lang="en-US" altLang="ja-JP" dirty="0">
                <a:latin typeface="Times New Roman"/>
                <a:cs typeface="Times New Roman"/>
              </a:rPr>
              <a:t>a market economy where the government plays a very big role by making laws for businesses, owning certain necessary industries, and protecting worker</a:t>
            </a:r>
            <a:r>
              <a:rPr lang="ja-JP" altLang="en-US" dirty="0">
                <a:latin typeface="Times New Roman"/>
                <a:cs typeface="Times New Roman"/>
              </a:rPr>
              <a:t>’</a:t>
            </a:r>
            <a:r>
              <a:rPr lang="en-US" altLang="ja-JP" dirty="0">
                <a:latin typeface="Times New Roman"/>
                <a:cs typeface="Times New Roman"/>
              </a:rPr>
              <a:t>s rights </a:t>
            </a:r>
          </a:p>
          <a:p>
            <a:pPr eaLnBrk="1" hangingPunct="1"/>
            <a:r>
              <a:rPr lang="en-US" b="1" dirty="0">
                <a:latin typeface="Times New Roman"/>
                <a:cs typeface="Times New Roman"/>
              </a:rPr>
              <a:t>2) Communism: </a:t>
            </a:r>
            <a:r>
              <a:rPr lang="en-US" dirty="0">
                <a:latin typeface="Times New Roman"/>
                <a:cs typeface="Times New Roman"/>
              </a:rPr>
              <a:t>the government owns the forces of production in an economy (land, energy, infrastructure, resources). They control people</a:t>
            </a:r>
            <a:r>
              <a:rPr lang="ja-JP" altLang="en-US" dirty="0">
                <a:latin typeface="Times New Roman"/>
                <a:cs typeface="Times New Roman"/>
              </a:rPr>
              <a:t>’</a:t>
            </a:r>
            <a:r>
              <a:rPr lang="en-US" dirty="0">
                <a:latin typeface="Times New Roman"/>
                <a:cs typeface="Times New Roman"/>
              </a:rPr>
              <a:t>s jobs, prices for products, which products can be bought and sold, and anything else the </a:t>
            </a:r>
            <a:r>
              <a:rPr lang="en-US" dirty="0" err="1">
                <a:latin typeface="Times New Roman"/>
                <a:cs typeface="Times New Roman"/>
              </a:rPr>
              <a:t>gov</a:t>
            </a:r>
            <a:r>
              <a:rPr lang="ja-JP" altLang="en-US" dirty="0">
                <a:latin typeface="Times New Roman"/>
                <a:cs typeface="Times New Roman"/>
              </a:rPr>
              <a:t>’</a:t>
            </a:r>
            <a:r>
              <a:rPr lang="en-US" dirty="0">
                <a:latin typeface="Times New Roman"/>
                <a:cs typeface="Times New Roman"/>
              </a:rPr>
              <a:t>t thinks is necessary.</a:t>
            </a:r>
          </a:p>
          <a:p>
            <a:pPr eaLnBrk="1" hangingPunct="1"/>
            <a:endParaRPr lang="en-US" dirty="0">
              <a:latin typeface="Arial" charset="0"/>
              <a:cs typeface="Arial" charset="0"/>
            </a:endParaRPr>
          </a:p>
        </p:txBody>
      </p:sp>
    </p:spTree>
    <p:extLst>
      <p:ext uri="{BB962C8B-B14F-4D97-AF65-F5344CB8AC3E}">
        <p14:creationId xmlns:p14="http://schemas.microsoft.com/office/powerpoint/2010/main" val="287388119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4" descr="pyramid of capitalism"/>
          <p:cNvPicPr>
            <a:picLocks noChangeAspect="1" noChangeArrowheads="1"/>
          </p:cNvPicPr>
          <p:nvPr/>
        </p:nvPicPr>
        <p:blipFill>
          <a:blip r:embed="rId2">
            <a:extLst>
              <a:ext uri="{28A0092B-C50C-407E-A947-70E740481C1C}">
                <a14:useLocalDpi xmlns:a14="http://schemas.microsoft.com/office/drawing/2010/main" val="0"/>
              </a:ext>
            </a:extLst>
          </a:blip>
          <a:srcRect b="6667"/>
          <a:stretch>
            <a:fillRect/>
          </a:stretch>
        </p:blipFill>
        <p:spPr bwMode="auto">
          <a:xfrm>
            <a:off x="1600200" y="0"/>
            <a:ext cx="56626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445075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a:cs typeface="Times New Roman"/>
              </a:rPr>
              <a:t>Discuss!</a:t>
            </a:r>
            <a:endParaRPr lang="en-US" dirty="0">
              <a:latin typeface="Times New Roman"/>
              <a:cs typeface="Times New Roman"/>
            </a:endParaRPr>
          </a:p>
        </p:txBody>
      </p:sp>
      <p:sp>
        <p:nvSpPr>
          <p:cNvPr id="3" name="Content Placeholder 2"/>
          <p:cNvSpPr>
            <a:spLocks noGrp="1"/>
          </p:cNvSpPr>
          <p:nvPr>
            <p:ph idx="1"/>
          </p:nvPr>
        </p:nvSpPr>
        <p:spPr/>
        <p:txBody>
          <a:bodyPr/>
          <a:lstStyle/>
          <a:p>
            <a:r>
              <a:rPr lang="en-US" dirty="0" smtClean="0">
                <a:latin typeface="Times New Roman"/>
                <a:cs typeface="Times New Roman"/>
              </a:rPr>
              <a:t>What would you be? A socialist, communist or capitalist? </a:t>
            </a:r>
          </a:p>
          <a:p>
            <a:r>
              <a:rPr lang="en-US" dirty="0" smtClean="0">
                <a:latin typeface="Times New Roman"/>
                <a:cs typeface="Times New Roman"/>
              </a:rPr>
              <a:t>Why? </a:t>
            </a:r>
            <a:endParaRPr lang="en-US" dirty="0">
              <a:latin typeface="Times New Roman"/>
              <a:cs typeface="Times New Roman"/>
            </a:endParaRPr>
          </a:p>
        </p:txBody>
      </p:sp>
    </p:spTree>
    <p:extLst>
      <p:ext uri="{BB962C8B-B14F-4D97-AF65-F5344CB8AC3E}">
        <p14:creationId xmlns:p14="http://schemas.microsoft.com/office/powerpoint/2010/main" val="8654898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a:solidFill>
            <a:srgbClr val="376092"/>
          </a:solidFill>
        </p:spPr>
        <p:txBody>
          <a:bodyPr/>
          <a:lstStyle/>
          <a:p>
            <a:r>
              <a:rPr lang="en-US" dirty="0" smtClean="0">
                <a:latin typeface="Times New Roman" pitchFamily="18" charset="0"/>
                <a:cs typeface="Times New Roman" pitchFamily="18" charset="0"/>
              </a:rPr>
              <a:t>Positive Effects of Industrialization </a:t>
            </a:r>
            <a:endParaRPr lang="en-US" dirty="0"/>
          </a:p>
        </p:txBody>
      </p:sp>
      <p:sp>
        <p:nvSpPr>
          <p:cNvPr id="3" name="Content Placeholder 2"/>
          <p:cNvSpPr>
            <a:spLocks noGrp="1"/>
          </p:cNvSpPr>
          <p:nvPr>
            <p:ph sz="half" idx="1"/>
          </p:nvPr>
        </p:nvSpPr>
        <p:spPr/>
        <p:txBody>
          <a:bodyPr>
            <a:normAutofit fontScale="92500" lnSpcReduction="10000"/>
          </a:bodyPr>
          <a:lstStyle/>
          <a:p>
            <a:r>
              <a:rPr lang="en-US" dirty="0">
                <a:latin typeface="Times New Roman" pitchFamily="18" charset="0"/>
                <a:cs typeface="Times New Roman" pitchFamily="18" charset="0"/>
              </a:rPr>
              <a:t>Job creation</a:t>
            </a:r>
          </a:p>
          <a:p>
            <a:r>
              <a:rPr lang="en-US" dirty="0">
                <a:latin typeface="Times New Roman" pitchFamily="18" charset="0"/>
                <a:cs typeface="Times New Roman" pitchFamily="18" charset="0"/>
              </a:rPr>
              <a:t>Increased wealth</a:t>
            </a:r>
          </a:p>
          <a:p>
            <a:r>
              <a:rPr lang="en-US" dirty="0">
                <a:latin typeface="Times New Roman" pitchFamily="18" charset="0"/>
                <a:cs typeface="Times New Roman" pitchFamily="18" charset="0"/>
              </a:rPr>
              <a:t>Technological innovation</a:t>
            </a:r>
          </a:p>
          <a:p>
            <a:r>
              <a:rPr lang="en-US" dirty="0">
                <a:latin typeface="Times New Roman" pitchFamily="18" charset="0"/>
                <a:cs typeface="Times New Roman" pitchFamily="18" charset="0"/>
              </a:rPr>
              <a:t>Increased production and availability of goods. </a:t>
            </a:r>
          </a:p>
          <a:p>
            <a:r>
              <a:rPr lang="en-US" dirty="0">
                <a:latin typeface="Times New Roman" pitchFamily="18" charset="0"/>
                <a:cs typeface="Times New Roman" pitchFamily="18" charset="0"/>
              </a:rPr>
              <a:t>Increased educational opportunities.</a:t>
            </a:r>
          </a:p>
          <a:p>
            <a:r>
              <a:rPr lang="en-US" dirty="0">
                <a:latin typeface="Times New Roman" pitchFamily="18" charset="0"/>
                <a:cs typeface="Times New Roman" pitchFamily="18" charset="0"/>
              </a:rPr>
              <a:t>Improved housing.</a:t>
            </a:r>
          </a:p>
          <a:p>
            <a:r>
              <a:rPr lang="en-US" dirty="0">
                <a:latin typeface="Times New Roman" pitchFamily="18" charset="0"/>
                <a:cs typeface="Times New Roman" pitchFamily="18" charset="0"/>
              </a:rPr>
              <a:t>Gradual improvement in quality of life for all.</a:t>
            </a:r>
          </a:p>
          <a:p>
            <a:endParaRPr lang="en-US" dirty="0"/>
          </a:p>
        </p:txBody>
      </p:sp>
      <p:pic>
        <p:nvPicPr>
          <p:cNvPr id="1026"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48200" y="2286000"/>
            <a:ext cx="4038600" cy="29077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347435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3912</TotalTime>
  <Words>1557</Words>
  <Application>Microsoft Office PowerPoint</Application>
  <PresentationFormat>On-screen Show (4:3)</PresentationFormat>
  <Paragraphs>177</Paragraphs>
  <Slides>48</Slides>
  <Notes>14</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Office Theme</vt:lpstr>
      <vt:lpstr>Journal:</vt:lpstr>
      <vt:lpstr>The Industrial Revolution</vt:lpstr>
      <vt:lpstr>Industrial Revolution</vt:lpstr>
      <vt:lpstr>What led to this Industrial Revolution? Things became more scientific!</vt:lpstr>
      <vt:lpstr>PowerPoint Presentation</vt:lpstr>
      <vt:lpstr>PowerPoint Presentation</vt:lpstr>
      <vt:lpstr>PowerPoint Presentation</vt:lpstr>
      <vt:lpstr>Why did the Industrial Revolution Begin in England?</vt:lpstr>
      <vt:lpstr>Britain had all the Factors of Production:</vt:lpstr>
      <vt:lpstr>Inventions Spur Industrialization:  Textile Industry</vt:lpstr>
      <vt:lpstr>Discuss!</vt:lpstr>
      <vt:lpstr>Capitalism</vt:lpstr>
      <vt:lpstr>Adam Smith</vt:lpstr>
      <vt:lpstr>Discuss!</vt:lpstr>
      <vt:lpstr>Factories</vt:lpstr>
      <vt:lpstr>PowerPoint Presentation</vt:lpstr>
      <vt:lpstr>Advancements in Transportation</vt:lpstr>
      <vt:lpstr>Watt’s Steam Engine</vt:lpstr>
      <vt:lpstr>Water Transportation</vt:lpstr>
      <vt:lpstr>Canals in England</vt:lpstr>
      <vt:lpstr>Road Transportation</vt:lpstr>
      <vt:lpstr>Railway Age Begins</vt:lpstr>
      <vt:lpstr>First Railroads Emerge</vt:lpstr>
      <vt:lpstr>Effects of the Locomotive</vt:lpstr>
      <vt:lpstr>Industrialization Changes Life</vt:lpstr>
      <vt:lpstr>Industrial Cities Rise</vt:lpstr>
      <vt:lpstr>Where did cities develop?</vt:lpstr>
      <vt:lpstr>Cities Grow Too Fast</vt:lpstr>
      <vt:lpstr>Living Conditions</vt:lpstr>
      <vt:lpstr>PowerPoint Presentation</vt:lpstr>
      <vt:lpstr>PowerPoint Presentation</vt:lpstr>
      <vt:lpstr>PowerPoint Presentation</vt:lpstr>
      <vt:lpstr>Working Conditions</vt:lpstr>
      <vt:lpstr>PowerPoint Presentation</vt:lpstr>
      <vt:lpstr>PowerPoint Presentation</vt:lpstr>
      <vt:lpstr>PowerPoint Presentation</vt:lpstr>
      <vt:lpstr>Child Labor</vt:lpstr>
      <vt:lpstr>PowerPoint Presentation</vt:lpstr>
      <vt:lpstr>PowerPoint Presentation</vt:lpstr>
      <vt:lpstr>PowerPoint Presentation</vt:lpstr>
      <vt:lpstr>Social Tension</vt:lpstr>
      <vt:lpstr>Working Class</vt:lpstr>
      <vt:lpstr>PowerPoint Presentation</vt:lpstr>
      <vt:lpstr>Karl Marx and Frederic Engels</vt:lpstr>
      <vt:lpstr>Marx and Engels‘ Solution</vt:lpstr>
      <vt:lpstr>PowerPoint Presentation</vt:lpstr>
      <vt:lpstr>Discuss!</vt:lpstr>
      <vt:lpstr>Positive Effects of Industrialization </vt:lpstr>
    </vt:vector>
  </TitlesOfParts>
  <Company>Windsor Public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Industrial Revolution</dc:title>
  <dc:creator>Tria, Amy</dc:creator>
  <cp:lastModifiedBy>Katz, Richard</cp:lastModifiedBy>
  <cp:revision>35</cp:revision>
  <dcterms:created xsi:type="dcterms:W3CDTF">2013-10-07T12:17:27Z</dcterms:created>
  <dcterms:modified xsi:type="dcterms:W3CDTF">2014-02-26T19:58:25Z</dcterms:modified>
</cp:coreProperties>
</file>