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73" r:id="rId2"/>
    <p:sldId id="356" r:id="rId3"/>
    <p:sldId id="358" r:id="rId4"/>
    <p:sldId id="352" r:id="rId5"/>
    <p:sldId id="353" r:id="rId6"/>
    <p:sldId id="354" r:id="rId7"/>
    <p:sldId id="355" r:id="rId8"/>
    <p:sldId id="360" r:id="rId9"/>
    <p:sldId id="257" r:id="rId10"/>
    <p:sldId id="258" r:id="rId11"/>
    <p:sldId id="259" r:id="rId12"/>
    <p:sldId id="271" r:id="rId13"/>
    <p:sldId id="351" r:id="rId14"/>
    <p:sldId id="346" r:id="rId15"/>
    <p:sldId id="361" r:id="rId16"/>
    <p:sldId id="362" r:id="rId17"/>
    <p:sldId id="363" r:id="rId18"/>
    <p:sldId id="364" r:id="rId19"/>
    <p:sldId id="365" r:id="rId20"/>
    <p:sldId id="270" r:id="rId21"/>
    <p:sldId id="348" r:id="rId22"/>
    <p:sldId id="366" r:id="rId23"/>
    <p:sldId id="367" r:id="rId24"/>
    <p:sldId id="345" r:id="rId25"/>
    <p:sldId id="349" r:id="rId26"/>
    <p:sldId id="368" r:id="rId27"/>
    <p:sldId id="350" r:id="rId28"/>
    <p:sldId id="369" r:id="rId29"/>
    <p:sldId id="344" r:id="rId30"/>
    <p:sldId id="265" r:id="rId31"/>
    <p:sldId id="260" r:id="rId32"/>
    <p:sldId id="370" r:id="rId33"/>
    <p:sldId id="371" r:id="rId34"/>
    <p:sldId id="372" r:id="rId35"/>
    <p:sldId id="343" r:id="rId36"/>
    <p:sldId id="342" r:id="rId37"/>
    <p:sldId id="264" r:id="rId38"/>
    <p:sldId id="261" r:id="rId39"/>
    <p:sldId id="26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7" autoAdjust="0"/>
    <p:restoredTop sz="79813" autoAdjust="0"/>
  </p:normalViewPr>
  <p:slideViewPr>
    <p:cSldViewPr snapToGrid="0">
      <p:cViewPr varScale="1">
        <p:scale>
          <a:sx n="57" d="100"/>
          <a:sy n="57" d="100"/>
        </p:scale>
        <p:origin x="12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20B81-FC25-4842-84B1-B5B45A934B84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836EC-84D5-4BCB-984F-F323716FE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95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Strengthening Geographic Content in the Classroom</a:t>
            </a:r>
          </a:p>
          <a:p>
            <a:r>
              <a:rPr lang="en-US" dirty="0"/>
              <a:t>Many efforts to strengthen geography education focus on altering</a:t>
            </a:r>
            <a:r>
              <a:rPr lang="en-US" baseline="0" dirty="0"/>
              <a:t> the</a:t>
            </a:r>
            <a:r>
              <a:rPr lang="en-US" dirty="0"/>
              <a:t> standards</a:t>
            </a:r>
            <a:r>
              <a:rPr lang="en-US" baseline="0" dirty="0"/>
              <a:t> at the district, state and national levels.  Sustained improvement in geographic content in the classroom needs to start with teachers and pre-service teachers, where that actual teaching happens.  Practical ideas for teachers to strengthen geography education in their classrooms will be 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82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Strengthening Geographic Content in the Classroom</a:t>
            </a:r>
          </a:p>
          <a:p>
            <a:r>
              <a:rPr lang="en-US" dirty="0"/>
              <a:t>Many efforts to strengthen geography education focus on altering</a:t>
            </a:r>
            <a:r>
              <a:rPr lang="en-US" baseline="0" dirty="0"/>
              <a:t> the</a:t>
            </a:r>
            <a:r>
              <a:rPr lang="en-US" dirty="0"/>
              <a:t> standards</a:t>
            </a:r>
            <a:r>
              <a:rPr lang="en-US" baseline="0" dirty="0"/>
              <a:t> at the district, state and national levels.  Sustained improvement in geographic content in the classroom needs to start with teachers and pre-service teachers, where that actual teaching happens.  Practical ideas for teachers to strengthen geography education in their classrooms will be 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80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MCQ: Identify the stage of the DTM </a:t>
            </a:r>
          </a:p>
          <a:p>
            <a:r>
              <a:rPr lang="en-US" dirty="0"/>
              <a:t>FRQ: Describe 1 social and 1 economic impact of the shifts represented in these population pyramids.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one cultural and one economic factor that influence fertility rates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59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MCQ: Identify the stage of the DTM </a:t>
            </a:r>
          </a:p>
          <a:p>
            <a:r>
              <a:rPr lang="en-US" dirty="0"/>
              <a:t>FRQ: Describe 1 social and 1 economic impact of the shifts represented in these population pyramids.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one cultural and one economic factor that influence fertility rates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07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FRQ: Describe 1 social and 1 economic impact of the shifts represented in these population pyramids.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one cultural and one economic factor that influence fertility rates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37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MCQ: Identify the stage of the DTM </a:t>
            </a:r>
          </a:p>
          <a:p>
            <a:r>
              <a:rPr lang="en-US" dirty="0"/>
              <a:t>FRQ: Describe 1 social and 1 economic impact of the shifts represented in these population pyramids.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one cultural and one economic factor that influence fertility rates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77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MCQ: Identify the stage of the DTM </a:t>
            </a:r>
          </a:p>
          <a:p>
            <a:r>
              <a:rPr lang="en-US" dirty="0"/>
              <a:t>FRQ: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48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MCQ: Identify the stage of the DTM </a:t>
            </a:r>
          </a:p>
          <a:p>
            <a:r>
              <a:rPr lang="en-US" dirty="0"/>
              <a:t>FRQ: Explain one cultural and one economic factor that influence fertility rates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59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one potential policy that might be implemented based on these changing demographics for South Korea.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9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one potential policy that might be implemented based on these changing demographics for South Korea.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55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one potential policy that might be implemented based on these changing demographics for South Korea.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33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Describe 1 difference between the population pyramids of Seoul and </a:t>
            </a:r>
            <a:r>
              <a:rPr lang="en-US" dirty="0" err="1"/>
              <a:t>Jeolla</a:t>
            </a:r>
            <a:r>
              <a:rPr lang="en-US" dirty="0"/>
              <a:t>.  </a:t>
            </a:r>
          </a:p>
          <a:p>
            <a:r>
              <a:rPr lang="en-US" dirty="0"/>
              <a:t>Compare the different population pyramids of Seoul and </a:t>
            </a:r>
            <a:r>
              <a:rPr lang="en-US" dirty="0" err="1"/>
              <a:t>Jeolla</a:t>
            </a:r>
            <a:r>
              <a:rPr lang="en-US" dirty="0"/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042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the different population pyramids of Seoul and </a:t>
            </a:r>
            <a:r>
              <a:rPr lang="en-US" dirty="0" err="1"/>
              <a:t>Jeolla</a:t>
            </a:r>
            <a:r>
              <a:rPr lang="en-US" dirty="0"/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53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why the Busan’s demographic profile is different than that of </a:t>
            </a:r>
            <a:r>
              <a:rPr lang="en-US" dirty="0" err="1"/>
              <a:t>Jeju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87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49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50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836EC-84D5-4BCB-984F-F323716FE9F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639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Strengthening Geographic Content in the Classroom</a:t>
            </a:r>
          </a:p>
          <a:p>
            <a:r>
              <a:rPr lang="en-US" dirty="0"/>
              <a:t>Many efforts to strengthen geography education focus on altering</a:t>
            </a:r>
            <a:r>
              <a:rPr lang="en-US" baseline="0" dirty="0"/>
              <a:t> the</a:t>
            </a:r>
            <a:r>
              <a:rPr lang="en-US" dirty="0"/>
              <a:t> standards</a:t>
            </a:r>
            <a:r>
              <a:rPr lang="en-US" baseline="0" dirty="0"/>
              <a:t> at the district, state and national levels.  Sustained improvement in geographic content in the classroom needs to start with teachers and pre-service teachers, where that actual teaching happens.  Practical ideas for teachers to strengthen geography education in their classrooms will be 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24C6A-8370-40B0-A00B-72B7C46250D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4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5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63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5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0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00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4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0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2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71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866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69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— 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0422555-4235-459E-A182-A259C5FC10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0422555-4235-459E-A182-A259C5FC10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A75402B-DCC5-4BFB-9E80-3321020F26D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600" b="0" i="0" baseline="0" dirty="0">
              <a:latin typeface="Roboto Slab"/>
              <a:sym typeface="Roboto Slab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6960030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Arial"/>
                <a:ea typeface="Arial"/>
                <a:cs typeface="Arial"/>
              </a:defRPr>
            </a:lvl1pPr>
            <a:lvl2pPr>
              <a:buClr>
                <a:schemeClr val="accent2"/>
              </a:buClr>
              <a:defRPr sz="1600">
                <a:latin typeface="Arial"/>
                <a:ea typeface="Arial"/>
                <a:cs typeface="Arial"/>
              </a:defRPr>
            </a:lvl2pPr>
            <a:lvl3pPr>
              <a:buClr>
                <a:schemeClr val="accent2"/>
              </a:buClr>
              <a:defRPr sz="1600">
                <a:latin typeface="Arial"/>
                <a:ea typeface="Arial"/>
                <a:cs typeface="Arial"/>
              </a:defRPr>
            </a:lvl3pPr>
            <a:lvl4pPr>
              <a:buClr>
                <a:schemeClr val="accent2"/>
              </a:buClr>
              <a:defRPr sz="1600">
                <a:latin typeface="Arial"/>
                <a:ea typeface="Arial"/>
                <a:cs typeface="Arial"/>
              </a:defRPr>
            </a:lvl4pPr>
            <a:lvl5pPr>
              <a:buClr>
                <a:schemeClr val="accent2"/>
              </a:buClr>
              <a:defRPr sz="1600">
                <a:latin typeface="Arial"/>
                <a:ea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90308" y="6282608"/>
            <a:ext cx="2844800" cy="365125"/>
          </a:xfrm>
          <a:prstGeom prst="rect">
            <a:avLst/>
          </a:prstGeom>
        </p:spPr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723275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rgbClr val="006298"/>
                </a:solidFill>
                <a:latin typeface="Arial"/>
                <a:ea typeface="Arial"/>
                <a:cs typeface="Arial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</p:spTree>
    <p:extLst>
      <p:ext uri="{BB962C8B-B14F-4D97-AF65-F5344CB8AC3E}">
        <p14:creationId xmlns:p14="http://schemas.microsoft.com/office/powerpoint/2010/main" val="64364379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B1ABF-353F-410F-9CEC-481CE41B857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A7BDE-AFFB-4964-A073-A926CB38F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6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geographyeducation" TargetMode="External"/><Relationship Id="rId3" Type="http://schemas.openxmlformats.org/officeDocument/2006/relationships/hyperlink" Target="https://geographyeducation.org/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6.png"/><Relationship Id="rId5" Type="http://schemas.openxmlformats.org/officeDocument/2006/relationships/hyperlink" Target="http://geographyeducation.org/" TargetMode="External"/><Relationship Id="rId10" Type="http://schemas.openxmlformats.org/officeDocument/2006/relationships/hyperlink" Target="http://twitter.com/ProfessorDixon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geographyeducation" TargetMode="External"/><Relationship Id="rId3" Type="http://schemas.openxmlformats.org/officeDocument/2006/relationships/hyperlink" Target="https://geographyeducation.org/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6.png"/><Relationship Id="rId5" Type="http://schemas.openxmlformats.org/officeDocument/2006/relationships/hyperlink" Target="http://geographyeducation.org/" TargetMode="External"/><Relationship Id="rId10" Type="http://schemas.openxmlformats.org/officeDocument/2006/relationships/hyperlink" Target="http://twitter.com/ProfessorDixon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omberg.com/graphics/2019-global-fertility-crash/?utm_source=pocket-newtab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ationalatlas.ngii.go.kr/pages/page_834.php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ationalatlas.ngii.go.kr/pages/page_834.php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http://www.facebook.com/geographyeducation" TargetMode="Externa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://twitter.com/ProfessorDixon" TargetMode="Externa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0" y="2743200"/>
            <a:ext cx="91440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Bringing the World into your APHG Classroom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051" name="Picture 10" descr="applemap.jp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6869" y="119416"/>
            <a:ext cx="2420771" cy="2514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2" descr="Profile PixEarthView.jpg">
            <a:hlinkClick r:id="rId5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992" y="4151790"/>
            <a:ext cx="2514600" cy="2514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13" descr="Geography19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8078" y="92120"/>
            <a:ext cx="2564604" cy="25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0" y="4817369"/>
            <a:ext cx="721310" cy="72131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6254" y="4793631"/>
            <a:ext cx="762000" cy="74504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76242" y="4304167"/>
            <a:ext cx="391972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Seth Dixon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Rhode Island College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@</a:t>
            </a:r>
            <a:r>
              <a:rPr lang="en-US" sz="2800" dirty="0" err="1"/>
              <a:t>ProfessorDixon</a:t>
            </a:r>
            <a:r>
              <a:rPr lang="en-US" sz="2800" dirty="0"/>
              <a:t>  #APHG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geographyeducation.org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798764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BF8E-0B66-4F51-9F3B-AB6CAC03E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1E4C6-A287-48FB-927D-F63096AA4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059CDF-E9D6-42FD-BAD9-61A450625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9" y="221720"/>
            <a:ext cx="11846049" cy="28601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55E29D-329B-4800-A375-F27BC4AA6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138" y="3199341"/>
            <a:ext cx="7835723" cy="286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93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8E49C-C518-4374-BF60-715B5FB4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and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34994-8855-48BB-8F0F-666B4451F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Each MCQ and each FRQ point will be linked to a specific </a:t>
            </a:r>
            <a:r>
              <a:rPr lang="en-US" sz="3600" b="1" dirty="0"/>
              <a:t>Learning Objective</a:t>
            </a:r>
            <a:endParaRPr lang="en-US" sz="3200" b="1" dirty="0"/>
          </a:p>
          <a:p>
            <a:endParaRPr lang="en-US" sz="3200" b="1" dirty="0"/>
          </a:p>
          <a:p>
            <a:r>
              <a:rPr lang="en-US" sz="3200" dirty="0"/>
              <a:t>Each MCQ and each FRQ point will be linked to a specific  </a:t>
            </a:r>
            <a:r>
              <a:rPr lang="en-US" sz="3600" b="1" dirty="0"/>
              <a:t>skill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AD21F-5278-4111-9C39-053D486A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task verbs </a:t>
            </a:r>
            <a:r>
              <a:rPr lang="en-US" sz="3200" dirty="0"/>
              <a:t>(let’s not discuss discuss…)</a:t>
            </a:r>
            <a:br>
              <a:rPr lang="en-US" dirty="0"/>
            </a:br>
            <a:r>
              <a:rPr lang="en-US" dirty="0"/>
              <a:t>These are the verbs in EVERY SKILL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ECF76-5FAF-41A7-A144-92AE6131C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Identify</a:t>
            </a:r>
          </a:p>
          <a:p>
            <a:r>
              <a:rPr lang="en-US" sz="3600" dirty="0"/>
              <a:t>Define </a:t>
            </a:r>
          </a:p>
          <a:p>
            <a:r>
              <a:rPr lang="en-US" sz="3600" dirty="0"/>
              <a:t>Describe </a:t>
            </a:r>
          </a:p>
          <a:p>
            <a:endParaRPr lang="en-US" sz="3600" dirty="0"/>
          </a:p>
          <a:p>
            <a:r>
              <a:rPr lang="en-US" sz="3600" dirty="0"/>
              <a:t>Explain </a:t>
            </a:r>
          </a:p>
          <a:p>
            <a:r>
              <a:rPr lang="en-US" sz="3600" dirty="0"/>
              <a:t>Compare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AD717-C29C-4DC0-8B0D-60862BF201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6782" y="1825625"/>
            <a:ext cx="5835085" cy="488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3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40ADD-D5CD-4DE4-96A9-57DA7430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hidden “6</a:t>
            </a:r>
            <a:r>
              <a:rPr lang="en-US" baseline="30000" dirty="0"/>
              <a:t>th</a:t>
            </a:r>
            <a:r>
              <a:rPr lang="en-US" dirty="0"/>
              <a:t> task verb”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DC89A2-600F-4D10-8048-C41EC7F92B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670" y="1503887"/>
            <a:ext cx="11662659" cy="32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53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F1A9E-ED03-49A7-9C74-A0168E8DC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Stimulus—We’ve got more!!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573E1-63B5-40F3-8CE9-27FE8DF3E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given data about a country, be prepared to explain the data for that example using course concepts.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0320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8070A-7381-48F2-9D94-16E4E512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FRQ errors in 2019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2EBC3-6587-4149-9A9A-A8B0B2390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Poor map reading skills (or they just didn’t take the time)</a:t>
            </a:r>
          </a:p>
          <a:p>
            <a:r>
              <a:rPr lang="en-US" dirty="0"/>
              <a:t>Answer the question at the wrong scale…</a:t>
            </a:r>
          </a:p>
          <a:p>
            <a:r>
              <a:rPr lang="en-US" dirty="0"/>
              <a:t>Didn’t read/analyze the stimulus/stimuli</a:t>
            </a:r>
          </a:p>
          <a:p>
            <a:r>
              <a:rPr lang="en-US" dirty="0"/>
              <a:t>Just repeated the stem    OR     ignored the info given in the stem</a:t>
            </a:r>
          </a:p>
          <a:p>
            <a:r>
              <a:rPr lang="en-US" dirty="0"/>
              <a:t>Models show change…student answers rarely reflect that</a:t>
            </a:r>
          </a:p>
          <a:p>
            <a:r>
              <a:rPr lang="en-US" dirty="0"/>
              <a:t>Don’t know the examples in the CED</a:t>
            </a:r>
          </a:p>
          <a:p>
            <a:r>
              <a:rPr lang="en-US" dirty="0"/>
              <a:t>Too many regional stereotypes, not enough regional analysis</a:t>
            </a:r>
          </a:p>
          <a:p>
            <a:pPr lvl="1"/>
            <a:r>
              <a:rPr lang="en-US" dirty="0"/>
              <a:t>Inequality only is an issue in developing countries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0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0" y="2743200"/>
            <a:ext cx="91440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Bringing the World into your APHG Classroom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051" name="Picture 10" descr="applemap.jp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6869" y="119416"/>
            <a:ext cx="2420771" cy="2514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2" descr="Profile PixEarthView.jpg">
            <a:hlinkClick r:id="rId5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992" y="4151790"/>
            <a:ext cx="2514600" cy="2514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13" descr="Geography19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8078" y="92120"/>
            <a:ext cx="2564604" cy="25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0" y="4817369"/>
            <a:ext cx="721310" cy="72131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6254" y="4793631"/>
            <a:ext cx="762000" cy="74504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76242" y="4304167"/>
            <a:ext cx="391972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Seth Dixon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Rhode Island College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@</a:t>
            </a:r>
            <a:r>
              <a:rPr lang="en-US" sz="2800" dirty="0" err="1"/>
              <a:t>ProfessorDixon</a:t>
            </a:r>
            <a:r>
              <a:rPr lang="en-US" sz="2800" dirty="0"/>
              <a:t>  #APHG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geographyeducation.org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320460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7" y="365125"/>
            <a:ext cx="12123704" cy="47323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2890" y="6488668"/>
            <a:ext cx="9151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https://www.bloomberg.com/graphics/2019-global-fertility-crash/?utm_source=pocket-newtab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309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5125"/>
            <a:ext cx="12192000" cy="47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04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7" y="0"/>
            <a:ext cx="12158613" cy="662644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023946" y="2827283"/>
            <a:ext cx="2091558" cy="30690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94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0"/>
            <a:ext cx="10171304" cy="669903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30621" y="1545021"/>
            <a:ext cx="2301765" cy="180449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68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F7E4-E129-4F23-AD3B-E04BDF133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8F0AF-B6A2-49B4-AC3C-0A36855A7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22BA53-4A55-437A-AE4C-70B54CBF6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"/>
            <a:ext cx="4005051" cy="18256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F37BE6-AA69-49F6-99F1-FD8496305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171" y="1825624"/>
            <a:ext cx="7088151" cy="470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72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9764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897644"/>
            <a:ext cx="8289630" cy="2998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3896340"/>
            <a:ext cx="8289630" cy="296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34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97644"/>
          </a:xfrm>
        </p:spPr>
        <p:txBody>
          <a:bodyPr>
            <a:normAutofit/>
          </a:bodyPr>
          <a:lstStyle/>
          <a:p>
            <a:r>
              <a:rPr lang="en-US" dirty="0"/>
              <a:t>Possible MCQ with these stimuli?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897644"/>
            <a:ext cx="8289630" cy="2998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3896340"/>
            <a:ext cx="8289630" cy="296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97644"/>
          </a:xfrm>
        </p:spPr>
        <p:txBody>
          <a:bodyPr>
            <a:normAutofit fontScale="90000"/>
          </a:bodyPr>
          <a:lstStyle/>
          <a:p>
            <a:r>
              <a:rPr lang="en-US" dirty="0"/>
              <a:t>Identify the stages of the DTM for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897644"/>
            <a:ext cx="8289630" cy="2998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3896340"/>
            <a:ext cx="8289630" cy="296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68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97644"/>
          </a:xfrm>
        </p:spPr>
        <p:txBody>
          <a:bodyPr>
            <a:normAutofit/>
          </a:bodyPr>
          <a:lstStyle/>
          <a:p>
            <a:r>
              <a:rPr lang="en-US" dirty="0"/>
              <a:t>Possible  part of an FRQ?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897644"/>
            <a:ext cx="8289630" cy="2998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3896340"/>
            <a:ext cx="8289630" cy="296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09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934"/>
            <a:ext cx="10515600" cy="897644"/>
          </a:xfrm>
        </p:spPr>
        <p:txBody>
          <a:bodyPr>
            <a:noAutofit/>
          </a:bodyPr>
          <a:lstStyle/>
          <a:p>
            <a:r>
              <a:rPr lang="en-US" sz="3600" dirty="0"/>
              <a:t>Describe 1 social and 1 economic impact of the shifts represented in these population pyramids.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897644"/>
            <a:ext cx="8289630" cy="2998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3896340"/>
            <a:ext cx="8289630" cy="296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85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934"/>
            <a:ext cx="10515600" cy="897644"/>
          </a:xfrm>
        </p:spPr>
        <p:txBody>
          <a:bodyPr>
            <a:noAutofit/>
          </a:bodyPr>
          <a:lstStyle/>
          <a:p>
            <a:r>
              <a:rPr lang="en-US" sz="3600" dirty="0"/>
              <a:t>Explain one cultural and one economic factor that influence fertility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897644"/>
            <a:ext cx="8289630" cy="2998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934" y="3896340"/>
            <a:ext cx="8289630" cy="296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40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573"/>
            <a:ext cx="3038475" cy="1562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1748389"/>
            <a:ext cx="3561782" cy="21466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162" y="1767924"/>
            <a:ext cx="5117910" cy="29427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4964585"/>
            <a:ext cx="8128450" cy="140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19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744" y="1777988"/>
            <a:ext cx="5765580" cy="43658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3420" y="1777989"/>
            <a:ext cx="5759909" cy="436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95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FRQ?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744" y="1777988"/>
            <a:ext cx="5765580" cy="43658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3420" y="1777989"/>
            <a:ext cx="5759909" cy="436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83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432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Describe one potential policy that might be implemented based on these changing demographics for South Korea.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744" y="1777988"/>
            <a:ext cx="5765580" cy="43658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3420" y="1777989"/>
            <a:ext cx="5759909" cy="436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13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3208674" cy="1825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1825625"/>
            <a:ext cx="8241684" cy="438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64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E2F71D-1718-4CF8-AA73-87B628FD6D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8827" y="-27917"/>
            <a:ext cx="4695173" cy="34372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982340-283E-4A1C-925D-F087EFB7F6E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827" y="3429000"/>
            <a:ext cx="4529796" cy="34103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A2BF2C-1850-4845-96A0-42766A675A1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9821" y="0"/>
            <a:ext cx="5262586" cy="68580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8B8A83-E11D-4C27-84E9-9960BE279313}"/>
              </a:ext>
            </a:extLst>
          </p:cNvPr>
          <p:cNvCxnSpPr/>
          <p:nvPr/>
        </p:nvCxnSpPr>
        <p:spPr>
          <a:xfrm flipV="1">
            <a:off x="4965895" y="4895557"/>
            <a:ext cx="3348111" cy="4220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05F9196-DBD3-4C48-864F-319061681CD5}"/>
              </a:ext>
            </a:extLst>
          </p:cNvPr>
          <p:cNvCxnSpPr/>
          <p:nvPr/>
        </p:nvCxnSpPr>
        <p:spPr>
          <a:xfrm flipV="1">
            <a:off x="4970378" y="1753433"/>
            <a:ext cx="3348111" cy="4220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56999EA-42FC-4F4B-8FFC-B3C70F981F9F}"/>
              </a:ext>
            </a:extLst>
          </p:cNvPr>
          <p:cNvSpPr txBox="1"/>
          <p:nvPr/>
        </p:nvSpPr>
        <p:spPr>
          <a:xfrm>
            <a:off x="8314006" y="6135062"/>
            <a:ext cx="3993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6"/>
              </a:rPr>
              <a:t>http://nationalatlas.ngii.go.kr/pages/page_834.php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9048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7967"/>
            <a:ext cx="6248269" cy="1342721"/>
          </a:xfrm>
        </p:spPr>
        <p:txBody>
          <a:bodyPr>
            <a:normAutofit fontScale="90000"/>
          </a:bodyPr>
          <a:lstStyle/>
          <a:p>
            <a:r>
              <a:rPr lang="en-US" dirty="0"/>
              <a:t>Describe 1 difference between the population pyramids of Seoul and </a:t>
            </a:r>
            <a:r>
              <a:rPr lang="en-US" dirty="0" err="1"/>
              <a:t>Jeolla</a:t>
            </a:r>
            <a:r>
              <a:rPr lang="en-US" dirty="0"/>
              <a:t>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E2F71D-1718-4CF8-AA73-87B628FD6D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9283" y="1886420"/>
            <a:ext cx="3096625" cy="22669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982340-283E-4A1C-925D-F087EFB7F6E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932" y="4336665"/>
            <a:ext cx="3348976" cy="25213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A2BF2C-1850-4845-96A0-42766A675A1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269" y="0"/>
            <a:ext cx="5262586" cy="68580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8B8A83-E11D-4C27-84E9-9960BE279313}"/>
              </a:ext>
            </a:extLst>
          </p:cNvPr>
          <p:cNvCxnSpPr>
            <a:cxnSpLocks/>
          </p:cNvCxnSpPr>
          <p:nvPr/>
        </p:nvCxnSpPr>
        <p:spPr>
          <a:xfrm flipV="1">
            <a:off x="4182533" y="4895558"/>
            <a:ext cx="4131473" cy="5569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05F9196-DBD3-4C48-864F-319061681CD5}"/>
              </a:ext>
            </a:extLst>
          </p:cNvPr>
          <p:cNvCxnSpPr>
            <a:cxnSpLocks/>
          </p:cNvCxnSpPr>
          <p:nvPr/>
        </p:nvCxnSpPr>
        <p:spPr>
          <a:xfrm flipV="1">
            <a:off x="4182533" y="1753434"/>
            <a:ext cx="4135956" cy="13286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56999EA-42FC-4F4B-8FFC-B3C70F981F9F}"/>
              </a:ext>
            </a:extLst>
          </p:cNvPr>
          <p:cNvSpPr txBox="1"/>
          <p:nvPr/>
        </p:nvSpPr>
        <p:spPr>
          <a:xfrm>
            <a:off x="8314006" y="6135062"/>
            <a:ext cx="3993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6"/>
              </a:rPr>
              <a:t>http://nationalatlas.ngii.go.kr/pages/page_834.php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6222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2738" y="0"/>
            <a:ext cx="4534050" cy="33690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D76C4C-E294-4EDE-A8F7-69A4FC020F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524" y="3369076"/>
            <a:ext cx="4603253" cy="34620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0FD2CC-ADCD-47ED-BB2C-B3075BEA3D3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-26894"/>
            <a:ext cx="5266945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08DC032-006E-49BB-9DDE-6CD1744468B5}"/>
              </a:ext>
            </a:extLst>
          </p:cNvPr>
          <p:cNvCxnSpPr>
            <a:cxnSpLocks/>
          </p:cNvCxnSpPr>
          <p:nvPr/>
        </p:nvCxnSpPr>
        <p:spPr>
          <a:xfrm flipH="1">
            <a:off x="5120640" y="1825625"/>
            <a:ext cx="2349305" cy="26338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5E5C83F-FF94-4728-8056-32018D7C0427}"/>
              </a:ext>
            </a:extLst>
          </p:cNvPr>
          <p:cNvCxnSpPr>
            <a:cxnSpLocks/>
          </p:cNvCxnSpPr>
          <p:nvPr/>
        </p:nvCxnSpPr>
        <p:spPr>
          <a:xfrm flipH="1">
            <a:off x="2942682" y="5317588"/>
            <a:ext cx="4274044" cy="117528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164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5144" y="365125"/>
            <a:ext cx="5248655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Explain why Busan’s demographic profile is different than that of </a:t>
            </a:r>
            <a:r>
              <a:rPr lang="en-US" dirty="0" err="1"/>
              <a:t>Jeju</a:t>
            </a:r>
            <a:r>
              <a:rPr lang="en-US" dirty="0"/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2876" y="1891108"/>
            <a:ext cx="3288682" cy="2443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D76C4C-E294-4EDE-A8F7-69A4FC020F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726" y="4407655"/>
            <a:ext cx="3244832" cy="24403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0FD2CC-ADCD-47ED-BB2C-B3075BEA3D3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-26894"/>
            <a:ext cx="5266945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08DC032-006E-49BB-9DDE-6CD1744468B5}"/>
              </a:ext>
            </a:extLst>
          </p:cNvPr>
          <p:cNvCxnSpPr>
            <a:cxnSpLocks/>
          </p:cNvCxnSpPr>
          <p:nvPr/>
        </p:nvCxnSpPr>
        <p:spPr>
          <a:xfrm flipH="1">
            <a:off x="5120640" y="1825625"/>
            <a:ext cx="2349305" cy="26338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5E5C83F-FF94-4728-8056-32018D7C0427}"/>
              </a:ext>
            </a:extLst>
          </p:cNvPr>
          <p:cNvCxnSpPr>
            <a:cxnSpLocks/>
          </p:cNvCxnSpPr>
          <p:nvPr/>
        </p:nvCxnSpPr>
        <p:spPr>
          <a:xfrm flipH="1">
            <a:off x="2942682" y="5317588"/>
            <a:ext cx="4274044" cy="117528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911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306"/>
            <a:ext cx="3390900" cy="198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23493"/>
            <a:ext cx="3501788" cy="24381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080" y="962781"/>
            <a:ext cx="5772720" cy="40069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500" y="5174715"/>
            <a:ext cx="8645791" cy="165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50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8844" y="0"/>
            <a:ext cx="7725907" cy="676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78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133" y="365126"/>
            <a:ext cx="10464667" cy="361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3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CAA3F-5F04-4F9B-B1B4-A011E4E6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 ONE reason for the gender ratio patterns in the 0-30 age cohort.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3AC8C-B4C3-4885-A976-E3142472D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0874BD-9382-4234-9E7D-4B39CC73FE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837" y="1710888"/>
            <a:ext cx="5879763" cy="5147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89F092-2D2E-4C42-A092-3527F64601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2041273"/>
            <a:ext cx="5879763" cy="335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9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CAA3F-5F04-4F9B-B1B4-A011E4E6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 ONE reason for the gender ratio patterns in the 60 and older age cohort.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3AC8C-B4C3-4885-A976-E3142472D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0874BD-9382-4234-9E7D-4B39CC73FE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837" y="1710888"/>
            <a:ext cx="5879763" cy="5147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89F092-2D2E-4C42-A092-3527F64601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2041273"/>
            <a:ext cx="5879763" cy="335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83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274C0-D05B-41B8-93E4-264D4D32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F86FE-7633-4457-BA32-9BA1B2598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CC8C96-D2E1-458B-9F48-9073D394ED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7745" y="186267"/>
            <a:ext cx="4843476" cy="6306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B879D1-1E01-48D9-9648-9576CD092A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6" y="0"/>
            <a:ext cx="5205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51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98494" y="152400"/>
            <a:ext cx="926950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3296"/>
                </a:solidFill>
                <a:latin typeface="Calibri" pitchFamily="34" charset="0"/>
              </a:rPr>
              <a:t>How can teachers</a:t>
            </a:r>
            <a:r>
              <a:rPr lang="en-US" sz="4000" i="1" dirty="0">
                <a:solidFill>
                  <a:srgbClr val="003296"/>
                </a:solidFill>
                <a:latin typeface="Calibri" pitchFamily="34" charset="0"/>
              </a:rPr>
              <a:t> </a:t>
            </a:r>
            <a:r>
              <a:rPr lang="en-US" sz="4000" dirty="0">
                <a:solidFill>
                  <a:srgbClr val="003296"/>
                </a:solidFill>
                <a:latin typeface="Calibri" pitchFamily="34" charset="0"/>
              </a:rPr>
              <a:t>help students understand a complex interconnected world?  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Provide geographic </a:t>
            </a:r>
            <a:r>
              <a:rPr lang="en-US" sz="3200" b="1" dirty="0">
                <a:latin typeface="Calibri" pitchFamily="34" charset="0"/>
              </a:rPr>
              <a:t>information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Teach geographic </a:t>
            </a:r>
            <a:r>
              <a:rPr lang="en-US" sz="3200" b="1" dirty="0">
                <a:latin typeface="Calibri" pitchFamily="34" charset="0"/>
              </a:rPr>
              <a:t>concepts</a:t>
            </a:r>
            <a:r>
              <a:rPr lang="en-US" sz="3200" i="1" dirty="0">
                <a:latin typeface="Calibri" pitchFamily="34" charset="0"/>
              </a:rPr>
              <a:t> </a:t>
            </a:r>
            <a:endParaRPr lang="en-US" sz="3200" dirty="0">
              <a:latin typeface="Calibri" pitchFamily="34" charset="0"/>
            </a:endParaRPr>
          </a:p>
          <a:p>
            <a:pPr algn="ctr"/>
            <a:r>
              <a:rPr lang="en-US" sz="3200" b="1" dirty="0">
                <a:latin typeface="Calibri" pitchFamily="34" charset="0"/>
              </a:rPr>
              <a:t>Use</a:t>
            </a:r>
            <a:r>
              <a:rPr lang="en-US" sz="3200" dirty="0">
                <a:latin typeface="Calibri" pitchFamily="34" charset="0"/>
              </a:rPr>
              <a:t> data, maps, and graphs</a:t>
            </a:r>
          </a:p>
          <a:p>
            <a:pPr algn="ctr"/>
            <a:r>
              <a:rPr lang="en-US" sz="3200" b="1" dirty="0">
                <a:latin typeface="Calibri" pitchFamily="34" charset="0"/>
              </a:rPr>
              <a:t>Ask</a:t>
            </a:r>
            <a:r>
              <a:rPr lang="en-US" sz="3200" dirty="0">
                <a:latin typeface="Calibri" pitchFamily="34" charset="0"/>
              </a:rPr>
              <a:t> questions which encourage </a:t>
            </a:r>
            <a:r>
              <a:rPr lang="en-US" sz="3200" b="1" dirty="0">
                <a:latin typeface="Calibri" pitchFamily="34" charset="0"/>
              </a:rPr>
              <a:t>spatial thinking</a:t>
            </a:r>
            <a:r>
              <a:rPr lang="en-US" sz="3200" dirty="0">
                <a:latin typeface="Calibri" pitchFamily="34" charset="0"/>
              </a:rPr>
              <a:t>.  </a:t>
            </a:r>
          </a:p>
          <a:p>
            <a:pPr algn="ctr">
              <a:defRPr/>
            </a:pPr>
            <a:endParaRPr lang="en-US" sz="16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2291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6038378"/>
            <a:ext cx="721310" cy="72131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6024637"/>
            <a:ext cx="762000" cy="74504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352800" y="4191001"/>
            <a:ext cx="52593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003296"/>
                </a:solidFill>
                <a:latin typeface="Calibri" pitchFamily="34" charset="0"/>
              </a:rPr>
              <a:t>Geographic Literacy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33D503-B225-416C-8181-98679705155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5250" y="4017870"/>
            <a:ext cx="2566638" cy="25605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AB327F-D277-490D-A6F4-2BEA5431923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028" y="3977529"/>
            <a:ext cx="2469094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5709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D7C83A8-F2AE-4FE0-B4EA-B045CD4D924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D7C83A8-F2AE-4FE0-B4EA-B045CD4D92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BE1D4EC-4964-4C9A-AC0B-1AEC4A3C96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200" dirty="0">
              <a:latin typeface="Roboto Slab Regular"/>
              <a:ea typeface="+mj-ea"/>
              <a:cs typeface="+mj-cs"/>
              <a:sym typeface="Roboto Slab Regula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0126D3-3F15-4C27-8E46-738BE2676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4386" y="138186"/>
            <a:ext cx="7089324" cy="611308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Read the prompt </a:t>
            </a:r>
            <a:r>
              <a:rPr lang="en-US" sz="2800" u="sng" dirty="0"/>
              <a:t>carefully</a:t>
            </a:r>
            <a:r>
              <a:rPr lang="en-US" sz="2800" dirty="0"/>
              <a:t> and to answer all parts of the question (Label the parts).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	--Scale of the question?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	--Command verb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u="sng" dirty="0"/>
              <a:t>Integrate</a:t>
            </a:r>
            <a:r>
              <a:rPr lang="en-US" sz="2800" dirty="0"/>
              <a:t> units with S.P.E.E.D. and E.S.P.N. activities. </a:t>
            </a:r>
            <a:endParaRPr lang="en-US" sz="1400" dirty="0"/>
          </a:p>
          <a:p>
            <a:r>
              <a:rPr lang="en-US" sz="2800" dirty="0"/>
              <a:t>Cover all key words/concepts in CED. Have students master vocabulary and be able to </a:t>
            </a:r>
            <a:r>
              <a:rPr lang="en-US" sz="2800" u="sng" dirty="0"/>
              <a:t>apply</a:t>
            </a:r>
            <a:r>
              <a:rPr lang="en-US" sz="2800" dirty="0"/>
              <a:t> the terms to various contexts.</a:t>
            </a:r>
          </a:p>
          <a:p>
            <a:r>
              <a:rPr lang="en-US" sz="2800" dirty="0"/>
              <a:t>Do not rely on a single textbook. Use </a:t>
            </a:r>
            <a:r>
              <a:rPr lang="en-US" sz="2800" u="sng" dirty="0"/>
              <a:t>multiple</a:t>
            </a:r>
            <a:r>
              <a:rPr lang="en-US" sz="2800" dirty="0"/>
              <a:t> textbooks.</a:t>
            </a:r>
          </a:p>
          <a:p>
            <a:r>
              <a:rPr lang="en-US" sz="2800" dirty="0"/>
              <a:t>Penmanship: if it can’t be read, it can’t be scored.</a:t>
            </a: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0C4CE1-79DE-47AA-BF4F-1D3470DF9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0620"/>
            <a:ext cx="3741179" cy="1911292"/>
          </a:xfrm>
        </p:spPr>
        <p:txBody>
          <a:bodyPr vert="horz" wrap="square" lIns="0" tIns="137160" rIns="0" bIns="0" rtlCol="0" anchor="t" anchorCtr="0">
            <a:spAutoFit/>
          </a:bodyPr>
          <a:lstStyle/>
          <a:p>
            <a:r>
              <a:rPr lang="en-US" dirty="0">
                <a:latin typeface="Roboto Slab Regular" charset="0"/>
                <a:ea typeface="+mj-ea"/>
                <a:cs typeface="+mj-cs"/>
              </a:rPr>
              <a:t>FRQs : Improving Student Performance</a:t>
            </a:r>
            <a:br>
              <a:rPr lang="en-US" dirty="0">
                <a:latin typeface="Roboto Slab Regular" charset="0"/>
                <a:ea typeface="+mj-ea"/>
                <a:cs typeface="+mj-cs"/>
              </a:rPr>
            </a:br>
            <a:endParaRPr lang="en-US" dirty="0">
              <a:latin typeface="Roboto Slab Regular" charset="0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20AD67-6033-440D-BCC3-4240C76E37C9}"/>
              </a:ext>
            </a:extLst>
          </p:cNvPr>
          <p:cNvSpPr/>
          <p:nvPr/>
        </p:nvSpPr>
        <p:spPr>
          <a:xfrm>
            <a:off x="11689126" y="6442815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17ED8CA-143E-8B40-B3C8-0174DDF149EE}" type="slidenum">
              <a:rPr lang="en-US" sz="1200" i="1">
                <a:solidFill>
                  <a:schemeClr val="bg1">
                    <a:lumMod val="50000"/>
                  </a:schemeClr>
                </a:solidFill>
              </a:rPr>
              <a:pPr/>
              <a:t>36</a:t>
            </a:fld>
            <a:endParaRPr lang="en-US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30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94" y="185737"/>
            <a:ext cx="4857750" cy="640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85737"/>
            <a:ext cx="51816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500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7514"/>
            <a:ext cx="1068705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052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-4763"/>
            <a:ext cx="110109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418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ECGKTIvC6PPrSlT2Whby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kVFys0C7.ST11DbDVccw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</TotalTime>
  <Words>994</Words>
  <Application>Microsoft Office PowerPoint</Application>
  <PresentationFormat>Widescreen</PresentationFormat>
  <Paragraphs>112</Paragraphs>
  <Slides>39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Arial Rounded MT Bold</vt:lpstr>
      <vt:lpstr>Calibri</vt:lpstr>
      <vt:lpstr>Calibri Light</vt:lpstr>
      <vt:lpstr>Roboto Slab</vt:lpstr>
      <vt:lpstr>Roboto Slab Regular</vt:lpstr>
      <vt:lpstr>Office Theme</vt:lpstr>
      <vt:lpstr>think-cell Slide</vt:lpstr>
      <vt:lpstr>PowerPoint Presentation</vt:lpstr>
      <vt:lpstr>PowerPoint Presentation</vt:lpstr>
      <vt:lpstr>Skills and Content</vt:lpstr>
      <vt:lpstr>5 task verbs (let’s not discuss discuss…) These are the verbs in EVERY SKILL</vt:lpstr>
      <vt:lpstr>The hidden “6th task verb”</vt:lpstr>
      <vt:lpstr>Stimulus—We’ve got more!!</vt:lpstr>
      <vt:lpstr>Common FRQ errors in 2019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Possible MCQ with these stimuli?</vt:lpstr>
      <vt:lpstr>Identify the stages of the DTM for the following</vt:lpstr>
      <vt:lpstr>Possible  part of an FRQ?</vt:lpstr>
      <vt:lpstr>Describe 1 social and 1 economic impact of the shifts represented in these population pyramids.  </vt:lpstr>
      <vt:lpstr>Explain one cultural and one economic factor that influence fertility rates</vt:lpstr>
      <vt:lpstr>PowerPoint Presentation</vt:lpstr>
      <vt:lpstr>PowerPoint Presentation</vt:lpstr>
      <vt:lpstr>Possible FRQ?</vt:lpstr>
      <vt:lpstr>Describe one potential policy that might be implemented based on these changing demographics for South Korea.</vt:lpstr>
      <vt:lpstr>PowerPoint Presentation</vt:lpstr>
      <vt:lpstr>PowerPoint Presentation</vt:lpstr>
      <vt:lpstr>Describe 1 difference between the population pyramids of Seoul and Jeolla.  </vt:lpstr>
      <vt:lpstr>PowerPoint Presentation</vt:lpstr>
      <vt:lpstr>Explain why Busan’s demographic profile is different than that of Jeju. </vt:lpstr>
      <vt:lpstr>PowerPoint Presentation</vt:lpstr>
      <vt:lpstr>PowerPoint Presentation</vt:lpstr>
      <vt:lpstr>PowerPoint Presentation</vt:lpstr>
      <vt:lpstr>Explain ONE reason for the gender ratio patterns in the 0-30 age cohort.</vt:lpstr>
      <vt:lpstr>Explain ONE reason for the gender ratio patterns in the 60 and older age cohort.</vt:lpstr>
      <vt:lpstr>PowerPoint Presentation</vt:lpstr>
      <vt:lpstr>PowerPoint Presentation</vt:lpstr>
      <vt:lpstr>FRQs : Improving Student Performance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Dixon, Seth</dc:creator>
  <cp:lastModifiedBy>Seth Dixon</cp:lastModifiedBy>
  <cp:revision>39</cp:revision>
  <dcterms:created xsi:type="dcterms:W3CDTF">2019-11-15T21:18:37Z</dcterms:created>
  <dcterms:modified xsi:type="dcterms:W3CDTF">2019-11-24T06:10:48Z</dcterms:modified>
</cp:coreProperties>
</file>